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8d36a877ef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d36a877e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8d36a877e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8d36a877e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8d36a877e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8d36a877e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8d36a877e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8d36a877e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8d36a877e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8d36a877e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8d36a877e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8d36a877e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github.com/shobhit-saini/Leet_Code/blob/master/309.Best_Time_to_Buy_and_Sell_Stock_with_Cooldown.cpp" TargetMode="External"/><Relationship Id="rId4" Type="http://schemas.openxmlformats.org/officeDocument/2006/relationships/hyperlink" Target="https://github.com/shobhit-saini/Leet_Code/blob/master/309.Best_Time_to_Buy_and_Sell_Stock_with_Cooldown.cpp"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272675"/>
            <a:ext cx="8520600" cy="252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BEST TIME TO BUY AND SELL STOCK WITH COOLDOWN</a:t>
            </a:r>
            <a:endParaRPr/>
          </a:p>
        </p:txBody>
      </p:sp>
      <p:sp>
        <p:nvSpPr>
          <p:cNvPr id="55" name="Google Shape;55;p13"/>
          <p:cNvSpPr txBox="1"/>
          <p:nvPr>
            <p:ph idx="1" type="subTitle"/>
          </p:nvPr>
        </p:nvSpPr>
        <p:spPr>
          <a:xfrm>
            <a:off x="311700" y="29085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By - Shobhit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Content:</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a:t>Problem Statement</a:t>
            </a:r>
            <a:endParaRPr/>
          </a:p>
          <a:p>
            <a:pPr indent="-342900" lvl="0" marL="457200" rtl="0" algn="l">
              <a:lnSpc>
                <a:spcPct val="200000"/>
              </a:lnSpc>
              <a:spcBef>
                <a:spcPts val="0"/>
              </a:spcBef>
              <a:spcAft>
                <a:spcPts val="0"/>
              </a:spcAft>
              <a:buSzPts val="1800"/>
              <a:buChar char="●"/>
            </a:pPr>
            <a:r>
              <a:rPr lang="en"/>
              <a:t>Explanation</a:t>
            </a:r>
            <a:endParaRPr/>
          </a:p>
          <a:p>
            <a:pPr indent="-342900" lvl="0" marL="457200" rtl="0" algn="l">
              <a:lnSpc>
                <a:spcPct val="200000"/>
              </a:lnSpc>
              <a:spcBef>
                <a:spcPts val="0"/>
              </a:spcBef>
              <a:spcAft>
                <a:spcPts val="0"/>
              </a:spcAft>
              <a:buSzPts val="1800"/>
              <a:buChar char="●"/>
            </a:pPr>
            <a:r>
              <a:rPr lang="en"/>
              <a:t>Formula</a:t>
            </a:r>
            <a:endParaRPr/>
          </a:p>
          <a:p>
            <a:pPr indent="-342900" lvl="0" marL="457200" rtl="0" algn="l">
              <a:lnSpc>
                <a:spcPct val="200000"/>
              </a:lnSpc>
              <a:spcBef>
                <a:spcPts val="0"/>
              </a:spcBef>
              <a:spcAft>
                <a:spcPts val="0"/>
              </a:spcAft>
              <a:buSzPts val="1800"/>
              <a:buChar char="●"/>
            </a:pPr>
            <a:r>
              <a:rPr lang="en"/>
              <a:t>Complexities</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Statement:(Ref: Leetcode)</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highlight>
                  <a:srgbClr val="FFFFFF"/>
                </a:highlight>
                <a:latin typeface="Times New Roman"/>
                <a:ea typeface="Times New Roman"/>
                <a:cs typeface="Times New Roman"/>
                <a:sym typeface="Times New Roman"/>
              </a:rPr>
              <a:t>Say you have an array for which the </a:t>
            </a:r>
            <a:r>
              <a:rPr i="1" lang="en" sz="1400">
                <a:solidFill>
                  <a:schemeClr val="dk1"/>
                </a:solidFill>
                <a:highlight>
                  <a:srgbClr val="FFFFFF"/>
                </a:highlight>
                <a:latin typeface="Times New Roman"/>
                <a:ea typeface="Times New Roman"/>
                <a:cs typeface="Times New Roman"/>
                <a:sym typeface="Times New Roman"/>
              </a:rPr>
              <a:t>i</a:t>
            </a:r>
            <a:r>
              <a:rPr lang="en" sz="1400">
                <a:solidFill>
                  <a:schemeClr val="dk1"/>
                </a:solidFill>
                <a:highlight>
                  <a:srgbClr val="FFFFFF"/>
                </a:highlight>
                <a:latin typeface="Times New Roman"/>
                <a:ea typeface="Times New Roman"/>
                <a:cs typeface="Times New Roman"/>
                <a:sym typeface="Times New Roman"/>
              </a:rPr>
              <a:t>th element is the price of a given stock on day </a:t>
            </a:r>
            <a:r>
              <a:rPr i="1" lang="en" sz="1400">
                <a:solidFill>
                  <a:schemeClr val="dk1"/>
                </a:solidFill>
                <a:highlight>
                  <a:srgbClr val="FFFFFF"/>
                </a:highlight>
                <a:latin typeface="Times New Roman"/>
                <a:ea typeface="Times New Roman"/>
                <a:cs typeface="Times New Roman"/>
                <a:sym typeface="Times New Roman"/>
              </a:rPr>
              <a:t>i</a:t>
            </a:r>
            <a:r>
              <a:rPr lang="en" sz="1400">
                <a:solidFill>
                  <a:schemeClr val="dk1"/>
                </a:solidFill>
                <a:highlight>
                  <a:srgbClr val="FFFFFF"/>
                </a:highlight>
                <a:latin typeface="Times New Roman"/>
                <a:ea typeface="Times New Roman"/>
                <a:cs typeface="Times New Roman"/>
                <a:sym typeface="Times New Roman"/>
              </a:rPr>
              <a:t>.</a:t>
            </a:r>
            <a:endParaRPr sz="1400">
              <a:solidFill>
                <a:schemeClr val="dk1"/>
              </a:solidFill>
              <a:highlight>
                <a:srgbClr val="FFFFFF"/>
              </a:highlight>
              <a:latin typeface="Times New Roman"/>
              <a:ea typeface="Times New Roman"/>
              <a:cs typeface="Times New Roman"/>
              <a:sym typeface="Times New Roman"/>
            </a:endParaRPr>
          </a:p>
          <a:p>
            <a:pPr indent="0" lvl="0" marL="0" rtl="0" algn="l">
              <a:spcBef>
                <a:spcPts val="1100"/>
              </a:spcBef>
              <a:spcAft>
                <a:spcPts val="0"/>
              </a:spcAft>
              <a:buClr>
                <a:schemeClr val="dk1"/>
              </a:buClr>
              <a:buSzPts val="1100"/>
              <a:buFont typeface="Arial"/>
              <a:buNone/>
            </a:pPr>
            <a:r>
              <a:rPr lang="en" sz="1400">
                <a:solidFill>
                  <a:schemeClr val="dk1"/>
                </a:solidFill>
                <a:highlight>
                  <a:srgbClr val="FFFFFF"/>
                </a:highlight>
                <a:latin typeface="Times New Roman"/>
                <a:ea typeface="Times New Roman"/>
                <a:cs typeface="Times New Roman"/>
                <a:sym typeface="Times New Roman"/>
              </a:rPr>
              <a:t>Design an algorithm to find the maximum profit. You may complete as many transactions as you like (ie, buy one and sell one share of the stock multiple times) with the following restrictions:</a:t>
            </a:r>
            <a:endParaRPr sz="1400">
              <a:solidFill>
                <a:schemeClr val="dk1"/>
              </a:solidFill>
              <a:highlight>
                <a:srgbClr val="FFFFFF"/>
              </a:highlight>
              <a:latin typeface="Times New Roman"/>
              <a:ea typeface="Times New Roman"/>
              <a:cs typeface="Times New Roman"/>
              <a:sym typeface="Times New Roman"/>
            </a:endParaRPr>
          </a:p>
          <a:p>
            <a:pPr indent="-317500" lvl="0" marL="457200" rtl="0" algn="l">
              <a:spcBef>
                <a:spcPts val="1100"/>
              </a:spcBef>
              <a:spcAft>
                <a:spcPts val="0"/>
              </a:spcAft>
              <a:buClr>
                <a:schemeClr val="dk1"/>
              </a:buClr>
              <a:buSzPts val="1400"/>
              <a:buFont typeface="Times New Roman"/>
              <a:buChar char="●"/>
            </a:pPr>
            <a:r>
              <a:rPr lang="en" sz="1400">
                <a:solidFill>
                  <a:schemeClr val="dk1"/>
                </a:solidFill>
                <a:highlight>
                  <a:srgbClr val="FFFFFF"/>
                </a:highlight>
                <a:latin typeface="Times New Roman"/>
                <a:ea typeface="Times New Roman"/>
                <a:cs typeface="Times New Roman"/>
                <a:sym typeface="Times New Roman"/>
              </a:rPr>
              <a:t>You may not engage in multiple transactions at the same time (ie, you must sell the stock before you buy again).</a:t>
            </a:r>
            <a:endParaRPr sz="1400">
              <a:solidFill>
                <a:schemeClr val="dk1"/>
              </a:solidFill>
              <a:highlight>
                <a:srgbClr val="FFFFFF"/>
              </a:highlight>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 sz="1400">
                <a:solidFill>
                  <a:schemeClr val="dk1"/>
                </a:solidFill>
                <a:highlight>
                  <a:srgbClr val="FFFFFF"/>
                </a:highlight>
                <a:latin typeface="Times New Roman"/>
                <a:ea typeface="Times New Roman"/>
                <a:cs typeface="Times New Roman"/>
                <a:sym typeface="Times New Roman"/>
              </a:rPr>
              <a:t>After you sell your stock, you cannot buy stock on next day. (ie, cooldown 1 day)</a:t>
            </a:r>
            <a:endParaRPr sz="1400">
              <a:solidFill>
                <a:schemeClr val="dk1"/>
              </a:solidFill>
              <a:highlight>
                <a:srgbClr val="FFFFFF"/>
              </a:highlight>
              <a:latin typeface="Times New Roman"/>
              <a:ea typeface="Times New Roman"/>
              <a:cs typeface="Times New Roman"/>
              <a:sym typeface="Times New Roman"/>
            </a:endParaRPr>
          </a:p>
          <a:p>
            <a:pPr indent="0" lvl="0" marL="0" rtl="0" algn="l">
              <a:spcBef>
                <a:spcPts val="1100"/>
              </a:spcBef>
              <a:spcAft>
                <a:spcPts val="0"/>
              </a:spcAft>
              <a:buClr>
                <a:schemeClr val="dk1"/>
              </a:buClr>
              <a:buSzPts val="1100"/>
              <a:buFont typeface="Arial"/>
              <a:buNone/>
            </a:pPr>
            <a:r>
              <a:rPr lang="en" sz="1400">
                <a:solidFill>
                  <a:schemeClr val="dk1"/>
                </a:solidFill>
                <a:highlight>
                  <a:srgbClr val="FFFFFF"/>
                </a:highlight>
                <a:latin typeface="Times New Roman"/>
                <a:ea typeface="Times New Roman"/>
                <a:cs typeface="Times New Roman"/>
                <a:sym typeface="Times New Roman"/>
              </a:rPr>
              <a:t>Example:</a:t>
            </a:r>
            <a:endParaRPr sz="1400">
              <a:solidFill>
                <a:schemeClr val="dk1"/>
              </a:solidFill>
              <a:highlight>
                <a:srgbClr val="FFFFFF"/>
              </a:highlight>
              <a:latin typeface="Times New Roman"/>
              <a:ea typeface="Times New Roman"/>
              <a:cs typeface="Times New Roman"/>
              <a:sym typeface="Times New Roman"/>
            </a:endParaRPr>
          </a:p>
          <a:p>
            <a:pPr indent="0" lvl="0" marL="0" rtl="0" algn="l">
              <a:spcBef>
                <a:spcPts val="1100"/>
              </a:spcBef>
              <a:spcAft>
                <a:spcPts val="0"/>
              </a:spcAft>
              <a:buNone/>
            </a:pPr>
            <a:r>
              <a:rPr lang="en" sz="1400">
                <a:solidFill>
                  <a:srgbClr val="333333"/>
                </a:solidFill>
                <a:highlight>
                  <a:srgbClr val="F5F5F5"/>
                </a:highlight>
                <a:latin typeface="Times New Roman"/>
                <a:ea typeface="Times New Roman"/>
                <a:cs typeface="Times New Roman"/>
                <a:sym typeface="Times New Roman"/>
              </a:rPr>
              <a:t>Input: [1,2,3,0,2]</a:t>
            </a:r>
            <a:endParaRPr sz="1400">
              <a:solidFill>
                <a:srgbClr val="333333"/>
              </a:solidFill>
              <a:highlight>
                <a:srgbClr val="F5F5F5"/>
              </a:highlight>
              <a:latin typeface="Times New Roman"/>
              <a:ea typeface="Times New Roman"/>
              <a:cs typeface="Times New Roman"/>
              <a:sym typeface="Times New Roman"/>
            </a:endParaRPr>
          </a:p>
          <a:p>
            <a:pPr indent="0" lvl="0" marL="0" rtl="0" algn="l">
              <a:spcBef>
                <a:spcPts val="1600"/>
              </a:spcBef>
              <a:spcAft>
                <a:spcPts val="0"/>
              </a:spcAft>
              <a:buNone/>
            </a:pPr>
            <a:r>
              <a:rPr lang="en" sz="1400">
                <a:solidFill>
                  <a:srgbClr val="333333"/>
                </a:solidFill>
                <a:highlight>
                  <a:srgbClr val="F5F5F5"/>
                </a:highlight>
                <a:latin typeface="Times New Roman"/>
                <a:ea typeface="Times New Roman"/>
                <a:cs typeface="Times New Roman"/>
                <a:sym typeface="Times New Roman"/>
              </a:rPr>
              <a:t>Output: 3 </a:t>
            </a:r>
            <a:endParaRPr sz="1400">
              <a:solidFill>
                <a:srgbClr val="333333"/>
              </a:solidFill>
              <a:highlight>
                <a:srgbClr val="F5F5F5"/>
              </a:highlight>
              <a:latin typeface="Times New Roman"/>
              <a:ea typeface="Times New Roman"/>
              <a:cs typeface="Times New Roman"/>
              <a:sym typeface="Times New Roman"/>
            </a:endParaRPr>
          </a:p>
          <a:p>
            <a:pPr indent="0" lvl="0" marL="88900" marR="88900" rtl="0" algn="l">
              <a:lnSpc>
                <a:spcPct val="142857"/>
              </a:lnSpc>
              <a:spcBef>
                <a:spcPts val="1600"/>
              </a:spcBef>
              <a:spcAft>
                <a:spcPts val="0"/>
              </a:spcAft>
              <a:buClr>
                <a:schemeClr val="dk1"/>
              </a:buClr>
              <a:buSzPts val="1100"/>
              <a:buFont typeface="Arial"/>
              <a:buNone/>
            </a:pPr>
            <a:r>
              <a:rPr lang="en" sz="1400">
                <a:solidFill>
                  <a:srgbClr val="333333"/>
                </a:solidFill>
                <a:highlight>
                  <a:srgbClr val="F5F5F5"/>
                </a:highlight>
                <a:latin typeface="Times New Roman"/>
                <a:ea typeface="Times New Roman"/>
                <a:cs typeface="Times New Roman"/>
                <a:sym typeface="Times New Roman"/>
              </a:rPr>
              <a:t>Explanation: transactions = [buy, sell, cooldown, buy, sell]</a:t>
            </a:r>
            <a:endParaRPr sz="1400">
              <a:solidFill>
                <a:srgbClr val="333333"/>
              </a:solidFill>
              <a:highlight>
                <a:srgbClr val="F5F5F5"/>
              </a:highlight>
              <a:latin typeface="Times New Roman"/>
              <a:ea typeface="Times New Roman"/>
              <a:cs typeface="Times New Roman"/>
              <a:sym typeface="Times New Roman"/>
            </a:endParaRPr>
          </a:p>
          <a:p>
            <a:pPr indent="0" lvl="0" marL="0" rtl="0" algn="l">
              <a:spcBef>
                <a:spcPts val="11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555600"/>
            <a:ext cx="19932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Explanation:</a:t>
            </a:r>
            <a:endParaRPr/>
          </a:p>
        </p:txBody>
      </p:sp>
      <p:pic>
        <p:nvPicPr>
          <p:cNvPr id="73" name="Google Shape;73;p16"/>
          <p:cNvPicPr preferRelativeResize="0"/>
          <p:nvPr/>
        </p:nvPicPr>
        <p:blipFill>
          <a:blip r:embed="rId3">
            <a:alphaModFix/>
          </a:blip>
          <a:stretch>
            <a:fillRect/>
          </a:stretch>
        </p:blipFill>
        <p:spPr>
          <a:xfrm>
            <a:off x="2460055" y="0"/>
            <a:ext cx="6683939"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id="78" name="Google Shape;78;p17"/>
          <p:cNvPicPr preferRelativeResize="0"/>
          <p:nvPr/>
        </p:nvPicPr>
        <p:blipFill>
          <a:blip r:embed="rId3">
            <a:alphaModFix/>
          </a:blip>
          <a:stretch>
            <a:fillRect/>
          </a:stretch>
        </p:blipFill>
        <p:spPr>
          <a:xfrm>
            <a:off x="686475" y="0"/>
            <a:ext cx="8260566" cy="51434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dk2"/>
                </a:solidFill>
              </a:rPr>
              <a:t>Complexities:</a:t>
            </a:r>
            <a:endParaRPr b="1" sz="4600"/>
          </a:p>
        </p:txBody>
      </p:sp>
      <p:sp>
        <p:nvSpPr>
          <p:cNvPr id="84" name="Google Shape;84;p18"/>
          <p:cNvSpPr txBox="1"/>
          <p:nvPr>
            <p:ph idx="1" type="body"/>
          </p:nvPr>
        </p:nvSpPr>
        <p:spPr>
          <a:xfrm>
            <a:off x="311700" y="1152475"/>
            <a:ext cx="8520600" cy="141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Time: O(n)</a:t>
            </a:r>
            <a:endParaRPr sz="2200"/>
          </a:p>
          <a:p>
            <a:pPr indent="0" lvl="0" marL="0" rtl="0" algn="l">
              <a:spcBef>
                <a:spcPts val="1600"/>
              </a:spcBef>
              <a:spcAft>
                <a:spcPts val="1600"/>
              </a:spcAft>
              <a:buNone/>
            </a:pPr>
            <a:r>
              <a:rPr lang="en" sz="2200"/>
              <a:t>Space: O(n)</a:t>
            </a:r>
            <a:endParaRPr sz="2200"/>
          </a:p>
        </p:txBody>
      </p:sp>
      <p:sp>
        <p:nvSpPr>
          <p:cNvPr id="85" name="Google Shape;85;p18"/>
          <p:cNvSpPr txBox="1"/>
          <p:nvPr/>
        </p:nvSpPr>
        <p:spPr>
          <a:xfrm>
            <a:off x="458575" y="2739075"/>
            <a:ext cx="7138800" cy="83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t>Source Code:</a:t>
            </a:r>
            <a:endParaRPr b="1" sz="3000"/>
          </a:p>
        </p:txBody>
      </p:sp>
      <p:sp>
        <p:nvSpPr>
          <p:cNvPr id="86" name="Google Shape;86;p18"/>
          <p:cNvSpPr txBox="1"/>
          <p:nvPr/>
        </p:nvSpPr>
        <p:spPr>
          <a:xfrm>
            <a:off x="458575" y="3284400"/>
            <a:ext cx="8613900" cy="109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u="sng">
                <a:hlinkClick r:id="rId3"/>
              </a:rPr>
              <a:t>https://github.</a:t>
            </a:r>
            <a:r>
              <a:rPr lang="en" sz="1600"/>
              <a:t>com</a:t>
            </a:r>
            <a:r>
              <a:rPr lang="en" sz="1600" u="sng">
                <a:hlinkClick r:id="rId4"/>
              </a:rPr>
              <a:t>/shobhit-saini/Leet_Code/blob/master/309.Best_Time_to_Buy_and_Sell_Stock_with_Cooldown.cpp</a:t>
            </a:r>
            <a:endParaRPr sz="19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5300"/>
          </a:p>
          <a:p>
            <a:pPr indent="457200" lvl="0" marL="1371600" rtl="0" algn="l">
              <a:spcBef>
                <a:spcPts val="1600"/>
              </a:spcBef>
              <a:spcAft>
                <a:spcPts val="1600"/>
              </a:spcAft>
              <a:buNone/>
            </a:pPr>
            <a:r>
              <a:rPr b="1" lang="en" sz="5300"/>
              <a:t>THANK YOU</a:t>
            </a:r>
            <a:endParaRPr b="1" sz="53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