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3" r:id="rId1"/>
    <p:sldMasterId id="2147483867" r:id="rId2"/>
    <p:sldMasterId id="2147483881" r:id="rId3"/>
  </p:sldMasterIdLst>
  <p:notesMasterIdLst>
    <p:notesMasterId r:id="rId26"/>
  </p:notesMasterIdLst>
  <p:handoutMasterIdLst>
    <p:handoutMasterId r:id="rId27"/>
  </p:handoutMasterIdLst>
  <p:sldIdLst>
    <p:sldId id="301" r:id="rId4"/>
    <p:sldId id="289" r:id="rId5"/>
    <p:sldId id="296" r:id="rId6"/>
    <p:sldId id="279" r:id="rId7"/>
    <p:sldId id="298" r:id="rId8"/>
    <p:sldId id="294" r:id="rId9"/>
    <p:sldId id="281" r:id="rId10"/>
    <p:sldId id="282" r:id="rId11"/>
    <p:sldId id="283" r:id="rId12"/>
    <p:sldId id="261" r:id="rId13"/>
    <p:sldId id="290" r:id="rId14"/>
    <p:sldId id="264" r:id="rId15"/>
    <p:sldId id="291" r:id="rId16"/>
    <p:sldId id="272" r:id="rId17"/>
    <p:sldId id="271" r:id="rId18"/>
    <p:sldId id="286" r:id="rId19"/>
    <p:sldId id="274" r:id="rId20"/>
    <p:sldId id="295" r:id="rId21"/>
    <p:sldId id="299" r:id="rId22"/>
    <p:sldId id="293" r:id="rId23"/>
    <p:sldId id="300" r:id="rId24"/>
    <p:sldId id="284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FF9900"/>
    <a:srgbClr val="000000"/>
    <a:srgbClr val="00CC00"/>
    <a:srgbClr val="FFFF66"/>
    <a:srgbClr val="FFFFCC"/>
    <a:srgbClr val="00FFFF"/>
    <a:srgbClr val="FF66FF"/>
    <a:srgbClr val="00FF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6" autoAdjust="0"/>
    <p:restoredTop sz="75267" autoAdjust="0"/>
  </p:normalViewPr>
  <p:slideViewPr>
    <p:cSldViewPr snapToObjects="1">
      <p:cViewPr>
        <p:scale>
          <a:sx n="50" d="100"/>
          <a:sy n="50" d="100"/>
        </p:scale>
        <p:origin x="-1980" y="-186"/>
      </p:cViewPr>
      <p:guideLst>
        <p:guide orient="horz" pos="2160"/>
        <p:guide orient="horz" pos="1584"/>
        <p:guide orient="horz" pos="1296"/>
        <p:guide orient="horz" pos="1008"/>
        <p:guide orient="horz" pos="1440"/>
        <p:guide orient="horz" pos="1872"/>
        <p:guide orient="horz" pos="1728"/>
        <p:guide orient="horz" pos="1152"/>
        <p:guide pos="2880"/>
        <p:guide pos="1728"/>
        <p:guide pos="721"/>
        <p:guide pos="1144"/>
        <p:guide pos="3455"/>
        <p:guide pos="5184"/>
        <p:guide pos="2305"/>
        <p:guide pos="4035"/>
      </p:guideLst>
    </p:cSldViewPr>
  </p:slideViewPr>
  <p:outlineViewPr>
    <p:cViewPr>
      <p:scale>
        <a:sx n="33" d="100"/>
        <a:sy n="33" d="100"/>
      </p:scale>
      <p:origin x="0" y="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1336"/>
    </p:cViewPr>
  </p:sorterViewPr>
  <p:notesViewPr>
    <p:cSldViewPr snapToObjects="1">
      <p:cViewPr varScale="1">
        <p:scale>
          <a:sx n="100" d="100"/>
          <a:sy n="100" d="100"/>
        </p:scale>
        <p:origin x="-4288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DB1AA-9FC3-4874-880A-BF38BE9A5171}" type="datetimeFigureOut">
              <a:rPr lang="en-US" smtClean="0"/>
              <a:t>10/25/2019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4E275-CA53-41EA-951A-AADED4FD3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453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9B32B21-B571-46B6-97F4-79F5E7C0AF1C}" type="datetime1">
              <a:rPr lang="en-US"/>
              <a:pPr>
                <a:defRPr/>
              </a:pPr>
              <a:t>10/25/2019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CA" noProof="0" smtClean="0"/>
              <a:t>Click to edit Master text styles</a:t>
            </a:r>
          </a:p>
          <a:p>
            <a:pPr lvl="1"/>
            <a:r>
              <a:rPr lang="en-CA" noProof="0" smtClean="0"/>
              <a:t>Second level</a:t>
            </a:r>
          </a:p>
          <a:p>
            <a:pPr lvl="2"/>
            <a:r>
              <a:rPr lang="en-CA" noProof="0" smtClean="0"/>
              <a:t>Third level</a:t>
            </a:r>
          </a:p>
          <a:p>
            <a:pPr lvl="3"/>
            <a:r>
              <a:rPr lang="en-CA" noProof="0" smtClean="0"/>
              <a:t>Fourth level</a:t>
            </a:r>
          </a:p>
          <a:p>
            <a:pPr lvl="4"/>
            <a:r>
              <a:rPr lang="en-CA" noProof="0" smtClean="0"/>
              <a:t>Fifth level</a:t>
            </a:r>
            <a:endParaRPr lang="en-US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 smtClean="0"/>
              <a:t>Tim Rogers Cache-Conscious Wavefront Scheduling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A9ADE32-0A1E-4FBB-8955-27E6FA68C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2126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9251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8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868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65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5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411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05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5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51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95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black"/>
                </a:solidFill>
              </a:rPr>
              <a:t>Tim Rogers Cache-Conscious Wavefront Scheduling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6175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6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71450" indent="-171450">
              <a:buFontTx/>
              <a:buChar char="-"/>
            </a:pPr>
            <a:endParaRPr lang="en-CA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71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01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826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aseline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Tim Rogers Cache-Conscious Wavefront Scheduling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A9ADE32-0A1E-4FBB-8955-27E6FA68CD9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Relationship Id="rId9" Type="http://schemas.openxmlformats.org/officeDocument/2006/relationships/image" Target="file:///\\localhost\Users\anngoncalves\Desktop\UBC%20PPT%20Templates%20explore\UBC_Cliff_Tritone_annedit.jpg" TargetMode="Externa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FullSig.png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8.xml.rels><?xml version="1.0" encoding="UTF-8" standalone="yes"?>
<Relationships xmlns="http://schemas.openxmlformats.org/package/2006/relationships"><Relationship Id="rId8" Type="http://schemas.openxmlformats.org/officeDocument/2006/relationships/image" Target="file:///\\localhost\Users\anngoncalves\Desktop\UBC%20PPT%20Templates%20explore\graphic%20objects\theUofBC.png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6" Type="http://schemas.openxmlformats.org/officeDocument/2006/relationships/image" Target="file:///\\localhost\Users\anngoncalves\Desktop\UBC%20PPT%20Templates%20explore\graphic%20objects\POM.png" TargetMode="External"/><Relationship Id="rId5" Type="http://schemas.openxmlformats.org/officeDocument/2006/relationships/image" Target="../media/image2.png"/><Relationship Id="rId4" Type="http://schemas.openxmlformats.org/officeDocument/2006/relationships/image" Target="file:///\\localhost\Users\anngoncalves\Desktop\UBC%20PPT%20Templates%20explore\graphic%20objects\shield.png" TargetMode="Externa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_B.png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file:///\\localhost\Users\anngoncalves\Desktop\UBC%20PPT%20Templates%20explore\graphic%20objects\shield.png" TargetMode="External"/><Relationship Id="rId7" Type="http://schemas.openxmlformats.org/officeDocument/2006/relationships/image" Target="file:///\\localhost\Users\anngoncalves\Desktop\UBC%20PPT%20Templates%20explore\graphic%20objects\theUofBC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file:///\\localhost\Users\anngoncalves\Desktop\UBC%20PPT%20Templates%20explore\graphic%20objects\POM.png" TargetMode="Externa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86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white">
                    <a:lumMod val="50000"/>
                  </a:prstClr>
                </a:solidFill>
              </a:rPr>
              <a:t>Cache Coherence for GPU Architectures</a:t>
            </a:r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prstClr val="white">
                    <a:lumMod val="50000"/>
                  </a:prstClr>
                </a:solidFill>
              </a:rPr>
              <a:pPr/>
              <a:t>‹#›</a:t>
            </a:fld>
            <a:endParaRPr lang="en-US" sz="1200" b="1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985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282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0408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865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559282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344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358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04486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91296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8587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2798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795910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5847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1603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840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819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689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825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6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732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6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5" name="Rectangle 4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7382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4887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66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259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047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82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- Title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35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67544" y="1064533"/>
            <a:ext cx="8208912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2358919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defRPr>
            </a:lvl1pPr>
            <a:lvl2pPr marL="457200" indent="0">
              <a:buNone/>
              <a:defRPr sz="1800" b="0" i="0">
                <a:latin typeface="+mj-lt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843808" y="6519826"/>
            <a:ext cx="3578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i="0" dirty="0" smtClean="0">
                <a:solidFill>
                  <a:schemeClr val="bg1">
                    <a:lumMod val="50000"/>
                  </a:schemeClr>
                </a:solidFill>
              </a:rPr>
              <a:t>Cache Coherence for GPU Architectures</a:t>
            </a:r>
            <a:endParaRPr lang="en-US" sz="1200" b="1" i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 userDrawn="1"/>
        </p:nvSpPr>
        <p:spPr>
          <a:xfrm>
            <a:off x="8639944" y="6519824"/>
            <a:ext cx="3965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AB59512-2ECC-48C6-9BCC-40F7B12FE10D}" type="slidenum">
              <a:rPr lang="en-US" sz="1200" b="1" smtClean="0">
                <a:solidFill>
                  <a:schemeClr val="bg1">
                    <a:lumMod val="50000"/>
                  </a:schemeClr>
                </a:solidFill>
              </a:rPr>
              <a:t>‹#›</a:t>
            </a:fld>
            <a:endParaRPr lang="en-US" sz="12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154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1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3" name="Rectangle 2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4" name="Rectangle 3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7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pic>
        <p:nvPicPr>
          <p:cNvPr id="10" name="UBC_Cliff_Tritone_annedit.jpg" descr="/Users/anngoncalves/Desktop/UBC PPT Templates explore/UBC_Cliff_Tritone_annedit.jpg"/>
          <p:cNvPicPr>
            <a:picLocks noChangeAspect="1"/>
          </p:cNvPicPr>
          <p:nvPr userDrawn="1"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8" t="2914" r="19727" b="2914"/>
          <a:stretch>
            <a:fillRect/>
          </a:stretch>
        </p:blipFill>
        <p:spPr bwMode="auto">
          <a:xfrm>
            <a:off x="0" y="950914"/>
            <a:ext cx="9228138" cy="590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5983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708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9866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Titl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065600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30417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19683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049344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4149081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574055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9487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: UBC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76200" y="-3174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3" name="FullSig.png" descr="/Users/anngoncalves/Desktop/UBC PPT Templates explore/graphic objects/FullSig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46314"/>
            <a:ext cx="7132638" cy="109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456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a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pic>
        <p:nvPicPr>
          <p:cNvPr id="5" name="Picture 3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79" r="19492"/>
          <a:stretch>
            <a:fillRect/>
          </a:stretch>
        </p:blipFill>
        <p:spPr bwMode="auto">
          <a:xfrm>
            <a:off x="5030790" y="950913"/>
            <a:ext cx="4230687" cy="591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22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5976" y="1841500"/>
            <a:ext cx="4022725" cy="2129367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593650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 Slide 2b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IRS\CIRS-interiors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55" b="2351"/>
          <a:stretch>
            <a:fillRect/>
          </a:stretch>
        </p:blipFill>
        <p:spPr bwMode="auto">
          <a:xfrm>
            <a:off x="0" y="950914"/>
            <a:ext cx="9185275" cy="594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3" r:link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5" r:link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7" r:link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3139" y="1837944"/>
            <a:ext cx="8380598" cy="914400"/>
          </a:xfrm>
          <a:prstGeom prst="rect">
            <a:avLst/>
          </a:prstGeom>
          <a:solidFill>
            <a:schemeClr val="tx1">
              <a:alpha val="63000"/>
            </a:schemeClr>
          </a:solidFill>
          <a:ln>
            <a:noFill/>
          </a:ln>
        </p:spPr>
        <p:txBody>
          <a:bodyPr lIns="182880">
            <a:normAutofit/>
          </a:bodyPr>
          <a:lstStyle>
            <a:lvl1pPr marL="0" marR="0" indent="0" algn="l" defTabSz="914400" rtl="0" eaLnBrk="1" fontAlgn="auto" latinLnBrk="0" hangingPunct="1">
              <a:lnSpc>
                <a:spcPts val="2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4316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5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3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9740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1921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66240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5" name="Group 18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8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9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104363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Divi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10460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488388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0" y="949325"/>
            <a:ext cx="9220200" cy="59086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7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032114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ustom Cop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06450" y="-3175"/>
            <a:ext cx="1512888" cy="914400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>
                <a:solidFill>
                  <a:srgbClr val="FFFFFF"/>
                </a:solidFill>
                <a:ea typeface="ＭＳ Ｐゴシック" charset="-128"/>
              </a:rPr>
              <a:t>      </a:t>
            </a:r>
          </a:p>
        </p:txBody>
      </p:sp>
      <p:grpSp>
        <p:nvGrpSpPr>
          <p:cNvPr id="6" name="Group 9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4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080787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nultimate Slide: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1383242" y="2294467"/>
            <a:ext cx="66548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1383242" y="2980267"/>
            <a:ext cx="66548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371017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7757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970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58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hield_B.png" descr="/Users/anngoncalves/Desktop/UBC PPT Templates explore/graphic objects/shield_B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228601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93811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1890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867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9789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00842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218621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146342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4080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120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7866-6ABA-4FEC-A238-CFB5402FFC39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89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Divider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220200" cy="686117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4" name="shield.png" descr="/Users/anngoncalves/Desktop/UBC PPT Templates explore/graphic objects/shield.png"/>
          <p:cNvPicPr>
            <a:picLocks noChangeAspect="1"/>
          </p:cNvPicPr>
          <p:nvPr userDrawn="1"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15" y="185740"/>
            <a:ext cx="3143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5915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952501"/>
            <a:ext cx="9220200" cy="5908675"/>
          </a:xfrm>
          <a:prstGeom prst="rect">
            <a:avLst/>
          </a:prstGeom>
          <a:solidFill>
            <a:srgbClr val="002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7" name="Rectangle 6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10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1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3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13730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- Copy 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0"/>
          <p:cNvGrpSpPr>
            <a:grpSpLocks/>
          </p:cNvGrpSpPr>
          <p:nvPr userDrawn="1"/>
        </p:nvGrpSpPr>
        <p:grpSpPr bwMode="auto">
          <a:xfrm>
            <a:off x="0" y="-3175"/>
            <a:ext cx="9220200" cy="914400"/>
            <a:chOff x="0" y="-3175"/>
            <a:chExt cx="9220200" cy="915050"/>
          </a:xfrm>
        </p:grpSpPr>
        <p:sp>
          <p:nvSpPr>
            <p:cNvPr id="6" name="Rectangle 5"/>
            <p:cNvSpPr/>
            <p:nvPr userDrawn="1"/>
          </p:nvSpPr>
          <p:spPr>
            <a:xfrm>
              <a:off x="806450" y="-3175"/>
              <a:ext cx="15128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365375" y="-3175"/>
              <a:ext cx="6854825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0" y="-3175"/>
              <a:ext cx="763588" cy="915050"/>
            </a:xfrm>
            <a:prstGeom prst="rect">
              <a:avLst/>
            </a:prstGeom>
            <a:solidFill>
              <a:srgbClr val="00204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>
                  <a:solidFill>
                    <a:srgbClr val="FFFFFF"/>
                  </a:solidFill>
                  <a:ea typeface="ＭＳ Ｐゴシック" charset="-128"/>
                </a:rPr>
                <a:t>      </a:t>
              </a:r>
            </a:p>
          </p:txBody>
        </p:sp>
        <p:grpSp>
          <p:nvGrpSpPr>
            <p:cNvPr id="9" name="Group 17"/>
            <p:cNvGrpSpPr>
              <a:grpSpLocks/>
            </p:cNvGrpSpPr>
            <p:nvPr userDrawn="1"/>
          </p:nvGrpSpPr>
          <p:grpSpPr bwMode="auto">
            <a:xfrm>
              <a:off x="227160" y="185588"/>
              <a:ext cx="4527213" cy="428245"/>
              <a:chOff x="227160" y="185588"/>
              <a:chExt cx="4527213" cy="428245"/>
            </a:xfrm>
          </p:grpSpPr>
          <p:pic>
            <p:nvPicPr>
              <p:cNvPr id="10" name="shield.png" descr="/Users/anngoncalves/Desktop/UBC PPT Templates explore/graphic objects/shield.png"/>
              <p:cNvPicPr>
                <a:picLocks noChangeAspect="1"/>
              </p:cNvPicPr>
              <p:nvPr userDrawn="1"/>
            </p:nvPicPr>
            <p:blipFill>
              <a:blip r:embed="rId2" r:link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160" y="185588"/>
                <a:ext cx="314707" cy="4282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OM.png" descr="/Users/anngoncalves/Desktop/UBC PPT Templates explore/graphic objects/POM.png"/>
              <p:cNvPicPr>
                <a:picLocks noChangeAspect="1"/>
              </p:cNvPicPr>
              <p:nvPr userDrawn="1"/>
            </p:nvPicPr>
            <p:blipFill>
              <a:blip r:embed="rId4" r:link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9631" y="215901"/>
                <a:ext cx="896112" cy="1136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theUofBC.png" descr="/Users/anngoncalves/Desktop/UBC PPT Templates explore/graphic objects/theUofBC.png"/>
              <p:cNvPicPr>
                <a:picLocks noChangeAspect="1"/>
              </p:cNvPicPr>
              <p:nvPr userDrawn="1"/>
            </p:nvPicPr>
            <p:blipFill>
              <a:blip r:embed="rId6" r:link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78101" y="241300"/>
                <a:ext cx="2176272" cy="636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814917" y="1608667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814917" y="2290235"/>
            <a:ext cx="7562850" cy="54307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>
              <a:buNone/>
              <a:defRPr b="0" i="0">
                <a:latin typeface="WhitneyHTF-Bold"/>
                <a:cs typeface="WhitneyHTF-Bold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814917" y="2979059"/>
            <a:ext cx="7562850" cy="1152676"/>
          </a:xfrm>
          <a:prstGeom prst="rect">
            <a:avLst/>
          </a:prstGeom>
        </p:spPr>
        <p:txBody>
          <a:bodyPr lIns="9144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</a:defRPr>
            </a:lvl1pPr>
            <a:lvl2pPr marL="457200" indent="0">
              <a:buNone/>
              <a:defRPr sz="1800" b="0" i="0">
                <a:latin typeface="Verdana"/>
                <a:cs typeface="Verdana"/>
              </a:defRPr>
            </a:lvl2pPr>
            <a:lvl3pPr>
              <a:buNone/>
              <a:defRPr b="0" i="0">
                <a:latin typeface="WhitneyHTF-Bold"/>
                <a:cs typeface="WhitneyHTF-Bold"/>
              </a:defRPr>
            </a:lvl3pPr>
            <a:lvl4pPr>
              <a:buNone/>
              <a:defRPr b="0" i="0">
                <a:latin typeface="WhitneyHTF-Bold"/>
                <a:cs typeface="WhitneyHTF-Bold"/>
              </a:defRPr>
            </a:lvl4pPr>
            <a:lvl5pPr>
              <a:buNone/>
              <a:defRPr b="0" i="0">
                <a:latin typeface="WhitneyHTF-Bold"/>
                <a:cs typeface="WhitneyHTF-Bold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1907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34" Type="http://schemas.openxmlformats.org/officeDocument/2006/relationships/slideLayout" Target="../slideLayouts/slideLayout57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3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slideLayout" Target="../slideLayouts/slideLayout5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32" Type="http://schemas.openxmlformats.org/officeDocument/2006/relationships/slideLayout" Target="../slideLayouts/slideLayout55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54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Relationship Id="rId30" Type="http://schemas.openxmlformats.org/officeDocument/2006/relationships/slideLayout" Target="../slideLayouts/slideLayout53.xml"/><Relationship Id="rId35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93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  <p:sldLayoutId id="2147483861" r:id="rId18"/>
    <p:sldLayoutId id="2147483862" r:id="rId19"/>
    <p:sldLayoutId id="2147483863" r:id="rId20"/>
    <p:sldLayoutId id="2147483864" r:id="rId21"/>
    <p:sldLayoutId id="2147483865" r:id="rId22"/>
    <p:sldLayoutId id="2147483866" r:id="rId2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  <a:cs typeface="ＭＳ Ｐゴシック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0B78-51A4-4503-B8CE-8E5176279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7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21" r:id="rId14"/>
    <p:sldLayoutId id="2147483822" r:id="rId15"/>
    <p:sldLayoutId id="2147483824" r:id="rId16"/>
    <p:sldLayoutId id="2147483825" r:id="rId17"/>
    <p:sldLayoutId id="2147483826" r:id="rId18"/>
    <p:sldLayoutId id="2147483827" r:id="rId19"/>
    <p:sldLayoutId id="2147483828" r:id="rId20"/>
    <p:sldLayoutId id="2147483829" r:id="rId21"/>
    <p:sldLayoutId id="2147483830" r:id="rId22"/>
    <p:sldLayoutId id="2147483831" r:id="rId23"/>
    <p:sldLayoutId id="2147483832" r:id="rId24"/>
    <p:sldLayoutId id="2147483833" r:id="rId25"/>
    <p:sldLayoutId id="2147483834" r:id="rId26"/>
    <p:sldLayoutId id="2147483835" r:id="rId27"/>
    <p:sldLayoutId id="2147483836" r:id="rId28"/>
    <p:sldLayoutId id="2147483837" r:id="rId29"/>
    <p:sldLayoutId id="2147483838" r:id="rId30"/>
    <p:sldLayoutId id="2147483839" r:id="rId31"/>
    <p:sldLayoutId id="2147483840" r:id="rId32"/>
    <p:sldLayoutId id="2147483841" r:id="rId33"/>
    <p:sldLayoutId id="2147483820" r:id="rId3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fld id="{40087866-6ABA-4FEC-A238-CFB5402FFC39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914400"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mtClean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8013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9"/>
          <p:cNvSpPr txBox="1">
            <a:spLocks/>
          </p:cNvSpPr>
          <p:nvPr/>
        </p:nvSpPr>
        <p:spPr>
          <a:xfrm>
            <a:off x="34636" y="152400"/>
            <a:ext cx="9144000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CA" sz="4800" dirty="0" smtClean="0">
              <a:ln w="19050">
                <a:noFill/>
              </a:ln>
              <a:solidFill>
                <a:prstClr val="black">
                  <a:tint val="7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CA" sz="4000" b="1" dirty="0" smtClean="0">
                <a:ln w="19050">
                  <a:noFill/>
                </a:ln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Cache Coherence for GPU Architectures</a:t>
            </a:r>
            <a:endParaRPr lang="en-CA" sz="4000" b="1" dirty="0">
              <a:ln w="19050">
                <a:noFill/>
              </a:ln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Placeholder 10"/>
          <p:cNvSpPr txBox="1">
            <a:spLocks/>
          </p:cNvSpPr>
          <p:nvPr/>
        </p:nvSpPr>
        <p:spPr>
          <a:xfrm>
            <a:off x="611560" y="2289335"/>
            <a:ext cx="7789022" cy="105786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endParaRPr lang="en-CA" sz="28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CA" sz="40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CA" sz="4000" baseline="3000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Shobhit</a:t>
            </a:r>
            <a:r>
              <a:rPr lang="en-CA" sz="4000" baseline="30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19CS06008</a:t>
            </a:r>
          </a:p>
          <a:p>
            <a:pPr algn="ctr" fontAlgn="auto">
              <a:spcAft>
                <a:spcPts val="0"/>
              </a:spcAft>
            </a:pPr>
            <a:endParaRPr lang="en-CA" sz="2800" baseline="30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36296" y="6597352"/>
            <a:ext cx="19077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 fontAlgn="auto">
              <a:spcBef>
                <a:spcPts val="0"/>
              </a:spcBef>
              <a:spcAft>
                <a:spcPts val="0"/>
              </a:spcAft>
            </a:pPr>
            <a:r>
              <a:rPr lang="en-CA" sz="800" dirty="0" smtClean="0">
                <a:solidFill>
                  <a:prstClr val="white"/>
                </a:solidFill>
                <a:latin typeface="Calibri"/>
              </a:rPr>
              <a:t>Image source: www.forces.gc.ca</a:t>
            </a:r>
            <a:endParaRPr lang="en-CA" sz="8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712125" y="3347199"/>
            <a:ext cx="7789022" cy="115212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8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2400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 the Guidance of</a:t>
            </a:r>
          </a:p>
          <a:p>
            <a:pPr algn="ctr"/>
            <a:r>
              <a:rPr lang="en-CA" sz="2400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CA" sz="2400" b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Manoranjan</a:t>
            </a:r>
            <a:r>
              <a:rPr lang="en-CA" sz="2400" b="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sz="2400" b="0" dirty="0" err="1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Satpathy</a:t>
            </a:r>
            <a:endParaRPr lang="en-CA" sz="2400" b="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2EE208C-FCCB-490C-9B18-8331759E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225" y="4471618"/>
            <a:ext cx="2308822" cy="20980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666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9444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494" y="1524000"/>
            <a:ext cx="8208912" cy="4392488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GPU cache coherence without coherence messages?</a:t>
            </a:r>
          </a:p>
          <a:p>
            <a:r>
              <a:rPr lang="en-US" sz="3200" b="1" dirty="0"/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YES – using global time</a:t>
            </a:r>
          </a:p>
          <a:p>
            <a:pPr marL="628650"/>
            <a:endParaRPr lang="en-US" sz="2400" dirty="0" smtClean="0"/>
          </a:p>
          <a:p>
            <a:pPr marL="628650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coherence technique use timer?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40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86594" y="53824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GPU-VI </a:t>
            </a:r>
            <a:r>
              <a:rPr lang="en-US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vs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77787"/>
            <a:ext cx="7239000" cy="599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57290"/>
            <a:ext cx="8208912" cy="543076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Issues of Temporal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Coherence (TC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3816424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Use a predictor to predict lifetime values</a:t>
            </a:r>
          </a:p>
          <a:p>
            <a:pPr marL="909638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Synchronize counter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9163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Stalling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38188" indent="-285750">
              <a:buFont typeface="Arial" pitchFamily="34" charset="0"/>
              <a:buChar char="•"/>
            </a:pP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2438"/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Solution: TC Weak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9244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151904"/>
            <a:ext cx="7010400" cy="65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roup 183"/>
          <p:cNvGrpSpPr/>
          <p:nvPr/>
        </p:nvGrpSpPr>
        <p:grpSpPr>
          <a:xfrm>
            <a:off x="1063552" y="2377699"/>
            <a:ext cx="2507728" cy="3449638"/>
            <a:chOff x="3017266" y="2689226"/>
            <a:chExt cx="2979738" cy="3449638"/>
          </a:xfrm>
        </p:grpSpPr>
        <p:sp>
          <p:nvSpPr>
            <p:cNvPr id="202" name="Rectangle 124"/>
            <p:cNvSpPr>
              <a:spLocks noChangeArrowheads="1"/>
            </p:cNvSpPr>
            <p:nvPr/>
          </p:nvSpPr>
          <p:spPr bwMode="auto">
            <a:xfrm>
              <a:off x="3730054" y="2841626"/>
              <a:ext cx="2262188" cy="31067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25"/>
            <p:cNvSpPr>
              <a:spLocks noEditPoints="1"/>
            </p:cNvSpPr>
            <p:nvPr/>
          </p:nvSpPr>
          <p:spPr bwMode="auto">
            <a:xfrm>
              <a:off x="3730054" y="2836863"/>
              <a:ext cx="2262188" cy="2598738"/>
            </a:xfrm>
            <a:custGeom>
              <a:avLst/>
              <a:gdLst>
                <a:gd name="T0" fmla="*/ 288 w 2849"/>
                <a:gd name="T1" fmla="*/ 3262 h 3274"/>
                <a:gd name="T2" fmla="*/ 483 w 2849"/>
                <a:gd name="T3" fmla="*/ 3274 h 3274"/>
                <a:gd name="T4" fmla="*/ 806 w 2849"/>
                <a:gd name="T5" fmla="*/ 3262 h 3274"/>
                <a:gd name="T6" fmla="*/ 1094 w 2849"/>
                <a:gd name="T7" fmla="*/ 3274 h 3274"/>
                <a:gd name="T8" fmla="*/ 1290 w 2849"/>
                <a:gd name="T9" fmla="*/ 3262 h 3274"/>
                <a:gd name="T10" fmla="*/ 1658 w 2849"/>
                <a:gd name="T11" fmla="*/ 3262 h 3274"/>
                <a:gd name="T12" fmla="*/ 1854 w 2849"/>
                <a:gd name="T13" fmla="*/ 3274 h 3274"/>
                <a:gd name="T14" fmla="*/ 2177 w 2849"/>
                <a:gd name="T15" fmla="*/ 3262 h 3274"/>
                <a:gd name="T16" fmla="*/ 2465 w 2849"/>
                <a:gd name="T17" fmla="*/ 3274 h 3274"/>
                <a:gd name="T18" fmla="*/ 2661 w 2849"/>
                <a:gd name="T19" fmla="*/ 3262 h 3274"/>
                <a:gd name="T20" fmla="*/ 126 w 2849"/>
                <a:gd name="T21" fmla="*/ 2611 h 3274"/>
                <a:gd name="T22" fmla="*/ 322 w 2849"/>
                <a:gd name="T23" fmla="*/ 2623 h 3274"/>
                <a:gd name="T24" fmla="*/ 645 w 2849"/>
                <a:gd name="T25" fmla="*/ 2611 h 3274"/>
                <a:gd name="T26" fmla="*/ 933 w 2849"/>
                <a:gd name="T27" fmla="*/ 2623 h 3274"/>
                <a:gd name="T28" fmla="*/ 1129 w 2849"/>
                <a:gd name="T29" fmla="*/ 2611 h 3274"/>
                <a:gd name="T30" fmla="*/ 1497 w 2849"/>
                <a:gd name="T31" fmla="*/ 2611 h 3274"/>
                <a:gd name="T32" fmla="*/ 1693 w 2849"/>
                <a:gd name="T33" fmla="*/ 2623 h 3274"/>
                <a:gd name="T34" fmla="*/ 2016 w 2849"/>
                <a:gd name="T35" fmla="*/ 2611 h 3274"/>
                <a:gd name="T36" fmla="*/ 2304 w 2849"/>
                <a:gd name="T37" fmla="*/ 2623 h 3274"/>
                <a:gd name="T38" fmla="*/ 2499 w 2849"/>
                <a:gd name="T39" fmla="*/ 2611 h 3274"/>
                <a:gd name="T40" fmla="*/ 2849 w 2849"/>
                <a:gd name="T41" fmla="*/ 2611 h 3274"/>
                <a:gd name="T42" fmla="*/ 161 w 2849"/>
                <a:gd name="T43" fmla="*/ 1970 h 3274"/>
                <a:gd name="T44" fmla="*/ 483 w 2849"/>
                <a:gd name="T45" fmla="*/ 1959 h 3274"/>
                <a:gd name="T46" fmla="*/ 771 w 2849"/>
                <a:gd name="T47" fmla="*/ 1970 h 3274"/>
                <a:gd name="T48" fmla="*/ 967 w 2849"/>
                <a:gd name="T49" fmla="*/ 1959 h 3274"/>
                <a:gd name="T50" fmla="*/ 1336 w 2849"/>
                <a:gd name="T51" fmla="*/ 1959 h 3274"/>
                <a:gd name="T52" fmla="*/ 1532 w 2849"/>
                <a:gd name="T53" fmla="*/ 1970 h 3274"/>
                <a:gd name="T54" fmla="*/ 1854 w 2849"/>
                <a:gd name="T55" fmla="*/ 1959 h 3274"/>
                <a:gd name="T56" fmla="*/ 2142 w 2849"/>
                <a:gd name="T57" fmla="*/ 1970 h 3274"/>
                <a:gd name="T58" fmla="*/ 2338 w 2849"/>
                <a:gd name="T59" fmla="*/ 1959 h 3274"/>
                <a:gd name="T60" fmla="*/ 2707 w 2849"/>
                <a:gd name="T61" fmla="*/ 1959 h 3274"/>
                <a:gd name="T62" fmla="*/ 0 w 2849"/>
                <a:gd name="T63" fmla="*/ 1317 h 3274"/>
                <a:gd name="T64" fmla="*/ 322 w 2849"/>
                <a:gd name="T65" fmla="*/ 1306 h 3274"/>
                <a:gd name="T66" fmla="*/ 610 w 2849"/>
                <a:gd name="T67" fmla="*/ 1317 h 3274"/>
                <a:gd name="T68" fmla="*/ 806 w 2849"/>
                <a:gd name="T69" fmla="*/ 1306 h 3274"/>
                <a:gd name="T70" fmla="*/ 1175 w 2849"/>
                <a:gd name="T71" fmla="*/ 1306 h 3274"/>
                <a:gd name="T72" fmla="*/ 1370 w 2849"/>
                <a:gd name="T73" fmla="*/ 1317 h 3274"/>
                <a:gd name="T74" fmla="*/ 1693 w 2849"/>
                <a:gd name="T75" fmla="*/ 1306 h 3274"/>
                <a:gd name="T76" fmla="*/ 1981 w 2849"/>
                <a:gd name="T77" fmla="*/ 1317 h 3274"/>
                <a:gd name="T78" fmla="*/ 2177 w 2849"/>
                <a:gd name="T79" fmla="*/ 1306 h 3274"/>
                <a:gd name="T80" fmla="*/ 2545 w 2849"/>
                <a:gd name="T81" fmla="*/ 1306 h 3274"/>
                <a:gd name="T82" fmla="*/ 2741 w 2849"/>
                <a:gd name="T83" fmla="*/ 1317 h 3274"/>
                <a:gd name="T84" fmla="*/ 161 w 2849"/>
                <a:gd name="T85" fmla="*/ 653 h 3274"/>
                <a:gd name="T86" fmla="*/ 449 w 2849"/>
                <a:gd name="T87" fmla="*/ 665 h 3274"/>
                <a:gd name="T88" fmla="*/ 645 w 2849"/>
                <a:gd name="T89" fmla="*/ 653 h 3274"/>
                <a:gd name="T90" fmla="*/ 1013 w 2849"/>
                <a:gd name="T91" fmla="*/ 653 h 3274"/>
                <a:gd name="T92" fmla="*/ 1209 w 2849"/>
                <a:gd name="T93" fmla="*/ 665 h 3274"/>
                <a:gd name="T94" fmla="*/ 1532 w 2849"/>
                <a:gd name="T95" fmla="*/ 653 h 3274"/>
                <a:gd name="T96" fmla="*/ 1820 w 2849"/>
                <a:gd name="T97" fmla="*/ 665 h 3274"/>
                <a:gd name="T98" fmla="*/ 2016 w 2849"/>
                <a:gd name="T99" fmla="*/ 653 h 3274"/>
                <a:gd name="T100" fmla="*/ 2384 w 2849"/>
                <a:gd name="T101" fmla="*/ 653 h 3274"/>
                <a:gd name="T102" fmla="*/ 2580 w 2849"/>
                <a:gd name="T103" fmla="*/ 665 h 3274"/>
                <a:gd name="T104" fmla="*/ 0 w 2849"/>
                <a:gd name="T105" fmla="*/ 0 h 3274"/>
                <a:gd name="T106" fmla="*/ 288 w 2849"/>
                <a:gd name="T107" fmla="*/ 12 h 3274"/>
                <a:gd name="T108" fmla="*/ 483 w 2849"/>
                <a:gd name="T109" fmla="*/ 0 h 3274"/>
                <a:gd name="T110" fmla="*/ 852 w 2849"/>
                <a:gd name="T111" fmla="*/ 0 h 3274"/>
                <a:gd name="T112" fmla="*/ 1048 w 2849"/>
                <a:gd name="T113" fmla="*/ 12 h 3274"/>
                <a:gd name="T114" fmla="*/ 1370 w 2849"/>
                <a:gd name="T115" fmla="*/ 0 h 3274"/>
                <a:gd name="T116" fmla="*/ 1658 w 2849"/>
                <a:gd name="T117" fmla="*/ 12 h 3274"/>
                <a:gd name="T118" fmla="*/ 1854 w 2849"/>
                <a:gd name="T119" fmla="*/ 0 h 3274"/>
                <a:gd name="T120" fmla="*/ 2223 w 2849"/>
                <a:gd name="T121" fmla="*/ 0 h 3274"/>
                <a:gd name="T122" fmla="*/ 2419 w 2849"/>
                <a:gd name="T123" fmla="*/ 12 h 3274"/>
                <a:gd name="T124" fmla="*/ 2741 w 2849"/>
                <a:gd name="T125" fmla="*/ 0 h 3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849" h="3274">
                  <a:moveTo>
                    <a:pt x="0" y="3262"/>
                  </a:moveTo>
                  <a:lnTo>
                    <a:pt x="46" y="3262"/>
                  </a:lnTo>
                  <a:lnTo>
                    <a:pt x="4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80" y="3262"/>
                  </a:moveTo>
                  <a:lnTo>
                    <a:pt x="126" y="3262"/>
                  </a:lnTo>
                  <a:lnTo>
                    <a:pt x="126" y="3274"/>
                  </a:lnTo>
                  <a:lnTo>
                    <a:pt x="80" y="3274"/>
                  </a:lnTo>
                  <a:lnTo>
                    <a:pt x="80" y="3262"/>
                  </a:lnTo>
                  <a:close/>
                  <a:moveTo>
                    <a:pt x="161" y="3262"/>
                  </a:moveTo>
                  <a:lnTo>
                    <a:pt x="207" y="3262"/>
                  </a:lnTo>
                  <a:lnTo>
                    <a:pt x="207" y="3274"/>
                  </a:lnTo>
                  <a:lnTo>
                    <a:pt x="161" y="3274"/>
                  </a:lnTo>
                  <a:lnTo>
                    <a:pt x="161" y="3262"/>
                  </a:lnTo>
                  <a:close/>
                  <a:moveTo>
                    <a:pt x="242" y="3262"/>
                  </a:moveTo>
                  <a:lnTo>
                    <a:pt x="288" y="3262"/>
                  </a:lnTo>
                  <a:lnTo>
                    <a:pt x="288" y="3274"/>
                  </a:lnTo>
                  <a:lnTo>
                    <a:pt x="242" y="3274"/>
                  </a:lnTo>
                  <a:lnTo>
                    <a:pt x="242" y="3262"/>
                  </a:lnTo>
                  <a:close/>
                  <a:moveTo>
                    <a:pt x="322" y="3262"/>
                  </a:moveTo>
                  <a:lnTo>
                    <a:pt x="368" y="3262"/>
                  </a:lnTo>
                  <a:lnTo>
                    <a:pt x="368" y="3274"/>
                  </a:lnTo>
                  <a:lnTo>
                    <a:pt x="322" y="3274"/>
                  </a:lnTo>
                  <a:lnTo>
                    <a:pt x="322" y="3262"/>
                  </a:lnTo>
                  <a:close/>
                  <a:moveTo>
                    <a:pt x="403" y="3262"/>
                  </a:moveTo>
                  <a:lnTo>
                    <a:pt x="449" y="3262"/>
                  </a:lnTo>
                  <a:lnTo>
                    <a:pt x="449" y="3274"/>
                  </a:lnTo>
                  <a:lnTo>
                    <a:pt x="403" y="3274"/>
                  </a:lnTo>
                  <a:lnTo>
                    <a:pt x="403" y="3262"/>
                  </a:lnTo>
                  <a:close/>
                  <a:moveTo>
                    <a:pt x="483" y="3262"/>
                  </a:moveTo>
                  <a:lnTo>
                    <a:pt x="530" y="3262"/>
                  </a:lnTo>
                  <a:lnTo>
                    <a:pt x="530" y="3274"/>
                  </a:lnTo>
                  <a:lnTo>
                    <a:pt x="483" y="3274"/>
                  </a:lnTo>
                  <a:lnTo>
                    <a:pt x="483" y="3262"/>
                  </a:lnTo>
                  <a:close/>
                  <a:moveTo>
                    <a:pt x="564" y="3262"/>
                  </a:moveTo>
                  <a:lnTo>
                    <a:pt x="610" y="3262"/>
                  </a:lnTo>
                  <a:lnTo>
                    <a:pt x="610" y="3274"/>
                  </a:lnTo>
                  <a:lnTo>
                    <a:pt x="564" y="3274"/>
                  </a:lnTo>
                  <a:lnTo>
                    <a:pt x="564" y="3262"/>
                  </a:lnTo>
                  <a:close/>
                  <a:moveTo>
                    <a:pt x="645" y="3262"/>
                  </a:moveTo>
                  <a:lnTo>
                    <a:pt x="691" y="3262"/>
                  </a:lnTo>
                  <a:lnTo>
                    <a:pt x="691" y="3274"/>
                  </a:lnTo>
                  <a:lnTo>
                    <a:pt x="645" y="3274"/>
                  </a:lnTo>
                  <a:lnTo>
                    <a:pt x="645" y="3262"/>
                  </a:lnTo>
                  <a:close/>
                  <a:moveTo>
                    <a:pt x="725" y="3262"/>
                  </a:moveTo>
                  <a:lnTo>
                    <a:pt x="771" y="3262"/>
                  </a:lnTo>
                  <a:lnTo>
                    <a:pt x="771" y="3274"/>
                  </a:lnTo>
                  <a:lnTo>
                    <a:pt x="725" y="3274"/>
                  </a:lnTo>
                  <a:lnTo>
                    <a:pt x="725" y="3262"/>
                  </a:lnTo>
                  <a:close/>
                  <a:moveTo>
                    <a:pt x="806" y="3262"/>
                  </a:moveTo>
                  <a:lnTo>
                    <a:pt x="852" y="3262"/>
                  </a:lnTo>
                  <a:lnTo>
                    <a:pt x="852" y="3274"/>
                  </a:lnTo>
                  <a:lnTo>
                    <a:pt x="806" y="3274"/>
                  </a:lnTo>
                  <a:lnTo>
                    <a:pt x="806" y="3262"/>
                  </a:lnTo>
                  <a:close/>
                  <a:moveTo>
                    <a:pt x="887" y="3262"/>
                  </a:moveTo>
                  <a:lnTo>
                    <a:pt x="933" y="3262"/>
                  </a:lnTo>
                  <a:lnTo>
                    <a:pt x="933" y="3274"/>
                  </a:lnTo>
                  <a:lnTo>
                    <a:pt x="887" y="3274"/>
                  </a:lnTo>
                  <a:lnTo>
                    <a:pt x="887" y="3262"/>
                  </a:lnTo>
                  <a:close/>
                  <a:moveTo>
                    <a:pt x="967" y="3262"/>
                  </a:moveTo>
                  <a:lnTo>
                    <a:pt x="1013" y="3262"/>
                  </a:lnTo>
                  <a:lnTo>
                    <a:pt x="1013" y="3274"/>
                  </a:lnTo>
                  <a:lnTo>
                    <a:pt x="967" y="3274"/>
                  </a:lnTo>
                  <a:lnTo>
                    <a:pt x="967" y="3262"/>
                  </a:lnTo>
                  <a:close/>
                  <a:moveTo>
                    <a:pt x="1048" y="3262"/>
                  </a:moveTo>
                  <a:lnTo>
                    <a:pt x="1094" y="3262"/>
                  </a:lnTo>
                  <a:lnTo>
                    <a:pt x="1094" y="3274"/>
                  </a:lnTo>
                  <a:lnTo>
                    <a:pt x="1048" y="3274"/>
                  </a:lnTo>
                  <a:lnTo>
                    <a:pt x="1048" y="3262"/>
                  </a:lnTo>
                  <a:close/>
                  <a:moveTo>
                    <a:pt x="1129" y="3262"/>
                  </a:moveTo>
                  <a:lnTo>
                    <a:pt x="1175" y="3262"/>
                  </a:lnTo>
                  <a:lnTo>
                    <a:pt x="1175" y="3274"/>
                  </a:lnTo>
                  <a:lnTo>
                    <a:pt x="1129" y="3274"/>
                  </a:lnTo>
                  <a:lnTo>
                    <a:pt x="1129" y="3262"/>
                  </a:lnTo>
                  <a:close/>
                  <a:moveTo>
                    <a:pt x="1209" y="3262"/>
                  </a:moveTo>
                  <a:lnTo>
                    <a:pt x="1255" y="3262"/>
                  </a:lnTo>
                  <a:lnTo>
                    <a:pt x="1255" y="3274"/>
                  </a:lnTo>
                  <a:lnTo>
                    <a:pt x="1209" y="3274"/>
                  </a:lnTo>
                  <a:lnTo>
                    <a:pt x="1209" y="3262"/>
                  </a:lnTo>
                  <a:close/>
                  <a:moveTo>
                    <a:pt x="1290" y="3262"/>
                  </a:moveTo>
                  <a:lnTo>
                    <a:pt x="1336" y="3262"/>
                  </a:lnTo>
                  <a:lnTo>
                    <a:pt x="1336" y="3274"/>
                  </a:lnTo>
                  <a:lnTo>
                    <a:pt x="1290" y="3274"/>
                  </a:lnTo>
                  <a:lnTo>
                    <a:pt x="1290" y="3262"/>
                  </a:lnTo>
                  <a:close/>
                  <a:moveTo>
                    <a:pt x="1370" y="3262"/>
                  </a:moveTo>
                  <a:lnTo>
                    <a:pt x="1417" y="3262"/>
                  </a:lnTo>
                  <a:lnTo>
                    <a:pt x="1417" y="3274"/>
                  </a:lnTo>
                  <a:lnTo>
                    <a:pt x="1370" y="3274"/>
                  </a:lnTo>
                  <a:lnTo>
                    <a:pt x="1370" y="3262"/>
                  </a:lnTo>
                  <a:close/>
                  <a:moveTo>
                    <a:pt x="1451" y="3262"/>
                  </a:moveTo>
                  <a:lnTo>
                    <a:pt x="1497" y="3262"/>
                  </a:lnTo>
                  <a:lnTo>
                    <a:pt x="1497" y="3274"/>
                  </a:lnTo>
                  <a:lnTo>
                    <a:pt x="1451" y="3274"/>
                  </a:lnTo>
                  <a:lnTo>
                    <a:pt x="1451" y="3262"/>
                  </a:lnTo>
                  <a:close/>
                  <a:moveTo>
                    <a:pt x="1532" y="3262"/>
                  </a:moveTo>
                  <a:lnTo>
                    <a:pt x="1578" y="3262"/>
                  </a:lnTo>
                  <a:lnTo>
                    <a:pt x="1578" y="3274"/>
                  </a:lnTo>
                  <a:lnTo>
                    <a:pt x="1532" y="3274"/>
                  </a:lnTo>
                  <a:lnTo>
                    <a:pt x="1532" y="3262"/>
                  </a:lnTo>
                  <a:close/>
                  <a:moveTo>
                    <a:pt x="1612" y="3262"/>
                  </a:moveTo>
                  <a:lnTo>
                    <a:pt x="1658" y="3262"/>
                  </a:lnTo>
                  <a:lnTo>
                    <a:pt x="1658" y="3274"/>
                  </a:lnTo>
                  <a:lnTo>
                    <a:pt x="1612" y="3274"/>
                  </a:lnTo>
                  <a:lnTo>
                    <a:pt x="1612" y="3262"/>
                  </a:lnTo>
                  <a:close/>
                  <a:moveTo>
                    <a:pt x="1693" y="3262"/>
                  </a:moveTo>
                  <a:lnTo>
                    <a:pt x="1739" y="3262"/>
                  </a:lnTo>
                  <a:lnTo>
                    <a:pt x="1739" y="3274"/>
                  </a:lnTo>
                  <a:lnTo>
                    <a:pt x="1693" y="3274"/>
                  </a:lnTo>
                  <a:lnTo>
                    <a:pt x="1693" y="3262"/>
                  </a:lnTo>
                  <a:close/>
                  <a:moveTo>
                    <a:pt x="1774" y="3262"/>
                  </a:moveTo>
                  <a:lnTo>
                    <a:pt x="1820" y="3262"/>
                  </a:lnTo>
                  <a:lnTo>
                    <a:pt x="1820" y="3274"/>
                  </a:lnTo>
                  <a:lnTo>
                    <a:pt x="1774" y="3274"/>
                  </a:lnTo>
                  <a:lnTo>
                    <a:pt x="1774" y="3262"/>
                  </a:lnTo>
                  <a:close/>
                  <a:moveTo>
                    <a:pt x="1854" y="3262"/>
                  </a:moveTo>
                  <a:lnTo>
                    <a:pt x="1900" y="3262"/>
                  </a:lnTo>
                  <a:lnTo>
                    <a:pt x="1900" y="3274"/>
                  </a:lnTo>
                  <a:lnTo>
                    <a:pt x="1854" y="3274"/>
                  </a:lnTo>
                  <a:lnTo>
                    <a:pt x="1854" y="3262"/>
                  </a:lnTo>
                  <a:close/>
                  <a:moveTo>
                    <a:pt x="1935" y="3262"/>
                  </a:moveTo>
                  <a:lnTo>
                    <a:pt x="1981" y="3262"/>
                  </a:lnTo>
                  <a:lnTo>
                    <a:pt x="1981" y="3274"/>
                  </a:lnTo>
                  <a:lnTo>
                    <a:pt x="1935" y="3274"/>
                  </a:lnTo>
                  <a:lnTo>
                    <a:pt x="1935" y="3262"/>
                  </a:lnTo>
                  <a:close/>
                  <a:moveTo>
                    <a:pt x="2016" y="3262"/>
                  </a:moveTo>
                  <a:lnTo>
                    <a:pt x="2062" y="3262"/>
                  </a:lnTo>
                  <a:lnTo>
                    <a:pt x="2062" y="3274"/>
                  </a:lnTo>
                  <a:lnTo>
                    <a:pt x="2016" y="3274"/>
                  </a:lnTo>
                  <a:lnTo>
                    <a:pt x="2016" y="3262"/>
                  </a:lnTo>
                  <a:close/>
                  <a:moveTo>
                    <a:pt x="2096" y="3262"/>
                  </a:moveTo>
                  <a:lnTo>
                    <a:pt x="2142" y="3262"/>
                  </a:lnTo>
                  <a:lnTo>
                    <a:pt x="2142" y="3274"/>
                  </a:lnTo>
                  <a:lnTo>
                    <a:pt x="2096" y="3274"/>
                  </a:lnTo>
                  <a:lnTo>
                    <a:pt x="2096" y="3262"/>
                  </a:lnTo>
                  <a:close/>
                  <a:moveTo>
                    <a:pt x="2177" y="3262"/>
                  </a:moveTo>
                  <a:lnTo>
                    <a:pt x="2223" y="3262"/>
                  </a:lnTo>
                  <a:lnTo>
                    <a:pt x="2223" y="3274"/>
                  </a:lnTo>
                  <a:lnTo>
                    <a:pt x="2177" y="3274"/>
                  </a:lnTo>
                  <a:lnTo>
                    <a:pt x="2177" y="3262"/>
                  </a:lnTo>
                  <a:close/>
                  <a:moveTo>
                    <a:pt x="2257" y="3262"/>
                  </a:moveTo>
                  <a:lnTo>
                    <a:pt x="2304" y="3262"/>
                  </a:lnTo>
                  <a:lnTo>
                    <a:pt x="2304" y="3274"/>
                  </a:lnTo>
                  <a:lnTo>
                    <a:pt x="2257" y="3274"/>
                  </a:lnTo>
                  <a:lnTo>
                    <a:pt x="2257" y="3262"/>
                  </a:lnTo>
                  <a:close/>
                  <a:moveTo>
                    <a:pt x="2338" y="3262"/>
                  </a:moveTo>
                  <a:lnTo>
                    <a:pt x="2384" y="3262"/>
                  </a:lnTo>
                  <a:lnTo>
                    <a:pt x="2384" y="3274"/>
                  </a:lnTo>
                  <a:lnTo>
                    <a:pt x="2338" y="3274"/>
                  </a:lnTo>
                  <a:lnTo>
                    <a:pt x="2338" y="3262"/>
                  </a:lnTo>
                  <a:close/>
                  <a:moveTo>
                    <a:pt x="2419" y="3262"/>
                  </a:moveTo>
                  <a:lnTo>
                    <a:pt x="2465" y="3262"/>
                  </a:lnTo>
                  <a:lnTo>
                    <a:pt x="2465" y="3274"/>
                  </a:lnTo>
                  <a:lnTo>
                    <a:pt x="2419" y="3274"/>
                  </a:lnTo>
                  <a:lnTo>
                    <a:pt x="2419" y="3262"/>
                  </a:lnTo>
                  <a:close/>
                  <a:moveTo>
                    <a:pt x="2499" y="3262"/>
                  </a:moveTo>
                  <a:lnTo>
                    <a:pt x="2545" y="3262"/>
                  </a:lnTo>
                  <a:lnTo>
                    <a:pt x="2545" y="3274"/>
                  </a:lnTo>
                  <a:lnTo>
                    <a:pt x="2499" y="3274"/>
                  </a:lnTo>
                  <a:lnTo>
                    <a:pt x="2499" y="3262"/>
                  </a:lnTo>
                  <a:close/>
                  <a:moveTo>
                    <a:pt x="2580" y="3262"/>
                  </a:moveTo>
                  <a:lnTo>
                    <a:pt x="2626" y="3262"/>
                  </a:lnTo>
                  <a:lnTo>
                    <a:pt x="2626" y="3274"/>
                  </a:lnTo>
                  <a:lnTo>
                    <a:pt x="2580" y="3274"/>
                  </a:lnTo>
                  <a:lnTo>
                    <a:pt x="2580" y="3262"/>
                  </a:lnTo>
                  <a:close/>
                  <a:moveTo>
                    <a:pt x="2661" y="3262"/>
                  </a:moveTo>
                  <a:lnTo>
                    <a:pt x="2707" y="3262"/>
                  </a:lnTo>
                  <a:lnTo>
                    <a:pt x="2707" y="3274"/>
                  </a:lnTo>
                  <a:lnTo>
                    <a:pt x="2661" y="3274"/>
                  </a:lnTo>
                  <a:lnTo>
                    <a:pt x="2661" y="3262"/>
                  </a:lnTo>
                  <a:close/>
                  <a:moveTo>
                    <a:pt x="2741" y="3262"/>
                  </a:moveTo>
                  <a:lnTo>
                    <a:pt x="2787" y="3262"/>
                  </a:lnTo>
                  <a:lnTo>
                    <a:pt x="2787" y="3274"/>
                  </a:lnTo>
                  <a:lnTo>
                    <a:pt x="2741" y="3274"/>
                  </a:lnTo>
                  <a:lnTo>
                    <a:pt x="2741" y="3262"/>
                  </a:lnTo>
                  <a:close/>
                  <a:moveTo>
                    <a:pt x="2822" y="3262"/>
                  </a:moveTo>
                  <a:lnTo>
                    <a:pt x="2849" y="3262"/>
                  </a:lnTo>
                  <a:lnTo>
                    <a:pt x="2849" y="3274"/>
                  </a:lnTo>
                  <a:lnTo>
                    <a:pt x="2822" y="3274"/>
                  </a:lnTo>
                  <a:lnTo>
                    <a:pt x="2822" y="3262"/>
                  </a:lnTo>
                  <a:close/>
                  <a:moveTo>
                    <a:pt x="0" y="2611"/>
                  </a:moveTo>
                  <a:lnTo>
                    <a:pt x="46" y="2611"/>
                  </a:lnTo>
                  <a:lnTo>
                    <a:pt x="4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80" y="2611"/>
                  </a:moveTo>
                  <a:lnTo>
                    <a:pt x="126" y="2611"/>
                  </a:lnTo>
                  <a:lnTo>
                    <a:pt x="126" y="2623"/>
                  </a:lnTo>
                  <a:lnTo>
                    <a:pt x="80" y="2623"/>
                  </a:lnTo>
                  <a:lnTo>
                    <a:pt x="80" y="2611"/>
                  </a:lnTo>
                  <a:close/>
                  <a:moveTo>
                    <a:pt x="161" y="2611"/>
                  </a:moveTo>
                  <a:lnTo>
                    <a:pt x="207" y="2611"/>
                  </a:lnTo>
                  <a:lnTo>
                    <a:pt x="207" y="2623"/>
                  </a:lnTo>
                  <a:lnTo>
                    <a:pt x="161" y="2623"/>
                  </a:lnTo>
                  <a:lnTo>
                    <a:pt x="161" y="2611"/>
                  </a:lnTo>
                  <a:close/>
                  <a:moveTo>
                    <a:pt x="242" y="2611"/>
                  </a:moveTo>
                  <a:lnTo>
                    <a:pt x="288" y="2611"/>
                  </a:lnTo>
                  <a:lnTo>
                    <a:pt x="288" y="2623"/>
                  </a:lnTo>
                  <a:lnTo>
                    <a:pt x="242" y="2623"/>
                  </a:lnTo>
                  <a:lnTo>
                    <a:pt x="242" y="2611"/>
                  </a:lnTo>
                  <a:close/>
                  <a:moveTo>
                    <a:pt x="322" y="2611"/>
                  </a:moveTo>
                  <a:lnTo>
                    <a:pt x="368" y="2611"/>
                  </a:lnTo>
                  <a:lnTo>
                    <a:pt x="368" y="2623"/>
                  </a:lnTo>
                  <a:lnTo>
                    <a:pt x="322" y="2623"/>
                  </a:lnTo>
                  <a:lnTo>
                    <a:pt x="322" y="2611"/>
                  </a:lnTo>
                  <a:close/>
                  <a:moveTo>
                    <a:pt x="403" y="2611"/>
                  </a:moveTo>
                  <a:lnTo>
                    <a:pt x="449" y="2611"/>
                  </a:lnTo>
                  <a:lnTo>
                    <a:pt x="449" y="2623"/>
                  </a:lnTo>
                  <a:lnTo>
                    <a:pt x="403" y="2623"/>
                  </a:lnTo>
                  <a:lnTo>
                    <a:pt x="403" y="2611"/>
                  </a:lnTo>
                  <a:close/>
                  <a:moveTo>
                    <a:pt x="483" y="2611"/>
                  </a:moveTo>
                  <a:lnTo>
                    <a:pt x="530" y="2611"/>
                  </a:lnTo>
                  <a:lnTo>
                    <a:pt x="530" y="2623"/>
                  </a:lnTo>
                  <a:lnTo>
                    <a:pt x="483" y="2623"/>
                  </a:lnTo>
                  <a:lnTo>
                    <a:pt x="483" y="2611"/>
                  </a:lnTo>
                  <a:close/>
                  <a:moveTo>
                    <a:pt x="564" y="2611"/>
                  </a:moveTo>
                  <a:lnTo>
                    <a:pt x="610" y="2611"/>
                  </a:lnTo>
                  <a:lnTo>
                    <a:pt x="610" y="2623"/>
                  </a:lnTo>
                  <a:lnTo>
                    <a:pt x="564" y="2623"/>
                  </a:lnTo>
                  <a:lnTo>
                    <a:pt x="564" y="2611"/>
                  </a:lnTo>
                  <a:close/>
                  <a:moveTo>
                    <a:pt x="645" y="2611"/>
                  </a:moveTo>
                  <a:lnTo>
                    <a:pt x="691" y="2611"/>
                  </a:lnTo>
                  <a:lnTo>
                    <a:pt x="691" y="2623"/>
                  </a:lnTo>
                  <a:lnTo>
                    <a:pt x="645" y="2623"/>
                  </a:lnTo>
                  <a:lnTo>
                    <a:pt x="645" y="2611"/>
                  </a:lnTo>
                  <a:close/>
                  <a:moveTo>
                    <a:pt x="725" y="2611"/>
                  </a:moveTo>
                  <a:lnTo>
                    <a:pt x="771" y="2611"/>
                  </a:lnTo>
                  <a:lnTo>
                    <a:pt x="771" y="2623"/>
                  </a:lnTo>
                  <a:lnTo>
                    <a:pt x="725" y="2623"/>
                  </a:lnTo>
                  <a:lnTo>
                    <a:pt x="725" y="2611"/>
                  </a:lnTo>
                  <a:close/>
                  <a:moveTo>
                    <a:pt x="806" y="2611"/>
                  </a:moveTo>
                  <a:lnTo>
                    <a:pt x="852" y="2611"/>
                  </a:lnTo>
                  <a:lnTo>
                    <a:pt x="852" y="2623"/>
                  </a:lnTo>
                  <a:lnTo>
                    <a:pt x="806" y="2623"/>
                  </a:lnTo>
                  <a:lnTo>
                    <a:pt x="806" y="2611"/>
                  </a:lnTo>
                  <a:close/>
                  <a:moveTo>
                    <a:pt x="887" y="2611"/>
                  </a:moveTo>
                  <a:lnTo>
                    <a:pt x="933" y="2611"/>
                  </a:lnTo>
                  <a:lnTo>
                    <a:pt x="933" y="2623"/>
                  </a:lnTo>
                  <a:lnTo>
                    <a:pt x="887" y="2623"/>
                  </a:lnTo>
                  <a:lnTo>
                    <a:pt x="887" y="2611"/>
                  </a:lnTo>
                  <a:close/>
                  <a:moveTo>
                    <a:pt x="967" y="2611"/>
                  </a:moveTo>
                  <a:lnTo>
                    <a:pt x="1013" y="2611"/>
                  </a:lnTo>
                  <a:lnTo>
                    <a:pt x="1013" y="2623"/>
                  </a:lnTo>
                  <a:lnTo>
                    <a:pt x="967" y="2623"/>
                  </a:lnTo>
                  <a:lnTo>
                    <a:pt x="967" y="2611"/>
                  </a:lnTo>
                  <a:close/>
                  <a:moveTo>
                    <a:pt x="1048" y="2611"/>
                  </a:moveTo>
                  <a:lnTo>
                    <a:pt x="1094" y="2611"/>
                  </a:lnTo>
                  <a:lnTo>
                    <a:pt x="1094" y="2623"/>
                  </a:lnTo>
                  <a:lnTo>
                    <a:pt x="1048" y="2623"/>
                  </a:lnTo>
                  <a:lnTo>
                    <a:pt x="1048" y="2611"/>
                  </a:lnTo>
                  <a:close/>
                  <a:moveTo>
                    <a:pt x="1129" y="2611"/>
                  </a:moveTo>
                  <a:lnTo>
                    <a:pt x="1175" y="2611"/>
                  </a:lnTo>
                  <a:lnTo>
                    <a:pt x="1175" y="2623"/>
                  </a:lnTo>
                  <a:lnTo>
                    <a:pt x="1129" y="2623"/>
                  </a:lnTo>
                  <a:lnTo>
                    <a:pt x="1129" y="2611"/>
                  </a:lnTo>
                  <a:close/>
                  <a:moveTo>
                    <a:pt x="1209" y="2611"/>
                  </a:moveTo>
                  <a:lnTo>
                    <a:pt x="1255" y="2611"/>
                  </a:lnTo>
                  <a:lnTo>
                    <a:pt x="1255" y="2623"/>
                  </a:lnTo>
                  <a:lnTo>
                    <a:pt x="1209" y="2623"/>
                  </a:lnTo>
                  <a:lnTo>
                    <a:pt x="1209" y="2611"/>
                  </a:lnTo>
                  <a:close/>
                  <a:moveTo>
                    <a:pt x="1290" y="2611"/>
                  </a:moveTo>
                  <a:lnTo>
                    <a:pt x="1336" y="2611"/>
                  </a:lnTo>
                  <a:lnTo>
                    <a:pt x="1336" y="2623"/>
                  </a:lnTo>
                  <a:lnTo>
                    <a:pt x="1290" y="2623"/>
                  </a:lnTo>
                  <a:lnTo>
                    <a:pt x="1290" y="2611"/>
                  </a:lnTo>
                  <a:close/>
                  <a:moveTo>
                    <a:pt x="1370" y="2611"/>
                  </a:moveTo>
                  <a:lnTo>
                    <a:pt x="1417" y="2611"/>
                  </a:lnTo>
                  <a:lnTo>
                    <a:pt x="1417" y="2623"/>
                  </a:lnTo>
                  <a:lnTo>
                    <a:pt x="1370" y="2623"/>
                  </a:lnTo>
                  <a:lnTo>
                    <a:pt x="1370" y="2611"/>
                  </a:lnTo>
                  <a:close/>
                  <a:moveTo>
                    <a:pt x="1451" y="2611"/>
                  </a:moveTo>
                  <a:lnTo>
                    <a:pt x="1497" y="2611"/>
                  </a:lnTo>
                  <a:lnTo>
                    <a:pt x="1497" y="2623"/>
                  </a:lnTo>
                  <a:lnTo>
                    <a:pt x="1451" y="2623"/>
                  </a:lnTo>
                  <a:lnTo>
                    <a:pt x="1451" y="2611"/>
                  </a:lnTo>
                  <a:close/>
                  <a:moveTo>
                    <a:pt x="1532" y="2611"/>
                  </a:moveTo>
                  <a:lnTo>
                    <a:pt x="1578" y="2611"/>
                  </a:lnTo>
                  <a:lnTo>
                    <a:pt x="1578" y="2623"/>
                  </a:lnTo>
                  <a:lnTo>
                    <a:pt x="1532" y="2623"/>
                  </a:lnTo>
                  <a:lnTo>
                    <a:pt x="1532" y="2611"/>
                  </a:lnTo>
                  <a:close/>
                  <a:moveTo>
                    <a:pt x="1612" y="2611"/>
                  </a:moveTo>
                  <a:lnTo>
                    <a:pt x="1658" y="2611"/>
                  </a:lnTo>
                  <a:lnTo>
                    <a:pt x="1658" y="2623"/>
                  </a:lnTo>
                  <a:lnTo>
                    <a:pt x="1612" y="2623"/>
                  </a:lnTo>
                  <a:lnTo>
                    <a:pt x="1612" y="2611"/>
                  </a:lnTo>
                  <a:close/>
                  <a:moveTo>
                    <a:pt x="1693" y="2611"/>
                  </a:moveTo>
                  <a:lnTo>
                    <a:pt x="1739" y="2611"/>
                  </a:lnTo>
                  <a:lnTo>
                    <a:pt x="1739" y="2623"/>
                  </a:lnTo>
                  <a:lnTo>
                    <a:pt x="1693" y="2623"/>
                  </a:lnTo>
                  <a:lnTo>
                    <a:pt x="1693" y="2611"/>
                  </a:lnTo>
                  <a:close/>
                  <a:moveTo>
                    <a:pt x="1774" y="2611"/>
                  </a:moveTo>
                  <a:lnTo>
                    <a:pt x="1820" y="2611"/>
                  </a:lnTo>
                  <a:lnTo>
                    <a:pt x="1820" y="2623"/>
                  </a:lnTo>
                  <a:lnTo>
                    <a:pt x="1774" y="2623"/>
                  </a:lnTo>
                  <a:lnTo>
                    <a:pt x="1774" y="2611"/>
                  </a:lnTo>
                  <a:close/>
                  <a:moveTo>
                    <a:pt x="1854" y="2611"/>
                  </a:moveTo>
                  <a:lnTo>
                    <a:pt x="1900" y="2611"/>
                  </a:lnTo>
                  <a:lnTo>
                    <a:pt x="1900" y="2623"/>
                  </a:lnTo>
                  <a:lnTo>
                    <a:pt x="1854" y="2623"/>
                  </a:lnTo>
                  <a:lnTo>
                    <a:pt x="1854" y="2611"/>
                  </a:lnTo>
                  <a:close/>
                  <a:moveTo>
                    <a:pt x="1935" y="2611"/>
                  </a:moveTo>
                  <a:lnTo>
                    <a:pt x="1981" y="2611"/>
                  </a:lnTo>
                  <a:lnTo>
                    <a:pt x="1981" y="2623"/>
                  </a:lnTo>
                  <a:lnTo>
                    <a:pt x="1935" y="2623"/>
                  </a:lnTo>
                  <a:lnTo>
                    <a:pt x="1935" y="2611"/>
                  </a:lnTo>
                  <a:close/>
                  <a:moveTo>
                    <a:pt x="2016" y="2611"/>
                  </a:moveTo>
                  <a:lnTo>
                    <a:pt x="2062" y="2611"/>
                  </a:lnTo>
                  <a:lnTo>
                    <a:pt x="2062" y="2623"/>
                  </a:lnTo>
                  <a:lnTo>
                    <a:pt x="2016" y="2623"/>
                  </a:lnTo>
                  <a:lnTo>
                    <a:pt x="2016" y="2611"/>
                  </a:lnTo>
                  <a:close/>
                  <a:moveTo>
                    <a:pt x="2096" y="2611"/>
                  </a:moveTo>
                  <a:lnTo>
                    <a:pt x="2142" y="2611"/>
                  </a:lnTo>
                  <a:lnTo>
                    <a:pt x="2142" y="2623"/>
                  </a:lnTo>
                  <a:lnTo>
                    <a:pt x="2096" y="2623"/>
                  </a:lnTo>
                  <a:lnTo>
                    <a:pt x="2096" y="2611"/>
                  </a:lnTo>
                  <a:close/>
                  <a:moveTo>
                    <a:pt x="2177" y="2611"/>
                  </a:moveTo>
                  <a:lnTo>
                    <a:pt x="2223" y="2611"/>
                  </a:lnTo>
                  <a:lnTo>
                    <a:pt x="2223" y="2623"/>
                  </a:lnTo>
                  <a:lnTo>
                    <a:pt x="2177" y="2623"/>
                  </a:lnTo>
                  <a:lnTo>
                    <a:pt x="2177" y="2611"/>
                  </a:lnTo>
                  <a:close/>
                  <a:moveTo>
                    <a:pt x="2257" y="2611"/>
                  </a:moveTo>
                  <a:lnTo>
                    <a:pt x="2304" y="2611"/>
                  </a:lnTo>
                  <a:lnTo>
                    <a:pt x="2304" y="2623"/>
                  </a:lnTo>
                  <a:lnTo>
                    <a:pt x="2257" y="2623"/>
                  </a:lnTo>
                  <a:lnTo>
                    <a:pt x="2257" y="2611"/>
                  </a:lnTo>
                  <a:close/>
                  <a:moveTo>
                    <a:pt x="2338" y="2611"/>
                  </a:moveTo>
                  <a:lnTo>
                    <a:pt x="2384" y="2611"/>
                  </a:lnTo>
                  <a:lnTo>
                    <a:pt x="2384" y="2623"/>
                  </a:lnTo>
                  <a:lnTo>
                    <a:pt x="2338" y="2623"/>
                  </a:lnTo>
                  <a:lnTo>
                    <a:pt x="2338" y="2611"/>
                  </a:lnTo>
                  <a:close/>
                  <a:moveTo>
                    <a:pt x="2419" y="2611"/>
                  </a:moveTo>
                  <a:lnTo>
                    <a:pt x="2465" y="2611"/>
                  </a:lnTo>
                  <a:lnTo>
                    <a:pt x="2465" y="2623"/>
                  </a:lnTo>
                  <a:lnTo>
                    <a:pt x="2419" y="2623"/>
                  </a:lnTo>
                  <a:lnTo>
                    <a:pt x="2419" y="2611"/>
                  </a:lnTo>
                  <a:close/>
                  <a:moveTo>
                    <a:pt x="2499" y="2611"/>
                  </a:moveTo>
                  <a:lnTo>
                    <a:pt x="2545" y="2611"/>
                  </a:lnTo>
                  <a:lnTo>
                    <a:pt x="2545" y="2623"/>
                  </a:lnTo>
                  <a:lnTo>
                    <a:pt x="2499" y="2623"/>
                  </a:lnTo>
                  <a:lnTo>
                    <a:pt x="2499" y="2611"/>
                  </a:lnTo>
                  <a:close/>
                  <a:moveTo>
                    <a:pt x="2580" y="2611"/>
                  </a:moveTo>
                  <a:lnTo>
                    <a:pt x="2626" y="2611"/>
                  </a:lnTo>
                  <a:lnTo>
                    <a:pt x="2626" y="2623"/>
                  </a:lnTo>
                  <a:lnTo>
                    <a:pt x="2580" y="2623"/>
                  </a:lnTo>
                  <a:lnTo>
                    <a:pt x="2580" y="2611"/>
                  </a:lnTo>
                  <a:close/>
                  <a:moveTo>
                    <a:pt x="2661" y="2611"/>
                  </a:moveTo>
                  <a:lnTo>
                    <a:pt x="2707" y="2611"/>
                  </a:lnTo>
                  <a:lnTo>
                    <a:pt x="2707" y="2623"/>
                  </a:lnTo>
                  <a:lnTo>
                    <a:pt x="2661" y="2623"/>
                  </a:lnTo>
                  <a:lnTo>
                    <a:pt x="2661" y="2611"/>
                  </a:lnTo>
                  <a:close/>
                  <a:moveTo>
                    <a:pt x="2741" y="2611"/>
                  </a:moveTo>
                  <a:lnTo>
                    <a:pt x="2787" y="2611"/>
                  </a:lnTo>
                  <a:lnTo>
                    <a:pt x="2787" y="2623"/>
                  </a:lnTo>
                  <a:lnTo>
                    <a:pt x="2741" y="2623"/>
                  </a:lnTo>
                  <a:lnTo>
                    <a:pt x="2741" y="2611"/>
                  </a:lnTo>
                  <a:close/>
                  <a:moveTo>
                    <a:pt x="2822" y="2611"/>
                  </a:moveTo>
                  <a:lnTo>
                    <a:pt x="2849" y="2611"/>
                  </a:lnTo>
                  <a:lnTo>
                    <a:pt x="2849" y="2623"/>
                  </a:lnTo>
                  <a:lnTo>
                    <a:pt x="2822" y="2623"/>
                  </a:lnTo>
                  <a:lnTo>
                    <a:pt x="2822" y="2611"/>
                  </a:lnTo>
                  <a:close/>
                  <a:moveTo>
                    <a:pt x="0" y="1959"/>
                  </a:moveTo>
                  <a:lnTo>
                    <a:pt x="46" y="1959"/>
                  </a:lnTo>
                  <a:lnTo>
                    <a:pt x="4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80" y="1959"/>
                  </a:moveTo>
                  <a:lnTo>
                    <a:pt x="126" y="1959"/>
                  </a:lnTo>
                  <a:lnTo>
                    <a:pt x="126" y="1970"/>
                  </a:lnTo>
                  <a:lnTo>
                    <a:pt x="80" y="1970"/>
                  </a:lnTo>
                  <a:lnTo>
                    <a:pt x="80" y="1959"/>
                  </a:lnTo>
                  <a:close/>
                  <a:moveTo>
                    <a:pt x="161" y="1959"/>
                  </a:moveTo>
                  <a:lnTo>
                    <a:pt x="207" y="1959"/>
                  </a:lnTo>
                  <a:lnTo>
                    <a:pt x="207" y="1970"/>
                  </a:lnTo>
                  <a:lnTo>
                    <a:pt x="161" y="1970"/>
                  </a:lnTo>
                  <a:lnTo>
                    <a:pt x="161" y="1959"/>
                  </a:lnTo>
                  <a:close/>
                  <a:moveTo>
                    <a:pt x="242" y="1959"/>
                  </a:moveTo>
                  <a:lnTo>
                    <a:pt x="288" y="1959"/>
                  </a:lnTo>
                  <a:lnTo>
                    <a:pt x="288" y="1970"/>
                  </a:lnTo>
                  <a:lnTo>
                    <a:pt x="242" y="1970"/>
                  </a:lnTo>
                  <a:lnTo>
                    <a:pt x="242" y="1959"/>
                  </a:lnTo>
                  <a:close/>
                  <a:moveTo>
                    <a:pt x="322" y="1959"/>
                  </a:moveTo>
                  <a:lnTo>
                    <a:pt x="368" y="1959"/>
                  </a:lnTo>
                  <a:lnTo>
                    <a:pt x="368" y="1970"/>
                  </a:lnTo>
                  <a:lnTo>
                    <a:pt x="322" y="1970"/>
                  </a:lnTo>
                  <a:lnTo>
                    <a:pt x="322" y="1959"/>
                  </a:lnTo>
                  <a:close/>
                  <a:moveTo>
                    <a:pt x="403" y="1959"/>
                  </a:moveTo>
                  <a:lnTo>
                    <a:pt x="449" y="1959"/>
                  </a:lnTo>
                  <a:lnTo>
                    <a:pt x="449" y="1970"/>
                  </a:lnTo>
                  <a:lnTo>
                    <a:pt x="403" y="1970"/>
                  </a:lnTo>
                  <a:lnTo>
                    <a:pt x="403" y="1959"/>
                  </a:lnTo>
                  <a:close/>
                  <a:moveTo>
                    <a:pt x="483" y="1959"/>
                  </a:moveTo>
                  <a:lnTo>
                    <a:pt x="530" y="1959"/>
                  </a:lnTo>
                  <a:lnTo>
                    <a:pt x="530" y="1970"/>
                  </a:lnTo>
                  <a:lnTo>
                    <a:pt x="483" y="1970"/>
                  </a:lnTo>
                  <a:lnTo>
                    <a:pt x="483" y="1959"/>
                  </a:lnTo>
                  <a:close/>
                  <a:moveTo>
                    <a:pt x="564" y="1959"/>
                  </a:moveTo>
                  <a:lnTo>
                    <a:pt x="610" y="1959"/>
                  </a:lnTo>
                  <a:lnTo>
                    <a:pt x="610" y="1970"/>
                  </a:lnTo>
                  <a:lnTo>
                    <a:pt x="564" y="1970"/>
                  </a:lnTo>
                  <a:lnTo>
                    <a:pt x="564" y="1959"/>
                  </a:lnTo>
                  <a:close/>
                  <a:moveTo>
                    <a:pt x="645" y="1959"/>
                  </a:moveTo>
                  <a:lnTo>
                    <a:pt x="691" y="1959"/>
                  </a:lnTo>
                  <a:lnTo>
                    <a:pt x="691" y="1970"/>
                  </a:lnTo>
                  <a:lnTo>
                    <a:pt x="645" y="1970"/>
                  </a:lnTo>
                  <a:lnTo>
                    <a:pt x="645" y="1959"/>
                  </a:lnTo>
                  <a:close/>
                  <a:moveTo>
                    <a:pt x="725" y="1959"/>
                  </a:moveTo>
                  <a:lnTo>
                    <a:pt x="771" y="1959"/>
                  </a:lnTo>
                  <a:lnTo>
                    <a:pt x="771" y="1970"/>
                  </a:lnTo>
                  <a:lnTo>
                    <a:pt x="725" y="1970"/>
                  </a:lnTo>
                  <a:lnTo>
                    <a:pt x="725" y="1959"/>
                  </a:lnTo>
                  <a:close/>
                  <a:moveTo>
                    <a:pt x="806" y="1959"/>
                  </a:moveTo>
                  <a:lnTo>
                    <a:pt x="852" y="1959"/>
                  </a:lnTo>
                  <a:lnTo>
                    <a:pt x="852" y="1970"/>
                  </a:lnTo>
                  <a:lnTo>
                    <a:pt x="806" y="1970"/>
                  </a:lnTo>
                  <a:lnTo>
                    <a:pt x="806" y="1959"/>
                  </a:lnTo>
                  <a:close/>
                  <a:moveTo>
                    <a:pt x="887" y="1959"/>
                  </a:moveTo>
                  <a:lnTo>
                    <a:pt x="933" y="1959"/>
                  </a:lnTo>
                  <a:lnTo>
                    <a:pt x="933" y="1970"/>
                  </a:lnTo>
                  <a:lnTo>
                    <a:pt x="887" y="1970"/>
                  </a:lnTo>
                  <a:lnTo>
                    <a:pt x="887" y="1959"/>
                  </a:lnTo>
                  <a:close/>
                  <a:moveTo>
                    <a:pt x="967" y="1959"/>
                  </a:moveTo>
                  <a:lnTo>
                    <a:pt x="1013" y="1959"/>
                  </a:lnTo>
                  <a:lnTo>
                    <a:pt x="1013" y="1970"/>
                  </a:lnTo>
                  <a:lnTo>
                    <a:pt x="967" y="1970"/>
                  </a:lnTo>
                  <a:lnTo>
                    <a:pt x="967" y="1959"/>
                  </a:lnTo>
                  <a:close/>
                  <a:moveTo>
                    <a:pt x="1048" y="1959"/>
                  </a:moveTo>
                  <a:lnTo>
                    <a:pt x="1094" y="1959"/>
                  </a:lnTo>
                  <a:lnTo>
                    <a:pt x="1094" y="1970"/>
                  </a:lnTo>
                  <a:lnTo>
                    <a:pt x="1048" y="1970"/>
                  </a:lnTo>
                  <a:lnTo>
                    <a:pt x="1048" y="1959"/>
                  </a:lnTo>
                  <a:close/>
                  <a:moveTo>
                    <a:pt x="1129" y="1959"/>
                  </a:moveTo>
                  <a:lnTo>
                    <a:pt x="1175" y="1959"/>
                  </a:lnTo>
                  <a:lnTo>
                    <a:pt x="1175" y="1970"/>
                  </a:lnTo>
                  <a:lnTo>
                    <a:pt x="1129" y="1970"/>
                  </a:lnTo>
                  <a:lnTo>
                    <a:pt x="1129" y="1959"/>
                  </a:lnTo>
                  <a:close/>
                  <a:moveTo>
                    <a:pt x="1209" y="1959"/>
                  </a:moveTo>
                  <a:lnTo>
                    <a:pt x="1255" y="1959"/>
                  </a:lnTo>
                  <a:lnTo>
                    <a:pt x="1255" y="1970"/>
                  </a:lnTo>
                  <a:lnTo>
                    <a:pt x="1209" y="1970"/>
                  </a:lnTo>
                  <a:lnTo>
                    <a:pt x="1209" y="1959"/>
                  </a:lnTo>
                  <a:close/>
                  <a:moveTo>
                    <a:pt x="1290" y="1959"/>
                  </a:moveTo>
                  <a:lnTo>
                    <a:pt x="1336" y="1959"/>
                  </a:lnTo>
                  <a:lnTo>
                    <a:pt x="1336" y="1970"/>
                  </a:lnTo>
                  <a:lnTo>
                    <a:pt x="1290" y="1970"/>
                  </a:lnTo>
                  <a:lnTo>
                    <a:pt x="1290" y="1959"/>
                  </a:lnTo>
                  <a:close/>
                  <a:moveTo>
                    <a:pt x="1370" y="1959"/>
                  </a:moveTo>
                  <a:lnTo>
                    <a:pt x="1417" y="1959"/>
                  </a:lnTo>
                  <a:lnTo>
                    <a:pt x="1417" y="1970"/>
                  </a:lnTo>
                  <a:lnTo>
                    <a:pt x="1370" y="1970"/>
                  </a:lnTo>
                  <a:lnTo>
                    <a:pt x="1370" y="1959"/>
                  </a:lnTo>
                  <a:close/>
                  <a:moveTo>
                    <a:pt x="1451" y="1959"/>
                  </a:moveTo>
                  <a:lnTo>
                    <a:pt x="1497" y="1959"/>
                  </a:lnTo>
                  <a:lnTo>
                    <a:pt x="1497" y="1970"/>
                  </a:lnTo>
                  <a:lnTo>
                    <a:pt x="1451" y="1970"/>
                  </a:lnTo>
                  <a:lnTo>
                    <a:pt x="1451" y="1959"/>
                  </a:lnTo>
                  <a:close/>
                  <a:moveTo>
                    <a:pt x="1532" y="1959"/>
                  </a:moveTo>
                  <a:lnTo>
                    <a:pt x="1578" y="1959"/>
                  </a:lnTo>
                  <a:lnTo>
                    <a:pt x="1578" y="1970"/>
                  </a:lnTo>
                  <a:lnTo>
                    <a:pt x="1532" y="1970"/>
                  </a:lnTo>
                  <a:lnTo>
                    <a:pt x="1532" y="1959"/>
                  </a:lnTo>
                  <a:close/>
                  <a:moveTo>
                    <a:pt x="1612" y="1959"/>
                  </a:moveTo>
                  <a:lnTo>
                    <a:pt x="1658" y="1959"/>
                  </a:lnTo>
                  <a:lnTo>
                    <a:pt x="1658" y="1970"/>
                  </a:lnTo>
                  <a:lnTo>
                    <a:pt x="1612" y="1970"/>
                  </a:lnTo>
                  <a:lnTo>
                    <a:pt x="1612" y="1959"/>
                  </a:lnTo>
                  <a:close/>
                  <a:moveTo>
                    <a:pt x="1693" y="1959"/>
                  </a:moveTo>
                  <a:lnTo>
                    <a:pt x="1739" y="1959"/>
                  </a:lnTo>
                  <a:lnTo>
                    <a:pt x="1739" y="1970"/>
                  </a:lnTo>
                  <a:lnTo>
                    <a:pt x="1693" y="1970"/>
                  </a:lnTo>
                  <a:lnTo>
                    <a:pt x="1693" y="1959"/>
                  </a:lnTo>
                  <a:close/>
                  <a:moveTo>
                    <a:pt x="1774" y="1959"/>
                  </a:moveTo>
                  <a:lnTo>
                    <a:pt x="1820" y="1959"/>
                  </a:lnTo>
                  <a:lnTo>
                    <a:pt x="1820" y="1970"/>
                  </a:lnTo>
                  <a:lnTo>
                    <a:pt x="1774" y="1970"/>
                  </a:lnTo>
                  <a:lnTo>
                    <a:pt x="1774" y="1959"/>
                  </a:lnTo>
                  <a:close/>
                  <a:moveTo>
                    <a:pt x="1854" y="1959"/>
                  </a:moveTo>
                  <a:lnTo>
                    <a:pt x="1900" y="1959"/>
                  </a:lnTo>
                  <a:lnTo>
                    <a:pt x="1900" y="1970"/>
                  </a:lnTo>
                  <a:lnTo>
                    <a:pt x="1854" y="1970"/>
                  </a:lnTo>
                  <a:lnTo>
                    <a:pt x="1854" y="1959"/>
                  </a:lnTo>
                  <a:close/>
                  <a:moveTo>
                    <a:pt x="1935" y="1959"/>
                  </a:moveTo>
                  <a:lnTo>
                    <a:pt x="1981" y="1959"/>
                  </a:lnTo>
                  <a:lnTo>
                    <a:pt x="1981" y="1970"/>
                  </a:lnTo>
                  <a:lnTo>
                    <a:pt x="1935" y="1970"/>
                  </a:lnTo>
                  <a:lnTo>
                    <a:pt x="1935" y="1959"/>
                  </a:lnTo>
                  <a:close/>
                  <a:moveTo>
                    <a:pt x="2016" y="1959"/>
                  </a:moveTo>
                  <a:lnTo>
                    <a:pt x="2062" y="1959"/>
                  </a:lnTo>
                  <a:lnTo>
                    <a:pt x="2062" y="1970"/>
                  </a:lnTo>
                  <a:lnTo>
                    <a:pt x="2016" y="1970"/>
                  </a:lnTo>
                  <a:lnTo>
                    <a:pt x="2016" y="1959"/>
                  </a:lnTo>
                  <a:close/>
                  <a:moveTo>
                    <a:pt x="2096" y="1959"/>
                  </a:moveTo>
                  <a:lnTo>
                    <a:pt x="2142" y="1959"/>
                  </a:lnTo>
                  <a:lnTo>
                    <a:pt x="2142" y="1970"/>
                  </a:lnTo>
                  <a:lnTo>
                    <a:pt x="2096" y="1970"/>
                  </a:lnTo>
                  <a:lnTo>
                    <a:pt x="2096" y="1959"/>
                  </a:lnTo>
                  <a:close/>
                  <a:moveTo>
                    <a:pt x="2177" y="1959"/>
                  </a:moveTo>
                  <a:lnTo>
                    <a:pt x="2223" y="1959"/>
                  </a:lnTo>
                  <a:lnTo>
                    <a:pt x="2223" y="1970"/>
                  </a:lnTo>
                  <a:lnTo>
                    <a:pt x="2177" y="1970"/>
                  </a:lnTo>
                  <a:lnTo>
                    <a:pt x="2177" y="1959"/>
                  </a:lnTo>
                  <a:close/>
                  <a:moveTo>
                    <a:pt x="2257" y="1959"/>
                  </a:moveTo>
                  <a:lnTo>
                    <a:pt x="2304" y="1959"/>
                  </a:lnTo>
                  <a:lnTo>
                    <a:pt x="2304" y="1970"/>
                  </a:lnTo>
                  <a:lnTo>
                    <a:pt x="2257" y="1970"/>
                  </a:lnTo>
                  <a:lnTo>
                    <a:pt x="2257" y="1959"/>
                  </a:lnTo>
                  <a:close/>
                  <a:moveTo>
                    <a:pt x="2338" y="1959"/>
                  </a:moveTo>
                  <a:lnTo>
                    <a:pt x="2384" y="1959"/>
                  </a:lnTo>
                  <a:lnTo>
                    <a:pt x="2384" y="1970"/>
                  </a:lnTo>
                  <a:lnTo>
                    <a:pt x="2338" y="1970"/>
                  </a:lnTo>
                  <a:lnTo>
                    <a:pt x="2338" y="1959"/>
                  </a:lnTo>
                  <a:close/>
                  <a:moveTo>
                    <a:pt x="2419" y="1959"/>
                  </a:moveTo>
                  <a:lnTo>
                    <a:pt x="2465" y="1959"/>
                  </a:lnTo>
                  <a:lnTo>
                    <a:pt x="2465" y="1970"/>
                  </a:lnTo>
                  <a:lnTo>
                    <a:pt x="2419" y="1970"/>
                  </a:lnTo>
                  <a:lnTo>
                    <a:pt x="2419" y="1959"/>
                  </a:lnTo>
                  <a:close/>
                  <a:moveTo>
                    <a:pt x="2499" y="1959"/>
                  </a:moveTo>
                  <a:lnTo>
                    <a:pt x="2545" y="1959"/>
                  </a:lnTo>
                  <a:lnTo>
                    <a:pt x="2545" y="1970"/>
                  </a:lnTo>
                  <a:lnTo>
                    <a:pt x="2499" y="1970"/>
                  </a:lnTo>
                  <a:lnTo>
                    <a:pt x="2499" y="1959"/>
                  </a:lnTo>
                  <a:close/>
                  <a:moveTo>
                    <a:pt x="2580" y="1959"/>
                  </a:moveTo>
                  <a:lnTo>
                    <a:pt x="2626" y="1959"/>
                  </a:lnTo>
                  <a:lnTo>
                    <a:pt x="2626" y="1970"/>
                  </a:lnTo>
                  <a:lnTo>
                    <a:pt x="2580" y="1970"/>
                  </a:lnTo>
                  <a:lnTo>
                    <a:pt x="2580" y="1959"/>
                  </a:lnTo>
                  <a:close/>
                  <a:moveTo>
                    <a:pt x="2661" y="1959"/>
                  </a:moveTo>
                  <a:lnTo>
                    <a:pt x="2707" y="1959"/>
                  </a:lnTo>
                  <a:lnTo>
                    <a:pt x="2707" y="1970"/>
                  </a:lnTo>
                  <a:lnTo>
                    <a:pt x="2661" y="1970"/>
                  </a:lnTo>
                  <a:lnTo>
                    <a:pt x="2661" y="1959"/>
                  </a:lnTo>
                  <a:close/>
                  <a:moveTo>
                    <a:pt x="2741" y="1959"/>
                  </a:moveTo>
                  <a:lnTo>
                    <a:pt x="2787" y="1959"/>
                  </a:lnTo>
                  <a:lnTo>
                    <a:pt x="2787" y="1970"/>
                  </a:lnTo>
                  <a:lnTo>
                    <a:pt x="2741" y="1970"/>
                  </a:lnTo>
                  <a:lnTo>
                    <a:pt x="2741" y="1959"/>
                  </a:lnTo>
                  <a:close/>
                  <a:moveTo>
                    <a:pt x="2822" y="1959"/>
                  </a:moveTo>
                  <a:lnTo>
                    <a:pt x="2849" y="1959"/>
                  </a:lnTo>
                  <a:lnTo>
                    <a:pt x="2849" y="1970"/>
                  </a:lnTo>
                  <a:lnTo>
                    <a:pt x="2822" y="1970"/>
                  </a:lnTo>
                  <a:lnTo>
                    <a:pt x="2822" y="1959"/>
                  </a:lnTo>
                  <a:close/>
                  <a:moveTo>
                    <a:pt x="0" y="1306"/>
                  </a:moveTo>
                  <a:lnTo>
                    <a:pt x="46" y="1306"/>
                  </a:lnTo>
                  <a:lnTo>
                    <a:pt x="4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80" y="1306"/>
                  </a:moveTo>
                  <a:lnTo>
                    <a:pt x="126" y="1306"/>
                  </a:lnTo>
                  <a:lnTo>
                    <a:pt x="126" y="1317"/>
                  </a:lnTo>
                  <a:lnTo>
                    <a:pt x="80" y="1317"/>
                  </a:lnTo>
                  <a:lnTo>
                    <a:pt x="80" y="1306"/>
                  </a:lnTo>
                  <a:close/>
                  <a:moveTo>
                    <a:pt x="161" y="1306"/>
                  </a:moveTo>
                  <a:lnTo>
                    <a:pt x="207" y="1306"/>
                  </a:lnTo>
                  <a:lnTo>
                    <a:pt x="207" y="1317"/>
                  </a:lnTo>
                  <a:lnTo>
                    <a:pt x="161" y="1317"/>
                  </a:lnTo>
                  <a:lnTo>
                    <a:pt x="161" y="1306"/>
                  </a:lnTo>
                  <a:close/>
                  <a:moveTo>
                    <a:pt x="242" y="1306"/>
                  </a:moveTo>
                  <a:lnTo>
                    <a:pt x="288" y="1306"/>
                  </a:lnTo>
                  <a:lnTo>
                    <a:pt x="288" y="1317"/>
                  </a:lnTo>
                  <a:lnTo>
                    <a:pt x="242" y="1317"/>
                  </a:lnTo>
                  <a:lnTo>
                    <a:pt x="242" y="1306"/>
                  </a:lnTo>
                  <a:close/>
                  <a:moveTo>
                    <a:pt x="322" y="1306"/>
                  </a:moveTo>
                  <a:lnTo>
                    <a:pt x="368" y="1306"/>
                  </a:lnTo>
                  <a:lnTo>
                    <a:pt x="368" y="1317"/>
                  </a:lnTo>
                  <a:lnTo>
                    <a:pt x="322" y="1317"/>
                  </a:lnTo>
                  <a:lnTo>
                    <a:pt x="322" y="1306"/>
                  </a:lnTo>
                  <a:close/>
                  <a:moveTo>
                    <a:pt x="403" y="1306"/>
                  </a:moveTo>
                  <a:lnTo>
                    <a:pt x="449" y="1306"/>
                  </a:lnTo>
                  <a:lnTo>
                    <a:pt x="449" y="1317"/>
                  </a:lnTo>
                  <a:lnTo>
                    <a:pt x="403" y="1317"/>
                  </a:lnTo>
                  <a:lnTo>
                    <a:pt x="403" y="1306"/>
                  </a:lnTo>
                  <a:close/>
                  <a:moveTo>
                    <a:pt x="483" y="1306"/>
                  </a:moveTo>
                  <a:lnTo>
                    <a:pt x="530" y="1306"/>
                  </a:lnTo>
                  <a:lnTo>
                    <a:pt x="530" y="1317"/>
                  </a:lnTo>
                  <a:lnTo>
                    <a:pt x="483" y="1317"/>
                  </a:lnTo>
                  <a:lnTo>
                    <a:pt x="483" y="1306"/>
                  </a:lnTo>
                  <a:close/>
                  <a:moveTo>
                    <a:pt x="564" y="1306"/>
                  </a:moveTo>
                  <a:lnTo>
                    <a:pt x="610" y="1306"/>
                  </a:lnTo>
                  <a:lnTo>
                    <a:pt x="610" y="1317"/>
                  </a:lnTo>
                  <a:lnTo>
                    <a:pt x="564" y="1317"/>
                  </a:lnTo>
                  <a:lnTo>
                    <a:pt x="564" y="1306"/>
                  </a:lnTo>
                  <a:close/>
                  <a:moveTo>
                    <a:pt x="645" y="1306"/>
                  </a:moveTo>
                  <a:lnTo>
                    <a:pt x="691" y="1306"/>
                  </a:lnTo>
                  <a:lnTo>
                    <a:pt x="691" y="1317"/>
                  </a:lnTo>
                  <a:lnTo>
                    <a:pt x="645" y="1317"/>
                  </a:lnTo>
                  <a:lnTo>
                    <a:pt x="645" y="1306"/>
                  </a:lnTo>
                  <a:close/>
                  <a:moveTo>
                    <a:pt x="725" y="1306"/>
                  </a:moveTo>
                  <a:lnTo>
                    <a:pt x="771" y="1306"/>
                  </a:lnTo>
                  <a:lnTo>
                    <a:pt x="771" y="1317"/>
                  </a:lnTo>
                  <a:lnTo>
                    <a:pt x="725" y="1317"/>
                  </a:lnTo>
                  <a:lnTo>
                    <a:pt x="725" y="1306"/>
                  </a:lnTo>
                  <a:close/>
                  <a:moveTo>
                    <a:pt x="806" y="1306"/>
                  </a:moveTo>
                  <a:lnTo>
                    <a:pt x="852" y="1306"/>
                  </a:lnTo>
                  <a:lnTo>
                    <a:pt x="852" y="1317"/>
                  </a:lnTo>
                  <a:lnTo>
                    <a:pt x="806" y="1317"/>
                  </a:lnTo>
                  <a:lnTo>
                    <a:pt x="806" y="1306"/>
                  </a:lnTo>
                  <a:close/>
                  <a:moveTo>
                    <a:pt x="887" y="1306"/>
                  </a:moveTo>
                  <a:lnTo>
                    <a:pt x="933" y="1306"/>
                  </a:lnTo>
                  <a:lnTo>
                    <a:pt x="933" y="1317"/>
                  </a:lnTo>
                  <a:lnTo>
                    <a:pt x="887" y="1317"/>
                  </a:lnTo>
                  <a:lnTo>
                    <a:pt x="887" y="1306"/>
                  </a:lnTo>
                  <a:close/>
                  <a:moveTo>
                    <a:pt x="967" y="1306"/>
                  </a:moveTo>
                  <a:lnTo>
                    <a:pt x="1013" y="1306"/>
                  </a:lnTo>
                  <a:lnTo>
                    <a:pt x="1013" y="1317"/>
                  </a:lnTo>
                  <a:lnTo>
                    <a:pt x="967" y="1317"/>
                  </a:lnTo>
                  <a:lnTo>
                    <a:pt x="967" y="1306"/>
                  </a:lnTo>
                  <a:close/>
                  <a:moveTo>
                    <a:pt x="1048" y="1306"/>
                  </a:moveTo>
                  <a:lnTo>
                    <a:pt x="1094" y="1306"/>
                  </a:lnTo>
                  <a:lnTo>
                    <a:pt x="1094" y="1317"/>
                  </a:lnTo>
                  <a:lnTo>
                    <a:pt x="1048" y="1317"/>
                  </a:lnTo>
                  <a:lnTo>
                    <a:pt x="1048" y="1306"/>
                  </a:lnTo>
                  <a:close/>
                  <a:moveTo>
                    <a:pt x="1129" y="1306"/>
                  </a:moveTo>
                  <a:lnTo>
                    <a:pt x="1175" y="1306"/>
                  </a:lnTo>
                  <a:lnTo>
                    <a:pt x="1175" y="1317"/>
                  </a:lnTo>
                  <a:lnTo>
                    <a:pt x="1129" y="1317"/>
                  </a:lnTo>
                  <a:lnTo>
                    <a:pt x="1129" y="1306"/>
                  </a:lnTo>
                  <a:close/>
                  <a:moveTo>
                    <a:pt x="1209" y="1306"/>
                  </a:moveTo>
                  <a:lnTo>
                    <a:pt x="1255" y="1306"/>
                  </a:lnTo>
                  <a:lnTo>
                    <a:pt x="1255" y="1317"/>
                  </a:lnTo>
                  <a:lnTo>
                    <a:pt x="1209" y="1317"/>
                  </a:lnTo>
                  <a:lnTo>
                    <a:pt x="1209" y="1306"/>
                  </a:lnTo>
                  <a:close/>
                  <a:moveTo>
                    <a:pt x="1290" y="1306"/>
                  </a:moveTo>
                  <a:lnTo>
                    <a:pt x="1336" y="1306"/>
                  </a:lnTo>
                  <a:lnTo>
                    <a:pt x="1336" y="1317"/>
                  </a:lnTo>
                  <a:lnTo>
                    <a:pt x="1290" y="1317"/>
                  </a:lnTo>
                  <a:lnTo>
                    <a:pt x="1290" y="1306"/>
                  </a:lnTo>
                  <a:close/>
                  <a:moveTo>
                    <a:pt x="1370" y="1306"/>
                  </a:moveTo>
                  <a:lnTo>
                    <a:pt x="1417" y="1306"/>
                  </a:lnTo>
                  <a:lnTo>
                    <a:pt x="1417" y="1317"/>
                  </a:lnTo>
                  <a:lnTo>
                    <a:pt x="1370" y="1317"/>
                  </a:lnTo>
                  <a:lnTo>
                    <a:pt x="1370" y="1306"/>
                  </a:lnTo>
                  <a:close/>
                  <a:moveTo>
                    <a:pt x="1451" y="1306"/>
                  </a:moveTo>
                  <a:lnTo>
                    <a:pt x="1497" y="1306"/>
                  </a:lnTo>
                  <a:lnTo>
                    <a:pt x="1497" y="1317"/>
                  </a:lnTo>
                  <a:lnTo>
                    <a:pt x="1451" y="1317"/>
                  </a:lnTo>
                  <a:lnTo>
                    <a:pt x="1451" y="1306"/>
                  </a:lnTo>
                  <a:close/>
                  <a:moveTo>
                    <a:pt x="1532" y="1306"/>
                  </a:moveTo>
                  <a:lnTo>
                    <a:pt x="1578" y="1306"/>
                  </a:lnTo>
                  <a:lnTo>
                    <a:pt x="1578" y="1317"/>
                  </a:lnTo>
                  <a:lnTo>
                    <a:pt x="1532" y="1317"/>
                  </a:lnTo>
                  <a:lnTo>
                    <a:pt x="1532" y="1306"/>
                  </a:lnTo>
                  <a:close/>
                  <a:moveTo>
                    <a:pt x="1612" y="1306"/>
                  </a:moveTo>
                  <a:lnTo>
                    <a:pt x="1658" y="1306"/>
                  </a:lnTo>
                  <a:lnTo>
                    <a:pt x="1658" y="1317"/>
                  </a:lnTo>
                  <a:lnTo>
                    <a:pt x="1612" y="1317"/>
                  </a:lnTo>
                  <a:lnTo>
                    <a:pt x="1612" y="1306"/>
                  </a:lnTo>
                  <a:close/>
                  <a:moveTo>
                    <a:pt x="1693" y="1306"/>
                  </a:moveTo>
                  <a:lnTo>
                    <a:pt x="1739" y="1306"/>
                  </a:lnTo>
                  <a:lnTo>
                    <a:pt x="1739" y="1317"/>
                  </a:lnTo>
                  <a:lnTo>
                    <a:pt x="1693" y="1317"/>
                  </a:lnTo>
                  <a:lnTo>
                    <a:pt x="1693" y="1306"/>
                  </a:lnTo>
                  <a:close/>
                  <a:moveTo>
                    <a:pt x="1774" y="1306"/>
                  </a:moveTo>
                  <a:lnTo>
                    <a:pt x="1820" y="1306"/>
                  </a:lnTo>
                  <a:lnTo>
                    <a:pt x="1820" y="1317"/>
                  </a:lnTo>
                  <a:lnTo>
                    <a:pt x="1774" y="1317"/>
                  </a:lnTo>
                  <a:lnTo>
                    <a:pt x="1774" y="1306"/>
                  </a:lnTo>
                  <a:close/>
                  <a:moveTo>
                    <a:pt x="1854" y="1306"/>
                  </a:moveTo>
                  <a:lnTo>
                    <a:pt x="1900" y="1306"/>
                  </a:lnTo>
                  <a:lnTo>
                    <a:pt x="1900" y="1317"/>
                  </a:lnTo>
                  <a:lnTo>
                    <a:pt x="1854" y="1317"/>
                  </a:lnTo>
                  <a:lnTo>
                    <a:pt x="1854" y="1306"/>
                  </a:lnTo>
                  <a:close/>
                  <a:moveTo>
                    <a:pt x="1935" y="1306"/>
                  </a:moveTo>
                  <a:lnTo>
                    <a:pt x="1981" y="1306"/>
                  </a:lnTo>
                  <a:lnTo>
                    <a:pt x="1981" y="1317"/>
                  </a:lnTo>
                  <a:lnTo>
                    <a:pt x="1935" y="1317"/>
                  </a:lnTo>
                  <a:lnTo>
                    <a:pt x="1935" y="1306"/>
                  </a:lnTo>
                  <a:close/>
                  <a:moveTo>
                    <a:pt x="2016" y="1306"/>
                  </a:moveTo>
                  <a:lnTo>
                    <a:pt x="2062" y="1306"/>
                  </a:lnTo>
                  <a:lnTo>
                    <a:pt x="2062" y="1317"/>
                  </a:lnTo>
                  <a:lnTo>
                    <a:pt x="2016" y="1317"/>
                  </a:lnTo>
                  <a:lnTo>
                    <a:pt x="2016" y="1306"/>
                  </a:lnTo>
                  <a:close/>
                  <a:moveTo>
                    <a:pt x="2096" y="1306"/>
                  </a:moveTo>
                  <a:lnTo>
                    <a:pt x="2142" y="1306"/>
                  </a:lnTo>
                  <a:lnTo>
                    <a:pt x="2142" y="1317"/>
                  </a:lnTo>
                  <a:lnTo>
                    <a:pt x="2096" y="1317"/>
                  </a:lnTo>
                  <a:lnTo>
                    <a:pt x="2096" y="1306"/>
                  </a:lnTo>
                  <a:close/>
                  <a:moveTo>
                    <a:pt x="2177" y="1306"/>
                  </a:moveTo>
                  <a:lnTo>
                    <a:pt x="2223" y="1306"/>
                  </a:lnTo>
                  <a:lnTo>
                    <a:pt x="2223" y="1317"/>
                  </a:lnTo>
                  <a:lnTo>
                    <a:pt x="2177" y="1317"/>
                  </a:lnTo>
                  <a:lnTo>
                    <a:pt x="2177" y="1306"/>
                  </a:lnTo>
                  <a:close/>
                  <a:moveTo>
                    <a:pt x="2257" y="1306"/>
                  </a:moveTo>
                  <a:lnTo>
                    <a:pt x="2304" y="1306"/>
                  </a:lnTo>
                  <a:lnTo>
                    <a:pt x="2304" y="1317"/>
                  </a:lnTo>
                  <a:lnTo>
                    <a:pt x="2257" y="1317"/>
                  </a:lnTo>
                  <a:lnTo>
                    <a:pt x="2257" y="1306"/>
                  </a:lnTo>
                  <a:close/>
                  <a:moveTo>
                    <a:pt x="2338" y="1306"/>
                  </a:moveTo>
                  <a:lnTo>
                    <a:pt x="2384" y="1306"/>
                  </a:lnTo>
                  <a:lnTo>
                    <a:pt x="2384" y="1317"/>
                  </a:lnTo>
                  <a:lnTo>
                    <a:pt x="2338" y="1317"/>
                  </a:lnTo>
                  <a:lnTo>
                    <a:pt x="2338" y="1306"/>
                  </a:lnTo>
                  <a:close/>
                  <a:moveTo>
                    <a:pt x="2419" y="1306"/>
                  </a:moveTo>
                  <a:lnTo>
                    <a:pt x="2465" y="1306"/>
                  </a:lnTo>
                  <a:lnTo>
                    <a:pt x="2465" y="1317"/>
                  </a:lnTo>
                  <a:lnTo>
                    <a:pt x="2419" y="1317"/>
                  </a:lnTo>
                  <a:lnTo>
                    <a:pt x="2419" y="1306"/>
                  </a:lnTo>
                  <a:close/>
                  <a:moveTo>
                    <a:pt x="2499" y="1306"/>
                  </a:moveTo>
                  <a:lnTo>
                    <a:pt x="2545" y="1306"/>
                  </a:lnTo>
                  <a:lnTo>
                    <a:pt x="2545" y="1317"/>
                  </a:lnTo>
                  <a:lnTo>
                    <a:pt x="2499" y="1317"/>
                  </a:lnTo>
                  <a:lnTo>
                    <a:pt x="2499" y="1306"/>
                  </a:lnTo>
                  <a:close/>
                  <a:moveTo>
                    <a:pt x="2580" y="1306"/>
                  </a:moveTo>
                  <a:lnTo>
                    <a:pt x="2626" y="1306"/>
                  </a:lnTo>
                  <a:lnTo>
                    <a:pt x="2626" y="1317"/>
                  </a:lnTo>
                  <a:lnTo>
                    <a:pt x="2580" y="1317"/>
                  </a:lnTo>
                  <a:lnTo>
                    <a:pt x="2580" y="1306"/>
                  </a:lnTo>
                  <a:close/>
                  <a:moveTo>
                    <a:pt x="2661" y="1306"/>
                  </a:moveTo>
                  <a:lnTo>
                    <a:pt x="2707" y="1306"/>
                  </a:lnTo>
                  <a:lnTo>
                    <a:pt x="2707" y="1317"/>
                  </a:lnTo>
                  <a:lnTo>
                    <a:pt x="2661" y="1317"/>
                  </a:lnTo>
                  <a:lnTo>
                    <a:pt x="2661" y="1306"/>
                  </a:lnTo>
                  <a:close/>
                  <a:moveTo>
                    <a:pt x="2741" y="1306"/>
                  </a:moveTo>
                  <a:lnTo>
                    <a:pt x="2787" y="1306"/>
                  </a:lnTo>
                  <a:lnTo>
                    <a:pt x="2787" y="1317"/>
                  </a:lnTo>
                  <a:lnTo>
                    <a:pt x="2741" y="1317"/>
                  </a:lnTo>
                  <a:lnTo>
                    <a:pt x="2741" y="1306"/>
                  </a:lnTo>
                  <a:close/>
                  <a:moveTo>
                    <a:pt x="2822" y="1306"/>
                  </a:moveTo>
                  <a:lnTo>
                    <a:pt x="2849" y="1306"/>
                  </a:lnTo>
                  <a:lnTo>
                    <a:pt x="2849" y="1317"/>
                  </a:lnTo>
                  <a:lnTo>
                    <a:pt x="2822" y="1317"/>
                  </a:lnTo>
                  <a:lnTo>
                    <a:pt x="2822" y="1306"/>
                  </a:lnTo>
                  <a:close/>
                  <a:moveTo>
                    <a:pt x="0" y="653"/>
                  </a:moveTo>
                  <a:lnTo>
                    <a:pt x="46" y="653"/>
                  </a:lnTo>
                  <a:lnTo>
                    <a:pt x="4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80" y="653"/>
                  </a:moveTo>
                  <a:lnTo>
                    <a:pt x="126" y="653"/>
                  </a:lnTo>
                  <a:lnTo>
                    <a:pt x="126" y="665"/>
                  </a:lnTo>
                  <a:lnTo>
                    <a:pt x="80" y="665"/>
                  </a:lnTo>
                  <a:lnTo>
                    <a:pt x="80" y="653"/>
                  </a:lnTo>
                  <a:close/>
                  <a:moveTo>
                    <a:pt x="161" y="653"/>
                  </a:moveTo>
                  <a:lnTo>
                    <a:pt x="207" y="653"/>
                  </a:lnTo>
                  <a:lnTo>
                    <a:pt x="207" y="665"/>
                  </a:lnTo>
                  <a:lnTo>
                    <a:pt x="161" y="665"/>
                  </a:lnTo>
                  <a:lnTo>
                    <a:pt x="161" y="653"/>
                  </a:lnTo>
                  <a:close/>
                  <a:moveTo>
                    <a:pt x="242" y="653"/>
                  </a:moveTo>
                  <a:lnTo>
                    <a:pt x="288" y="653"/>
                  </a:lnTo>
                  <a:lnTo>
                    <a:pt x="288" y="665"/>
                  </a:lnTo>
                  <a:lnTo>
                    <a:pt x="242" y="665"/>
                  </a:lnTo>
                  <a:lnTo>
                    <a:pt x="242" y="653"/>
                  </a:lnTo>
                  <a:close/>
                  <a:moveTo>
                    <a:pt x="322" y="653"/>
                  </a:moveTo>
                  <a:lnTo>
                    <a:pt x="368" y="653"/>
                  </a:lnTo>
                  <a:lnTo>
                    <a:pt x="368" y="665"/>
                  </a:lnTo>
                  <a:lnTo>
                    <a:pt x="322" y="665"/>
                  </a:lnTo>
                  <a:lnTo>
                    <a:pt x="322" y="653"/>
                  </a:lnTo>
                  <a:close/>
                  <a:moveTo>
                    <a:pt x="403" y="653"/>
                  </a:moveTo>
                  <a:lnTo>
                    <a:pt x="449" y="653"/>
                  </a:lnTo>
                  <a:lnTo>
                    <a:pt x="449" y="665"/>
                  </a:lnTo>
                  <a:lnTo>
                    <a:pt x="403" y="665"/>
                  </a:lnTo>
                  <a:lnTo>
                    <a:pt x="403" y="653"/>
                  </a:lnTo>
                  <a:close/>
                  <a:moveTo>
                    <a:pt x="483" y="653"/>
                  </a:moveTo>
                  <a:lnTo>
                    <a:pt x="530" y="653"/>
                  </a:lnTo>
                  <a:lnTo>
                    <a:pt x="530" y="665"/>
                  </a:lnTo>
                  <a:lnTo>
                    <a:pt x="483" y="665"/>
                  </a:lnTo>
                  <a:lnTo>
                    <a:pt x="483" y="653"/>
                  </a:lnTo>
                  <a:close/>
                  <a:moveTo>
                    <a:pt x="564" y="653"/>
                  </a:moveTo>
                  <a:lnTo>
                    <a:pt x="610" y="653"/>
                  </a:lnTo>
                  <a:lnTo>
                    <a:pt x="610" y="665"/>
                  </a:lnTo>
                  <a:lnTo>
                    <a:pt x="564" y="665"/>
                  </a:lnTo>
                  <a:lnTo>
                    <a:pt x="564" y="653"/>
                  </a:lnTo>
                  <a:close/>
                  <a:moveTo>
                    <a:pt x="645" y="653"/>
                  </a:moveTo>
                  <a:lnTo>
                    <a:pt x="691" y="653"/>
                  </a:lnTo>
                  <a:lnTo>
                    <a:pt x="691" y="665"/>
                  </a:lnTo>
                  <a:lnTo>
                    <a:pt x="645" y="665"/>
                  </a:lnTo>
                  <a:lnTo>
                    <a:pt x="645" y="653"/>
                  </a:lnTo>
                  <a:close/>
                  <a:moveTo>
                    <a:pt x="725" y="653"/>
                  </a:moveTo>
                  <a:lnTo>
                    <a:pt x="771" y="653"/>
                  </a:lnTo>
                  <a:lnTo>
                    <a:pt x="771" y="665"/>
                  </a:lnTo>
                  <a:lnTo>
                    <a:pt x="725" y="665"/>
                  </a:lnTo>
                  <a:lnTo>
                    <a:pt x="725" y="653"/>
                  </a:lnTo>
                  <a:close/>
                  <a:moveTo>
                    <a:pt x="806" y="653"/>
                  </a:moveTo>
                  <a:lnTo>
                    <a:pt x="852" y="653"/>
                  </a:lnTo>
                  <a:lnTo>
                    <a:pt x="852" y="665"/>
                  </a:lnTo>
                  <a:lnTo>
                    <a:pt x="806" y="665"/>
                  </a:lnTo>
                  <a:lnTo>
                    <a:pt x="806" y="653"/>
                  </a:lnTo>
                  <a:close/>
                  <a:moveTo>
                    <a:pt x="887" y="653"/>
                  </a:moveTo>
                  <a:lnTo>
                    <a:pt x="933" y="653"/>
                  </a:lnTo>
                  <a:lnTo>
                    <a:pt x="933" y="665"/>
                  </a:lnTo>
                  <a:lnTo>
                    <a:pt x="887" y="665"/>
                  </a:lnTo>
                  <a:lnTo>
                    <a:pt x="887" y="653"/>
                  </a:lnTo>
                  <a:close/>
                  <a:moveTo>
                    <a:pt x="967" y="653"/>
                  </a:moveTo>
                  <a:lnTo>
                    <a:pt x="1013" y="653"/>
                  </a:lnTo>
                  <a:lnTo>
                    <a:pt x="1013" y="665"/>
                  </a:lnTo>
                  <a:lnTo>
                    <a:pt x="967" y="665"/>
                  </a:lnTo>
                  <a:lnTo>
                    <a:pt x="967" y="653"/>
                  </a:lnTo>
                  <a:close/>
                  <a:moveTo>
                    <a:pt x="1048" y="653"/>
                  </a:moveTo>
                  <a:lnTo>
                    <a:pt x="1094" y="653"/>
                  </a:lnTo>
                  <a:lnTo>
                    <a:pt x="1094" y="665"/>
                  </a:lnTo>
                  <a:lnTo>
                    <a:pt x="1048" y="665"/>
                  </a:lnTo>
                  <a:lnTo>
                    <a:pt x="1048" y="653"/>
                  </a:lnTo>
                  <a:close/>
                  <a:moveTo>
                    <a:pt x="1129" y="653"/>
                  </a:moveTo>
                  <a:lnTo>
                    <a:pt x="1175" y="653"/>
                  </a:lnTo>
                  <a:lnTo>
                    <a:pt x="1175" y="665"/>
                  </a:lnTo>
                  <a:lnTo>
                    <a:pt x="1129" y="665"/>
                  </a:lnTo>
                  <a:lnTo>
                    <a:pt x="1129" y="653"/>
                  </a:lnTo>
                  <a:close/>
                  <a:moveTo>
                    <a:pt x="1209" y="653"/>
                  </a:moveTo>
                  <a:lnTo>
                    <a:pt x="1255" y="653"/>
                  </a:lnTo>
                  <a:lnTo>
                    <a:pt x="1255" y="665"/>
                  </a:lnTo>
                  <a:lnTo>
                    <a:pt x="1209" y="665"/>
                  </a:lnTo>
                  <a:lnTo>
                    <a:pt x="1209" y="653"/>
                  </a:lnTo>
                  <a:close/>
                  <a:moveTo>
                    <a:pt x="1290" y="653"/>
                  </a:moveTo>
                  <a:lnTo>
                    <a:pt x="1336" y="653"/>
                  </a:lnTo>
                  <a:lnTo>
                    <a:pt x="1336" y="665"/>
                  </a:lnTo>
                  <a:lnTo>
                    <a:pt x="1290" y="665"/>
                  </a:lnTo>
                  <a:lnTo>
                    <a:pt x="1290" y="653"/>
                  </a:lnTo>
                  <a:close/>
                  <a:moveTo>
                    <a:pt x="1370" y="653"/>
                  </a:moveTo>
                  <a:lnTo>
                    <a:pt x="1417" y="653"/>
                  </a:lnTo>
                  <a:lnTo>
                    <a:pt x="1417" y="665"/>
                  </a:lnTo>
                  <a:lnTo>
                    <a:pt x="1370" y="665"/>
                  </a:lnTo>
                  <a:lnTo>
                    <a:pt x="1370" y="653"/>
                  </a:lnTo>
                  <a:close/>
                  <a:moveTo>
                    <a:pt x="1451" y="653"/>
                  </a:moveTo>
                  <a:lnTo>
                    <a:pt x="1497" y="653"/>
                  </a:lnTo>
                  <a:lnTo>
                    <a:pt x="1497" y="665"/>
                  </a:lnTo>
                  <a:lnTo>
                    <a:pt x="1451" y="665"/>
                  </a:lnTo>
                  <a:lnTo>
                    <a:pt x="1451" y="653"/>
                  </a:lnTo>
                  <a:close/>
                  <a:moveTo>
                    <a:pt x="1532" y="653"/>
                  </a:moveTo>
                  <a:lnTo>
                    <a:pt x="1578" y="653"/>
                  </a:lnTo>
                  <a:lnTo>
                    <a:pt x="1578" y="665"/>
                  </a:lnTo>
                  <a:lnTo>
                    <a:pt x="1532" y="665"/>
                  </a:lnTo>
                  <a:lnTo>
                    <a:pt x="1532" y="653"/>
                  </a:lnTo>
                  <a:close/>
                  <a:moveTo>
                    <a:pt x="1612" y="653"/>
                  </a:moveTo>
                  <a:lnTo>
                    <a:pt x="1658" y="653"/>
                  </a:lnTo>
                  <a:lnTo>
                    <a:pt x="1658" y="665"/>
                  </a:lnTo>
                  <a:lnTo>
                    <a:pt x="1612" y="665"/>
                  </a:lnTo>
                  <a:lnTo>
                    <a:pt x="1612" y="653"/>
                  </a:lnTo>
                  <a:close/>
                  <a:moveTo>
                    <a:pt x="1693" y="653"/>
                  </a:moveTo>
                  <a:lnTo>
                    <a:pt x="1739" y="653"/>
                  </a:lnTo>
                  <a:lnTo>
                    <a:pt x="1739" y="665"/>
                  </a:lnTo>
                  <a:lnTo>
                    <a:pt x="1693" y="665"/>
                  </a:lnTo>
                  <a:lnTo>
                    <a:pt x="1693" y="653"/>
                  </a:lnTo>
                  <a:close/>
                  <a:moveTo>
                    <a:pt x="1774" y="653"/>
                  </a:moveTo>
                  <a:lnTo>
                    <a:pt x="1820" y="653"/>
                  </a:lnTo>
                  <a:lnTo>
                    <a:pt x="1820" y="665"/>
                  </a:lnTo>
                  <a:lnTo>
                    <a:pt x="1774" y="665"/>
                  </a:lnTo>
                  <a:lnTo>
                    <a:pt x="1774" y="653"/>
                  </a:lnTo>
                  <a:close/>
                  <a:moveTo>
                    <a:pt x="1854" y="653"/>
                  </a:moveTo>
                  <a:lnTo>
                    <a:pt x="1900" y="653"/>
                  </a:lnTo>
                  <a:lnTo>
                    <a:pt x="1900" y="665"/>
                  </a:lnTo>
                  <a:lnTo>
                    <a:pt x="1854" y="665"/>
                  </a:lnTo>
                  <a:lnTo>
                    <a:pt x="1854" y="653"/>
                  </a:lnTo>
                  <a:close/>
                  <a:moveTo>
                    <a:pt x="1935" y="653"/>
                  </a:moveTo>
                  <a:lnTo>
                    <a:pt x="1981" y="653"/>
                  </a:lnTo>
                  <a:lnTo>
                    <a:pt x="1981" y="665"/>
                  </a:lnTo>
                  <a:lnTo>
                    <a:pt x="1935" y="665"/>
                  </a:lnTo>
                  <a:lnTo>
                    <a:pt x="1935" y="653"/>
                  </a:lnTo>
                  <a:close/>
                  <a:moveTo>
                    <a:pt x="2016" y="653"/>
                  </a:moveTo>
                  <a:lnTo>
                    <a:pt x="2062" y="653"/>
                  </a:lnTo>
                  <a:lnTo>
                    <a:pt x="2062" y="665"/>
                  </a:lnTo>
                  <a:lnTo>
                    <a:pt x="2016" y="665"/>
                  </a:lnTo>
                  <a:lnTo>
                    <a:pt x="2016" y="653"/>
                  </a:lnTo>
                  <a:close/>
                  <a:moveTo>
                    <a:pt x="2096" y="653"/>
                  </a:moveTo>
                  <a:lnTo>
                    <a:pt x="2142" y="653"/>
                  </a:lnTo>
                  <a:lnTo>
                    <a:pt x="2142" y="665"/>
                  </a:lnTo>
                  <a:lnTo>
                    <a:pt x="2096" y="665"/>
                  </a:lnTo>
                  <a:lnTo>
                    <a:pt x="2096" y="653"/>
                  </a:lnTo>
                  <a:close/>
                  <a:moveTo>
                    <a:pt x="2177" y="653"/>
                  </a:moveTo>
                  <a:lnTo>
                    <a:pt x="2223" y="653"/>
                  </a:lnTo>
                  <a:lnTo>
                    <a:pt x="2223" y="665"/>
                  </a:lnTo>
                  <a:lnTo>
                    <a:pt x="2177" y="665"/>
                  </a:lnTo>
                  <a:lnTo>
                    <a:pt x="2177" y="653"/>
                  </a:lnTo>
                  <a:close/>
                  <a:moveTo>
                    <a:pt x="2257" y="653"/>
                  </a:moveTo>
                  <a:lnTo>
                    <a:pt x="2304" y="653"/>
                  </a:lnTo>
                  <a:lnTo>
                    <a:pt x="2304" y="665"/>
                  </a:lnTo>
                  <a:lnTo>
                    <a:pt x="2257" y="665"/>
                  </a:lnTo>
                  <a:lnTo>
                    <a:pt x="2257" y="653"/>
                  </a:lnTo>
                  <a:close/>
                  <a:moveTo>
                    <a:pt x="2338" y="653"/>
                  </a:moveTo>
                  <a:lnTo>
                    <a:pt x="2384" y="653"/>
                  </a:lnTo>
                  <a:lnTo>
                    <a:pt x="2384" y="665"/>
                  </a:lnTo>
                  <a:lnTo>
                    <a:pt x="2338" y="665"/>
                  </a:lnTo>
                  <a:lnTo>
                    <a:pt x="2338" y="653"/>
                  </a:lnTo>
                  <a:close/>
                  <a:moveTo>
                    <a:pt x="2419" y="653"/>
                  </a:moveTo>
                  <a:lnTo>
                    <a:pt x="2465" y="653"/>
                  </a:lnTo>
                  <a:lnTo>
                    <a:pt x="2465" y="665"/>
                  </a:lnTo>
                  <a:lnTo>
                    <a:pt x="2419" y="665"/>
                  </a:lnTo>
                  <a:lnTo>
                    <a:pt x="2419" y="653"/>
                  </a:lnTo>
                  <a:close/>
                  <a:moveTo>
                    <a:pt x="2499" y="653"/>
                  </a:moveTo>
                  <a:lnTo>
                    <a:pt x="2545" y="653"/>
                  </a:lnTo>
                  <a:lnTo>
                    <a:pt x="2545" y="665"/>
                  </a:lnTo>
                  <a:lnTo>
                    <a:pt x="2499" y="665"/>
                  </a:lnTo>
                  <a:lnTo>
                    <a:pt x="2499" y="653"/>
                  </a:lnTo>
                  <a:close/>
                  <a:moveTo>
                    <a:pt x="2580" y="653"/>
                  </a:moveTo>
                  <a:lnTo>
                    <a:pt x="2626" y="653"/>
                  </a:lnTo>
                  <a:lnTo>
                    <a:pt x="2626" y="665"/>
                  </a:lnTo>
                  <a:lnTo>
                    <a:pt x="2580" y="665"/>
                  </a:lnTo>
                  <a:lnTo>
                    <a:pt x="2580" y="653"/>
                  </a:lnTo>
                  <a:close/>
                  <a:moveTo>
                    <a:pt x="2661" y="653"/>
                  </a:moveTo>
                  <a:lnTo>
                    <a:pt x="2707" y="653"/>
                  </a:lnTo>
                  <a:lnTo>
                    <a:pt x="2707" y="665"/>
                  </a:lnTo>
                  <a:lnTo>
                    <a:pt x="2661" y="665"/>
                  </a:lnTo>
                  <a:lnTo>
                    <a:pt x="2661" y="653"/>
                  </a:lnTo>
                  <a:close/>
                  <a:moveTo>
                    <a:pt x="2741" y="653"/>
                  </a:moveTo>
                  <a:lnTo>
                    <a:pt x="2787" y="653"/>
                  </a:lnTo>
                  <a:lnTo>
                    <a:pt x="2787" y="665"/>
                  </a:lnTo>
                  <a:lnTo>
                    <a:pt x="2741" y="665"/>
                  </a:lnTo>
                  <a:lnTo>
                    <a:pt x="2741" y="653"/>
                  </a:lnTo>
                  <a:close/>
                  <a:moveTo>
                    <a:pt x="2822" y="653"/>
                  </a:moveTo>
                  <a:lnTo>
                    <a:pt x="2849" y="653"/>
                  </a:lnTo>
                  <a:lnTo>
                    <a:pt x="2849" y="665"/>
                  </a:lnTo>
                  <a:lnTo>
                    <a:pt x="2822" y="665"/>
                  </a:lnTo>
                  <a:lnTo>
                    <a:pt x="2822" y="653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7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7" y="12"/>
                  </a:lnTo>
                  <a:lnTo>
                    <a:pt x="2257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49" y="0"/>
                  </a:lnTo>
                  <a:lnTo>
                    <a:pt x="2849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Rectangle 136"/>
            <p:cNvSpPr>
              <a:spLocks noChangeArrowheads="1"/>
            </p:cNvSpPr>
            <p:nvPr/>
          </p:nvSpPr>
          <p:spPr bwMode="auto">
            <a:xfrm>
              <a:off x="3725291" y="2841626"/>
              <a:ext cx="9525" cy="31067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37"/>
            <p:cNvSpPr>
              <a:spLocks noEditPoints="1"/>
            </p:cNvSpPr>
            <p:nvPr/>
          </p:nvSpPr>
          <p:spPr bwMode="auto">
            <a:xfrm>
              <a:off x="3653854" y="2836863"/>
              <a:ext cx="76200" cy="3116263"/>
            </a:xfrm>
            <a:custGeom>
              <a:avLst/>
              <a:gdLst>
                <a:gd name="T0" fmla="*/ 0 w 96"/>
                <a:gd name="T1" fmla="*/ 3915 h 3927"/>
                <a:gd name="T2" fmla="*/ 96 w 96"/>
                <a:gd name="T3" fmla="*/ 3915 h 3927"/>
                <a:gd name="T4" fmla="*/ 96 w 96"/>
                <a:gd name="T5" fmla="*/ 3927 h 3927"/>
                <a:gd name="T6" fmla="*/ 0 w 96"/>
                <a:gd name="T7" fmla="*/ 3927 h 3927"/>
                <a:gd name="T8" fmla="*/ 0 w 96"/>
                <a:gd name="T9" fmla="*/ 3915 h 3927"/>
                <a:gd name="T10" fmla="*/ 0 w 96"/>
                <a:gd name="T11" fmla="*/ 3262 h 3927"/>
                <a:gd name="T12" fmla="*/ 96 w 96"/>
                <a:gd name="T13" fmla="*/ 3262 h 3927"/>
                <a:gd name="T14" fmla="*/ 96 w 96"/>
                <a:gd name="T15" fmla="*/ 3274 h 3927"/>
                <a:gd name="T16" fmla="*/ 0 w 96"/>
                <a:gd name="T17" fmla="*/ 3274 h 3927"/>
                <a:gd name="T18" fmla="*/ 0 w 96"/>
                <a:gd name="T19" fmla="*/ 3262 h 3927"/>
                <a:gd name="T20" fmla="*/ 0 w 96"/>
                <a:gd name="T21" fmla="*/ 2611 h 3927"/>
                <a:gd name="T22" fmla="*/ 96 w 96"/>
                <a:gd name="T23" fmla="*/ 2611 h 3927"/>
                <a:gd name="T24" fmla="*/ 96 w 96"/>
                <a:gd name="T25" fmla="*/ 2623 h 3927"/>
                <a:gd name="T26" fmla="*/ 0 w 96"/>
                <a:gd name="T27" fmla="*/ 2623 h 3927"/>
                <a:gd name="T28" fmla="*/ 0 w 96"/>
                <a:gd name="T29" fmla="*/ 2611 h 3927"/>
                <a:gd name="T30" fmla="*/ 0 w 96"/>
                <a:gd name="T31" fmla="*/ 1959 h 3927"/>
                <a:gd name="T32" fmla="*/ 96 w 96"/>
                <a:gd name="T33" fmla="*/ 1959 h 3927"/>
                <a:gd name="T34" fmla="*/ 96 w 96"/>
                <a:gd name="T35" fmla="*/ 1970 h 3927"/>
                <a:gd name="T36" fmla="*/ 0 w 96"/>
                <a:gd name="T37" fmla="*/ 1970 h 3927"/>
                <a:gd name="T38" fmla="*/ 0 w 96"/>
                <a:gd name="T39" fmla="*/ 1959 h 3927"/>
                <a:gd name="T40" fmla="*/ 0 w 96"/>
                <a:gd name="T41" fmla="*/ 1306 h 3927"/>
                <a:gd name="T42" fmla="*/ 96 w 96"/>
                <a:gd name="T43" fmla="*/ 1306 h 3927"/>
                <a:gd name="T44" fmla="*/ 96 w 96"/>
                <a:gd name="T45" fmla="*/ 1317 h 3927"/>
                <a:gd name="T46" fmla="*/ 0 w 96"/>
                <a:gd name="T47" fmla="*/ 1317 h 3927"/>
                <a:gd name="T48" fmla="*/ 0 w 96"/>
                <a:gd name="T49" fmla="*/ 1306 h 3927"/>
                <a:gd name="T50" fmla="*/ 0 w 96"/>
                <a:gd name="T51" fmla="*/ 653 h 3927"/>
                <a:gd name="T52" fmla="*/ 96 w 96"/>
                <a:gd name="T53" fmla="*/ 653 h 3927"/>
                <a:gd name="T54" fmla="*/ 96 w 96"/>
                <a:gd name="T55" fmla="*/ 665 h 3927"/>
                <a:gd name="T56" fmla="*/ 0 w 96"/>
                <a:gd name="T57" fmla="*/ 665 h 3927"/>
                <a:gd name="T58" fmla="*/ 0 w 96"/>
                <a:gd name="T59" fmla="*/ 653 h 3927"/>
                <a:gd name="T60" fmla="*/ 0 w 96"/>
                <a:gd name="T61" fmla="*/ 0 h 3927"/>
                <a:gd name="T62" fmla="*/ 96 w 96"/>
                <a:gd name="T63" fmla="*/ 0 h 3927"/>
                <a:gd name="T64" fmla="*/ 96 w 96"/>
                <a:gd name="T65" fmla="*/ 12 h 3927"/>
                <a:gd name="T66" fmla="*/ 0 w 96"/>
                <a:gd name="T67" fmla="*/ 12 h 3927"/>
                <a:gd name="T68" fmla="*/ 0 w 96"/>
                <a:gd name="T69" fmla="*/ 0 h 3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6" h="3927">
                  <a:moveTo>
                    <a:pt x="0" y="3915"/>
                  </a:moveTo>
                  <a:lnTo>
                    <a:pt x="96" y="3915"/>
                  </a:lnTo>
                  <a:lnTo>
                    <a:pt x="96" y="3927"/>
                  </a:lnTo>
                  <a:lnTo>
                    <a:pt x="0" y="3927"/>
                  </a:lnTo>
                  <a:lnTo>
                    <a:pt x="0" y="3915"/>
                  </a:lnTo>
                  <a:close/>
                  <a:moveTo>
                    <a:pt x="0" y="3262"/>
                  </a:moveTo>
                  <a:lnTo>
                    <a:pt x="96" y="3262"/>
                  </a:lnTo>
                  <a:lnTo>
                    <a:pt x="96" y="3274"/>
                  </a:lnTo>
                  <a:lnTo>
                    <a:pt x="0" y="3274"/>
                  </a:lnTo>
                  <a:lnTo>
                    <a:pt x="0" y="3262"/>
                  </a:lnTo>
                  <a:close/>
                  <a:moveTo>
                    <a:pt x="0" y="2611"/>
                  </a:moveTo>
                  <a:lnTo>
                    <a:pt x="96" y="2611"/>
                  </a:lnTo>
                  <a:lnTo>
                    <a:pt x="96" y="2623"/>
                  </a:lnTo>
                  <a:lnTo>
                    <a:pt x="0" y="2623"/>
                  </a:lnTo>
                  <a:lnTo>
                    <a:pt x="0" y="2611"/>
                  </a:lnTo>
                  <a:close/>
                  <a:moveTo>
                    <a:pt x="0" y="1959"/>
                  </a:moveTo>
                  <a:lnTo>
                    <a:pt x="96" y="1959"/>
                  </a:lnTo>
                  <a:lnTo>
                    <a:pt x="96" y="1970"/>
                  </a:lnTo>
                  <a:lnTo>
                    <a:pt x="0" y="1970"/>
                  </a:lnTo>
                  <a:lnTo>
                    <a:pt x="0" y="1959"/>
                  </a:lnTo>
                  <a:close/>
                  <a:moveTo>
                    <a:pt x="0" y="1306"/>
                  </a:moveTo>
                  <a:lnTo>
                    <a:pt x="96" y="1306"/>
                  </a:lnTo>
                  <a:lnTo>
                    <a:pt x="96" y="1317"/>
                  </a:lnTo>
                  <a:lnTo>
                    <a:pt x="0" y="1317"/>
                  </a:lnTo>
                  <a:lnTo>
                    <a:pt x="0" y="1306"/>
                  </a:lnTo>
                  <a:close/>
                  <a:moveTo>
                    <a:pt x="0" y="653"/>
                  </a:moveTo>
                  <a:lnTo>
                    <a:pt x="96" y="653"/>
                  </a:lnTo>
                  <a:lnTo>
                    <a:pt x="96" y="665"/>
                  </a:lnTo>
                  <a:lnTo>
                    <a:pt x="0" y="665"/>
                  </a:lnTo>
                  <a:lnTo>
                    <a:pt x="0" y="653"/>
                  </a:lnTo>
                  <a:close/>
                  <a:moveTo>
                    <a:pt x="0" y="0"/>
                  </a:moveTo>
                  <a:lnTo>
                    <a:pt x="96" y="0"/>
                  </a:lnTo>
                  <a:lnTo>
                    <a:pt x="96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Rectangle 138"/>
            <p:cNvSpPr>
              <a:spLocks noChangeArrowheads="1"/>
            </p:cNvSpPr>
            <p:nvPr/>
          </p:nvSpPr>
          <p:spPr bwMode="auto">
            <a:xfrm>
              <a:off x="3730054" y="5945188"/>
              <a:ext cx="2262188" cy="7938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39"/>
            <p:cNvSpPr>
              <a:spLocks noEditPoints="1"/>
            </p:cNvSpPr>
            <p:nvPr/>
          </p:nvSpPr>
          <p:spPr bwMode="auto">
            <a:xfrm>
              <a:off x="3725291" y="5948363"/>
              <a:ext cx="2271713" cy="53975"/>
            </a:xfrm>
            <a:custGeom>
              <a:avLst/>
              <a:gdLst>
                <a:gd name="T0" fmla="*/ 11 w 2861"/>
                <a:gd name="T1" fmla="*/ 0 h 67"/>
                <a:gd name="T2" fmla="*/ 11 w 2861"/>
                <a:gd name="T3" fmla="*/ 67 h 67"/>
                <a:gd name="T4" fmla="*/ 0 w 2861"/>
                <a:gd name="T5" fmla="*/ 67 h 67"/>
                <a:gd name="T6" fmla="*/ 0 w 2861"/>
                <a:gd name="T7" fmla="*/ 0 h 67"/>
                <a:gd name="T8" fmla="*/ 11 w 2861"/>
                <a:gd name="T9" fmla="*/ 0 h 67"/>
                <a:gd name="T10" fmla="*/ 2861 w 2861"/>
                <a:gd name="T11" fmla="*/ 0 h 67"/>
                <a:gd name="T12" fmla="*/ 2861 w 2861"/>
                <a:gd name="T13" fmla="*/ 67 h 67"/>
                <a:gd name="T14" fmla="*/ 2849 w 2861"/>
                <a:gd name="T15" fmla="*/ 67 h 67"/>
                <a:gd name="T16" fmla="*/ 2849 w 2861"/>
                <a:gd name="T17" fmla="*/ 0 h 67"/>
                <a:gd name="T18" fmla="*/ 2861 w 2861"/>
                <a:gd name="T19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61" h="67">
                  <a:moveTo>
                    <a:pt x="11" y="0"/>
                  </a:moveTo>
                  <a:lnTo>
                    <a:pt x="11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61" y="0"/>
                  </a:moveTo>
                  <a:lnTo>
                    <a:pt x="2861" y="67"/>
                  </a:lnTo>
                  <a:lnTo>
                    <a:pt x="2849" y="67"/>
                  </a:lnTo>
                  <a:lnTo>
                    <a:pt x="2849" y="0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Rectangle 140"/>
            <p:cNvSpPr>
              <a:spLocks noChangeArrowheads="1"/>
            </p:cNvSpPr>
            <p:nvPr/>
          </p:nvSpPr>
          <p:spPr bwMode="auto">
            <a:xfrm>
              <a:off x="3017266" y="57943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0.00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" name="Rectangle 141"/>
            <p:cNvSpPr>
              <a:spLocks noChangeArrowheads="1"/>
            </p:cNvSpPr>
            <p:nvPr/>
          </p:nvSpPr>
          <p:spPr bwMode="auto">
            <a:xfrm>
              <a:off x="3017266" y="5278438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0.25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" name="Rectangle 142"/>
            <p:cNvSpPr>
              <a:spLocks noChangeArrowheads="1"/>
            </p:cNvSpPr>
            <p:nvPr/>
          </p:nvSpPr>
          <p:spPr bwMode="auto">
            <a:xfrm>
              <a:off x="3017266" y="47593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0.50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" name="Rectangle 143"/>
            <p:cNvSpPr>
              <a:spLocks noChangeArrowheads="1"/>
            </p:cNvSpPr>
            <p:nvPr/>
          </p:nvSpPr>
          <p:spPr bwMode="auto">
            <a:xfrm>
              <a:off x="3017266" y="4241801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0.75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" name="Rectangle 144"/>
            <p:cNvSpPr>
              <a:spLocks noChangeArrowheads="1"/>
            </p:cNvSpPr>
            <p:nvPr/>
          </p:nvSpPr>
          <p:spPr bwMode="auto">
            <a:xfrm>
              <a:off x="3017266" y="372427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1.00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" name="Rectangle 145"/>
            <p:cNvSpPr>
              <a:spLocks noChangeArrowheads="1"/>
            </p:cNvSpPr>
            <p:nvPr/>
          </p:nvSpPr>
          <p:spPr bwMode="auto">
            <a:xfrm>
              <a:off x="3017266" y="3205163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1.25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4" name="Rectangle 146"/>
            <p:cNvSpPr>
              <a:spLocks noChangeArrowheads="1"/>
            </p:cNvSpPr>
            <p:nvPr/>
          </p:nvSpPr>
          <p:spPr bwMode="auto">
            <a:xfrm>
              <a:off x="3017266" y="2689226"/>
              <a:ext cx="61753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1.50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85" name="Group 184"/>
          <p:cNvGrpSpPr/>
          <p:nvPr/>
        </p:nvGrpSpPr>
        <p:grpSpPr>
          <a:xfrm>
            <a:off x="2020126" y="3563561"/>
            <a:ext cx="299271" cy="2079625"/>
            <a:chOff x="3987229" y="3875088"/>
            <a:chExt cx="355600" cy="2079625"/>
          </a:xfrm>
        </p:grpSpPr>
        <p:sp>
          <p:nvSpPr>
            <p:cNvPr id="200" name="Rectangle 126"/>
            <p:cNvSpPr>
              <a:spLocks noChangeArrowheads="1"/>
            </p:cNvSpPr>
            <p:nvPr/>
          </p:nvSpPr>
          <p:spPr bwMode="auto">
            <a:xfrm>
              <a:off x="3990404" y="3879851"/>
              <a:ext cx="347663" cy="20701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27"/>
            <p:cNvSpPr>
              <a:spLocks noEditPoints="1"/>
            </p:cNvSpPr>
            <p:nvPr/>
          </p:nvSpPr>
          <p:spPr bwMode="auto">
            <a:xfrm>
              <a:off x="3987229" y="3875088"/>
              <a:ext cx="355600" cy="2079625"/>
            </a:xfrm>
            <a:custGeom>
              <a:avLst/>
              <a:gdLst>
                <a:gd name="T0" fmla="*/ 0 w 449"/>
                <a:gd name="T1" fmla="*/ 6 h 2620"/>
                <a:gd name="T2" fmla="*/ 0 w 449"/>
                <a:gd name="T3" fmla="*/ 0 h 2620"/>
                <a:gd name="T4" fmla="*/ 6 w 449"/>
                <a:gd name="T5" fmla="*/ 0 h 2620"/>
                <a:gd name="T6" fmla="*/ 444 w 449"/>
                <a:gd name="T7" fmla="*/ 0 h 2620"/>
                <a:gd name="T8" fmla="*/ 447 w 449"/>
                <a:gd name="T9" fmla="*/ 0 h 2620"/>
                <a:gd name="T10" fmla="*/ 449 w 449"/>
                <a:gd name="T11" fmla="*/ 6 h 2620"/>
                <a:gd name="T12" fmla="*/ 449 w 449"/>
                <a:gd name="T13" fmla="*/ 2615 h 2620"/>
                <a:gd name="T14" fmla="*/ 447 w 449"/>
                <a:gd name="T15" fmla="*/ 2619 h 2620"/>
                <a:gd name="T16" fmla="*/ 444 w 449"/>
                <a:gd name="T17" fmla="*/ 2620 h 2620"/>
                <a:gd name="T18" fmla="*/ 6 w 449"/>
                <a:gd name="T19" fmla="*/ 2620 h 2620"/>
                <a:gd name="T20" fmla="*/ 0 w 449"/>
                <a:gd name="T21" fmla="*/ 2619 h 2620"/>
                <a:gd name="T22" fmla="*/ 0 w 449"/>
                <a:gd name="T23" fmla="*/ 2615 h 2620"/>
                <a:gd name="T24" fmla="*/ 0 w 449"/>
                <a:gd name="T25" fmla="*/ 6 h 2620"/>
                <a:gd name="T26" fmla="*/ 12 w 449"/>
                <a:gd name="T27" fmla="*/ 2615 h 2620"/>
                <a:gd name="T28" fmla="*/ 6 w 449"/>
                <a:gd name="T29" fmla="*/ 2609 h 2620"/>
                <a:gd name="T30" fmla="*/ 444 w 449"/>
                <a:gd name="T31" fmla="*/ 2609 h 2620"/>
                <a:gd name="T32" fmla="*/ 438 w 449"/>
                <a:gd name="T33" fmla="*/ 2615 h 2620"/>
                <a:gd name="T34" fmla="*/ 438 w 449"/>
                <a:gd name="T35" fmla="*/ 6 h 2620"/>
                <a:gd name="T36" fmla="*/ 444 w 449"/>
                <a:gd name="T37" fmla="*/ 11 h 2620"/>
                <a:gd name="T38" fmla="*/ 6 w 449"/>
                <a:gd name="T39" fmla="*/ 11 h 2620"/>
                <a:gd name="T40" fmla="*/ 12 w 449"/>
                <a:gd name="T41" fmla="*/ 6 h 2620"/>
                <a:gd name="T42" fmla="*/ 12 w 449"/>
                <a:gd name="T43" fmla="*/ 2615 h 2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262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7" y="0"/>
                  </a:lnTo>
                  <a:lnTo>
                    <a:pt x="449" y="6"/>
                  </a:lnTo>
                  <a:lnTo>
                    <a:pt x="449" y="2615"/>
                  </a:lnTo>
                  <a:lnTo>
                    <a:pt x="447" y="2619"/>
                  </a:lnTo>
                  <a:lnTo>
                    <a:pt x="444" y="2620"/>
                  </a:lnTo>
                  <a:lnTo>
                    <a:pt x="6" y="2620"/>
                  </a:lnTo>
                  <a:lnTo>
                    <a:pt x="0" y="2619"/>
                  </a:lnTo>
                  <a:lnTo>
                    <a:pt x="0" y="2615"/>
                  </a:lnTo>
                  <a:lnTo>
                    <a:pt x="0" y="6"/>
                  </a:lnTo>
                  <a:close/>
                  <a:moveTo>
                    <a:pt x="12" y="2615"/>
                  </a:moveTo>
                  <a:lnTo>
                    <a:pt x="6" y="2609"/>
                  </a:lnTo>
                  <a:lnTo>
                    <a:pt x="444" y="2609"/>
                  </a:lnTo>
                  <a:lnTo>
                    <a:pt x="438" y="2615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26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2605306" y="2920624"/>
            <a:ext cx="300607" cy="2720975"/>
            <a:chOff x="4682554" y="3232151"/>
            <a:chExt cx="357188" cy="2720975"/>
          </a:xfrm>
        </p:grpSpPr>
        <p:sp>
          <p:nvSpPr>
            <p:cNvPr id="198" name="Rectangle 130"/>
            <p:cNvSpPr>
              <a:spLocks noChangeArrowheads="1"/>
            </p:cNvSpPr>
            <p:nvPr/>
          </p:nvSpPr>
          <p:spPr bwMode="auto">
            <a:xfrm>
              <a:off x="4687316" y="3236913"/>
              <a:ext cx="347663" cy="27114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31"/>
            <p:cNvSpPr>
              <a:spLocks noEditPoints="1"/>
            </p:cNvSpPr>
            <p:nvPr/>
          </p:nvSpPr>
          <p:spPr bwMode="auto">
            <a:xfrm>
              <a:off x="4682554" y="3232151"/>
              <a:ext cx="357188" cy="2720975"/>
            </a:xfrm>
            <a:custGeom>
              <a:avLst/>
              <a:gdLst>
                <a:gd name="T0" fmla="*/ 0 w 449"/>
                <a:gd name="T1" fmla="*/ 5 h 3429"/>
                <a:gd name="T2" fmla="*/ 1 w 449"/>
                <a:gd name="T3" fmla="*/ 2 h 3429"/>
                <a:gd name="T4" fmla="*/ 5 w 449"/>
                <a:gd name="T5" fmla="*/ 0 h 3429"/>
                <a:gd name="T6" fmla="*/ 443 w 449"/>
                <a:gd name="T7" fmla="*/ 0 h 3429"/>
                <a:gd name="T8" fmla="*/ 447 w 449"/>
                <a:gd name="T9" fmla="*/ 2 h 3429"/>
                <a:gd name="T10" fmla="*/ 449 w 449"/>
                <a:gd name="T11" fmla="*/ 5 h 3429"/>
                <a:gd name="T12" fmla="*/ 449 w 449"/>
                <a:gd name="T13" fmla="*/ 3423 h 3429"/>
                <a:gd name="T14" fmla="*/ 447 w 449"/>
                <a:gd name="T15" fmla="*/ 3427 h 3429"/>
                <a:gd name="T16" fmla="*/ 443 w 449"/>
                <a:gd name="T17" fmla="*/ 3429 h 3429"/>
                <a:gd name="T18" fmla="*/ 5 w 449"/>
                <a:gd name="T19" fmla="*/ 3429 h 3429"/>
                <a:gd name="T20" fmla="*/ 1 w 449"/>
                <a:gd name="T21" fmla="*/ 3427 h 3429"/>
                <a:gd name="T22" fmla="*/ 0 w 449"/>
                <a:gd name="T23" fmla="*/ 3423 h 3429"/>
                <a:gd name="T24" fmla="*/ 0 w 449"/>
                <a:gd name="T25" fmla="*/ 5 h 3429"/>
                <a:gd name="T26" fmla="*/ 11 w 449"/>
                <a:gd name="T27" fmla="*/ 3423 h 3429"/>
                <a:gd name="T28" fmla="*/ 5 w 449"/>
                <a:gd name="T29" fmla="*/ 3417 h 3429"/>
                <a:gd name="T30" fmla="*/ 443 w 449"/>
                <a:gd name="T31" fmla="*/ 3417 h 3429"/>
                <a:gd name="T32" fmla="*/ 437 w 449"/>
                <a:gd name="T33" fmla="*/ 3423 h 3429"/>
                <a:gd name="T34" fmla="*/ 437 w 449"/>
                <a:gd name="T35" fmla="*/ 5 h 3429"/>
                <a:gd name="T36" fmla="*/ 443 w 449"/>
                <a:gd name="T37" fmla="*/ 11 h 3429"/>
                <a:gd name="T38" fmla="*/ 5 w 449"/>
                <a:gd name="T39" fmla="*/ 11 h 3429"/>
                <a:gd name="T40" fmla="*/ 11 w 449"/>
                <a:gd name="T41" fmla="*/ 5 h 3429"/>
                <a:gd name="T42" fmla="*/ 11 w 449"/>
                <a:gd name="T43" fmla="*/ 3423 h 3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429">
                  <a:moveTo>
                    <a:pt x="0" y="5"/>
                  </a:moveTo>
                  <a:lnTo>
                    <a:pt x="1" y="2"/>
                  </a:lnTo>
                  <a:lnTo>
                    <a:pt x="5" y="0"/>
                  </a:lnTo>
                  <a:lnTo>
                    <a:pt x="443" y="0"/>
                  </a:lnTo>
                  <a:lnTo>
                    <a:pt x="447" y="2"/>
                  </a:lnTo>
                  <a:lnTo>
                    <a:pt x="449" y="5"/>
                  </a:lnTo>
                  <a:lnTo>
                    <a:pt x="449" y="3423"/>
                  </a:lnTo>
                  <a:lnTo>
                    <a:pt x="447" y="3427"/>
                  </a:lnTo>
                  <a:lnTo>
                    <a:pt x="443" y="3429"/>
                  </a:lnTo>
                  <a:lnTo>
                    <a:pt x="5" y="3429"/>
                  </a:lnTo>
                  <a:lnTo>
                    <a:pt x="1" y="3427"/>
                  </a:lnTo>
                  <a:lnTo>
                    <a:pt x="0" y="3423"/>
                  </a:lnTo>
                  <a:lnTo>
                    <a:pt x="0" y="5"/>
                  </a:lnTo>
                  <a:close/>
                  <a:moveTo>
                    <a:pt x="11" y="3423"/>
                  </a:moveTo>
                  <a:lnTo>
                    <a:pt x="5" y="3417"/>
                  </a:lnTo>
                  <a:lnTo>
                    <a:pt x="443" y="3417"/>
                  </a:lnTo>
                  <a:lnTo>
                    <a:pt x="437" y="3423"/>
                  </a:lnTo>
                  <a:lnTo>
                    <a:pt x="437" y="5"/>
                  </a:lnTo>
                  <a:lnTo>
                    <a:pt x="443" y="11"/>
                  </a:lnTo>
                  <a:lnTo>
                    <a:pt x="5" y="11"/>
                  </a:lnTo>
                  <a:lnTo>
                    <a:pt x="11" y="5"/>
                  </a:lnTo>
                  <a:lnTo>
                    <a:pt x="11" y="3423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2901905" y="3534986"/>
            <a:ext cx="301943" cy="2106613"/>
            <a:chOff x="5377879" y="3846513"/>
            <a:chExt cx="358775" cy="2106613"/>
          </a:xfrm>
        </p:grpSpPr>
        <p:sp>
          <p:nvSpPr>
            <p:cNvPr id="194" name="Rectangle 134"/>
            <p:cNvSpPr>
              <a:spLocks noChangeArrowheads="1"/>
            </p:cNvSpPr>
            <p:nvPr/>
          </p:nvSpPr>
          <p:spPr bwMode="auto">
            <a:xfrm>
              <a:off x="5382641" y="3851276"/>
              <a:ext cx="349250" cy="20970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35"/>
            <p:cNvSpPr>
              <a:spLocks noEditPoints="1"/>
            </p:cNvSpPr>
            <p:nvPr/>
          </p:nvSpPr>
          <p:spPr bwMode="auto">
            <a:xfrm>
              <a:off x="5377879" y="3846513"/>
              <a:ext cx="358775" cy="2106613"/>
            </a:xfrm>
            <a:custGeom>
              <a:avLst/>
              <a:gdLst>
                <a:gd name="T0" fmla="*/ 0 w 451"/>
                <a:gd name="T1" fmla="*/ 6 h 2656"/>
                <a:gd name="T2" fmla="*/ 2 w 451"/>
                <a:gd name="T3" fmla="*/ 2 h 2656"/>
                <a:gd name="T4" fmla="*/ 6 w 451"/>
                <a:gd name="T5" fmla="*/ 0 h 2656"/>
                <a:gd name="T6" fmla="*/ 445 w 451"/>
                <a:gd name="T7" fmla="*/ 0 h 2656"/>
                <a:gd name="T8" fmla="*/ 449 w 451"/>
                <a:gd name="T9" fmla="*/ 2 h 2656"/>
                <a:gd name="T10" fmla="*/ 451 w 451"/>
                <a:gd name="T11" fmla="*/ 6 h 2656"/>
                <a:gd name="T12" fmla="*/ 451 w 451"/>
                <a:gd name="T13" fmla="*/ 2650 h 2656"/>
                <a:gd name="T14" fmla="*/ 449 w 451"/>
                <a:gd name="T15" fmla="*/ 2654 h 2656"/>
                <a:gd name="T16" fmla="*/ 445 w 451"/>
                <a:gd name="T17" fmla="*/ 2656 h 2656"/>
                <a:gd name="T18" fmla="*/ 6 w 451"/>
                <a:gd name="T19" fmla="*/ 2656 h 2656"/>
                <a:gd name="T20" fmla="*/ 2 w 451"/>
                <a:gd name="T21" fmla="*/ 2654 h 2656"/>
                <a:gd name="T22" fmla="*/ 0 w 451"/>
                <a:gd name="T23" fmla="*/ 2650 h 2656"/>
                <a:gd name="T24" fmla="*/ 0 w 451"/>
                <a:gd name="T25" fmla="*/ 6 h 2656"/>
                <a:gd name="T26" fmla="*/ 12 w 451"/>
                <a:gd name="T27" fmla="*/ 2650 h 2656"/>
                <a:gd name="T28" fmla="*/ 6 w 451"/>
                <a:gd name="T29" fmla="*/ 2644 h 2656"/>
                <a:gd name="T30" fmla="*/ 445 w 451"/>
                <a:gd name="T31" fmla="*/ 2644 h 2656"/>
                <a:gd name="T32" fmla="*/ 440 w 451"/>
                <a:gd name="T33" fmla="*/ 2650 h 2656"/>
                <a:gd name="T34" fmla="*/ 440 w 451"/>
                <a:gd name="T35" fmla="*/ 6 h 2656"/>
                <a:gd name="T36" fmla="*/ 445 w 451"/>
                <a:gd name="T37" fmla="*/ 12 h 2656"/>
                <a:gd name="T38" fmla="*/ 6 w 451"/>
                <a:gd name="T39" fmla="*/ 12 h 2656"/>
                <a:gd name="T40" fmla="*/ 12 w 451"/>
                <a:gd name="T41" fmla="*/ 6 h 2656"/>
                <a:gd name="T42" fmla="*/ 12 w 451"/>
                <a:gd name="T43" fmla="*/ 2650 h 26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2656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445" y="0"/>
                  </a:lnTo>
                  <a:lnTo>
                    <a:pt x="449" y="2"/>
                  </a:lnTo>
                  <a:lnTo>
                    <a:pt x="451" y="6"/>
                  </a:lnTo>
                  <a:lnTo>
                    <a:pt x="451" y="2650"/>
                  </a:lnTo>
                  <a:lnTo>
                    <a:pt x="449" y="2654"/>
                  </a:lnTo>
                  <a:lnTo>
                    <a:pt x="445" y="2656"/>
                  </a:lnTo>
                  <a:lnTo>
                    <a:pt x="6" y="2656"/>
                  </a:lnTo>
                  <a:lnTo>
                    <a:pt x="2" y="2654"/>
                  </a:lnTo>
                  <a:lnTo>
                    <a:pt x="0" y="2650"/>
                  </a:lnTo>
                  <a:lnTo>
                    <a:pt x="0" y="6"/>
                  </a:lnTo>
                  <a:close/>
                  <a:moveTo>
                    <a:pt x="12" y="2650"/>
                  </a:moveTo>
                  <a:lnTo>
                    <a:pt x="6" y="2644"/>
                  </a:lnTo>
                  <a:lnTo>
                    <a:pt x="445" y="2644"/>
                  </a:lnTo>
                  <a:lnTo>
                    <a:pt x="440" y="2650"/>
                  </a:lnTo>
                  <a:lnTo>
                    <a:pt x="440" y="6"/>
                  </a:lnTo>
                  <a:lnTo>
                    <a:pt x="445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2650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188"/>
          <p:cNvGrpSpPr/>
          <p:nvPr/>
        </p:nvGrpSpPr>
        <p:grpSpPr>
          <a:xfrm>
            <a:off x="2314864" y="2513586"/>
            <a:ext cx="306277" cy="3124838"/>
            <a:chOff x="5962650" y="2402837"/>
            <a:chExt cx="371475" cy="3124838"/>
          </a:xfrm>
        </p:grpSpPr>
        <p:sp>
          <p:nvSpPr>
            <p:cNvPr id="190" name="Rectangle 37"/>
            <p:cNvSpPr>
              <a:spLocks noChangeArrowheads="1"/>
            </p:cNvSpPr>
            <p:nvPr/>
          </p:nvSpPr>
          <p:spPr bwMode="auto">
            <a:xfrm>
              <a:off x="5973763" y="2402837"/>
              <a:ext cx="347663" cy="3107375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38"/>
            <p:cNvSpPr>
              <a:spLocks noEditPoints="1"/>
            </p:cNvSpPr>
            <p:nvPr/>
          </p:nvSpPr>
          <p:spPr bwMode="auto">
            <a:xfrm>
              <a:off x="5962650" y="2408237"/>
              <a:ext cx="371475" cy="3119438"/>
            </a:xfrm>
            <a:custGeom>
              <a:avLst/>
              <a:gdLst>
                <a:gd name="T0" fmla="*/ 0 w 469"/>
                <a:gd name="T1" fmla="*/ 16 h 5942"/>
                <a:gd name="T2" fmla="*/ 0 w 469"/>
                <a:gd name="T3" fmla="*/ 10 h 5942"/>
                <a:gd name="T4" fmla="*/ 4 w 469"/>
                <a:gd name="T5" fmla="*/ 6 h 5942"/>
                <a:gd name="T6" fmla="*/ 10 w 469"/>
                <a:gd name="T7" fmla="*/ 2 h 5942"/>
                <a:gd name="T8" fmla="*/ 16 w 469"/>
                <a:gd name="T9" fmla="*/ 0 h 5942"/>
                <a:gd name="T10" fmla="*/ 453 w 469"/>
                <a:gd name="T11" fmla="*/ 0 h 5942"/>
                <a:gd name="T12" fmla="*/ 459 w 469"/>
                <a:gd name="T13" fmla="*/ 2 h 5942"/>
                <a:gd name="T14" fmla="*/ 463 w 469"/>
                <a:gd name="T15" fmla="*/ 6 h 5942"/>
                <a:gd name="T16" fmla="*/ 467 w 469"/>
                <a:gd name="T17" fmla="*/ 10 h 5942"/>
                <a:gd name="T18" fmla="*/ 469 w 469"/>
                <a:gd name="T19" fmla="*/ 16 h 5942"/>
                <a:gd name="T20" fmla="*/ 469 w 469"/>
                <a:gd name="T21" fmla="*/ 5927 h 5942"/>
                <a:gd name="T22" fmla="*/ 467 w 469"/>
                <a:gd name="T23" fmla="*/ 5933 h 5942"/>
                <a:gd name="T24" fmla="*/ 463 w 469"/>
                <a:gd name="T25" fmla="*/ 5936 h 5942"/>
                <a:gd name="T26" fmla="*/ 459 w 469"/>
                <a:gd name="T27" fmla="*/ 5940 h 5942"/>
                <a:gd name="T28" fmla="*/ 453 w 469"/>
                <a:gd name="T29" fmla="*/ 5942 h 5942"/>
                <a:gd name="T30" fmla="*/ 16 w 469"/>
                <a:gd name="T31" fmla="*/ 5942 h 5942"/>
                <a:gd name="T32" fmla="*/ 10 w 469"/>
                <a:gd name="T33" fmla="*/ 5940 h 5942"/>
                <a:gd name="T34" fmla="*/ 4 w 469"/>
                <a:gd name="T35" fmla="*/ 5936 h 5942"/>
                <a:gd name="T36" fmla="*/ 0 w 469"/>
                <a:gd name="T37" fmla="*/ 5933 h 5942"/>
                <a:gd name="T38" fmla="*/ 0 w 469"/>
                <a:gd name="T39" fmla="*/ 5927 h 5942"/>
                <a:gd name="T40" fmla="*/ 0 w 469"/>
                <a:gd name="T41" fmla="*/ 16 h 5942"/>
                <a:gd name="T42" fmla="*/ 31 w 469"/>
                <a:gd name="T43" fmla="*/ 5927 h 5942"/>
                <a:gd name="T44" fmla="*/ 16 w 469"/>
                <a:gd name="T45" fmla="*/ 5911 h 5942"/>
                <a:gd name="T46" fmla="*/ 453 w 469"/>
                <a:gd name="T47" fmla="*/ 5911 h 5942"/>
                <a:gd name="T48" fmla="*/ 438 w 469"/>
                <a:gd name="T49" fmla="*/ 5927 h 5942"/>
                <a:gd name="T50" fmla="*/ 438 w 469"/>
                <a:gd name="T51" fmla="*/ 16 h 5942"/>
                <a:gd name="T52" fmla="*/ 453 w 469"/>
                <a:gd name="T53" fmla="*/ 31 h 5942"/>
                <a:gd name="T54" fmla="*/ 16 w 469"/>
                <a:gd name="T55" fmla="*/ 31 h 5942"/>
                <a:gd name="T56" fmla="*/ 31 w 469"/>
                <a:gd name="T57" fmla="*/ 16 h 5942"/>
                <a:gd name="T58" fmla="*/ 31 w 469"/>
                <a:gd name="T59" fmla="*/ 5927 h 5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69" h="5942">
                  <a:moveTo>
                    <a:pt x="0" y="16"/>
                  </a:moveTo>
                  <a:lnTo>
                    <a:pt x="0" y="10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453" y="0"/>
                  </a:lnTo>
                  <a:lnTo>
                    <a:pt x="459" y="2"/>
                  </a:lnTo>
                  <a:lnTo>
                    <a:pt x="463" y="6"/>
                  </a:lnTo>
                  <a:lnTo>
                    <a:pt x="467" y="10"/>
                  </a:lnTo>
                  <a:lnTo>
                    <a:pt x="469" y="16"/>
                  </a:lnTo>
                  <a:lnTo>
                    <a:pt x="469" y="5927"/>
                  </a:lnTo>
                  <a:lnTo>
                    <a:pt x="467" y="5933"/>
                  </a:lnTo>
                  <a:lnTo>
                    <a:pt x="463" y="5936"/>
                  </a:lnTo>
                  <a:lnTo>
                    <a:pt x="459" y="5940"/>
                  </a:lnTo>
                  <a:lnTo>
                    <a:pt x="453" y="5942"/>
                  </a:lnTo>
                  <a:lnTo>
                    <a:pt x="16" y="5942"/>
                  </a:lnTo>
                  <a:lnTo>
                    <a:pt x="10" y="5940"/>
                  </a:lnTo>
                  <a:lnTo>
                    <a:pt x="4" y="5936"/>
                  </a:lnTo>
                  <a:lnTo>
                    <a:pt x="0" y="5933"/>
                  </a:lnTo>
                  <a:lnTo>
                    <a:pt x="0" y="5927"/>
                  </a:lnTo>
                  <a:lnTo>
                    <a:pt x="0" y="16"/>
                  </a:lnTo>
                  <a:close/>
                  <a:moveTo>
                    <a:pt x="31" y="5927"/>
                  </a:moveTo>
                  <a:lnTo>
                    <a:pt x="16" y="5911"/>
                  </a:lnTo>
                  <a:lnTo>
                    <a:pt x="453" y="5911"/>
                  </a:lnTo>
                  <a:lnTo>
                    <a:pt x="438" y="5927"/>
                  </a:lnTo>
                  <a:lnTo>
                    <a:pt x="438" y="16"/>
                  </a:lnTo>
                  <a:lnTo>
                    <a:pt x="453" y="31"/>
                  </a:lnTo>
                  <a:lnTo>
                    <a:pt x="16" y="31"/>
                  </a:lnTo>
                  <a:lnTo>
                    <a:pt x="31" y="16"/>
                  </a:lnTo>
                  <a:lnTo>
                    <a:pt x="31" y="592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991201" y="2408237"/>
              <a:ext cx="320040" cy="27432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122" y="521457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Interconnect Traffic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88024" y="3238124"/>
            <a:ext cx="3647464" cy="3730712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TC Weak Reduces traffic by 53% over MESI and 23% over GPU-VI for intra-workgroup applications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 rot="16200000">
            <a:off x="-659293" y="3944155"/>
            <a:ext cx="3137714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3" name="Group 1052"/>
          <p:cNvGrpSpPr/>
          <p:nvPr/>
        </p:nvGrpSpPr>
        <p:grpSpPr>
          <a:xfrm>
            <a:off x="3711846" y="1584498"/>
            <a:ext cx="1349376" cy="344488"/>
            <a:chOff x="5754687" y="1609294"/>
            <a:chExt cx="1349376" cy="344488"/>
          </a:xfrm>
        </p:grpSpPr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5759450" y="1699782"/>
              <a:ext cx="128588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754687" y="1695019"/>
              <a:ext cx="138113" cy="136525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1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1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1 h 173"/>
                <a:gd name="T30" fmla="*/ 167 w 172"/>
                <a:gd name="T31" fmla="*/ 161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1 h 173"/>
                <a:gd name="T38" fmla="*/ 5 w 172"/>
                <a:gd name="T39" fmla="*/ 11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5946775" y="1609294"/>
              <a:ext cx="1157288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NO-COH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5" name="Rectangle 72"/>
          <p:cNvSpPr>
            <a:spLocks noChangeArrowheads="1"/>
          </p:cNvSpPr>
          <p:nvPr/>
        </p:nvSpPr>
        <p:spPr bwMode="auto">
          <a:xfrm>
            <a:off x="1721109" y="5723232"/>
            <a:ext cx="178295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Do not require 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0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19190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884976" y="2506600"/>
            <a:ext cx="3600400" cy="373071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TC-Weak with simple predictor performs 85% better than disabling L1 caches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Performs 28% better than TC with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stalling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5" name="Group 1054"/>
          <p:cNvGrpSpPr/>
          <p:nvPr/>
        </p:nvGrpSpPr>
        <p:grpSpPr>
          <a:xfrm>
            <a:off x="2633747" y="1941512"/>
            <a:ext cx="941388" cy="344488"/>
            <a:chOff x="3549650" y="2063750"/>
            <a:chExt cx="941388" cy="344488"/>
          </a:xfrm>
        </p:grpSpPr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3562350" y="2154238"/>
              <a:ext cx="128588" cy="1285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2"/>
            <p:cNvSpPr>
              <a:spLocks noEditPoints="1"/>
            </p:cNvSpPr>
            <p:nvPr/>
          </p:nvSpPr>
          <p:spPr bwMode="auto">
            <a:xfrm>
              <a:off x="3549650" y="2141538"/>
              <a:ext cx="152400" cy="152400"/>
            </a:xfrm>
            <a:custGeom>
              <a:avLst/>
              <a:gdLst>
                <a:gd name="T0" fmla="*/ 0 w 192"/>
                <a:gd name="T1" fmla="*/ 16 h 192"/>
                <a:gd name="T2" fmla="*/ 0 w 192"/>
                <a:gd name="T3" fmla="*/ 8 h 192"/>
                <a:gd name="T4" fmla="*/ 3 w 192"/>
                <a:gd name="T5" fmla="*/ 4 h 192"/>
                <a:gd name="T6" fmla="*/ 7 w 192"/>
                <a:gd name="T7" fmla="*/ 0 h 192"/>
                <a:gd name="T8" fmla="*/ 15 w 192"/>
                <a:gd name="T9" fmla="*/ 0 h 192"/>
                <a:gd name="T10" fmla="*/ 176 w 192"/>
                <a:gd name="T11" fmla="*/ 0 h 192"/>
                <a:gd name="T12" fmla="*/ 182 w 192"/>
                <a:gd name="T13" fmla="*/ 0 h 192"/>
                <a:gd name="T14" fmla="*/ 186 w 192"/>
                <a:gd name="T15" fmla="*/ 4 h 192"/>
                <a:gd name="T16" fmla="*/ 190 w 192"/>
                <a:gd name="T17" fmla="*/ 8 h 192"/>
                <a:gd name="T18" fmla="*/ 192 w 192"/>
                <a:gd name="T19" fmla="*/ 16 h 192"/>
                <a:gd name="T20" fmla="*/ 192 w 192"/>
                <a:gd name="T21" fmla="*/ 177 h 192"/>
                <a:gd name="T22" fmla="*/ 190 w 192"/>
                <a:gd name="T23" fmla="*/ 183 h 192"/>
                <a:gd name="T24" fmla="*/ 186 w 192"/>
                <a:gd name="T25" fmla="*/ 187 h 192"/>
                <a:gd name="T26" fmla="*/ 182 w 192"/>
                <a:gd name="T27" fmla="*/ 190 h 192"/>
                <a:gd name="T28" fmla="*/ 176 w 192"/>
                <a:gd name="T29" fmla="*/ 192 h 192"/>
                <a:gd name="T30" fmla="*/ 15 w 192"/>
                <a:gd name="T31" fmla="*/ 192 h 192"/>
                <a:gd name="T32" fmla="*/ 7 w 192"/>
                <a:gd name="T33" fmla="*/ 190 h 192"/>
                <a:gd name="T34" fmla="*/ 3 w 192"/>
                <a:gd name="T35" fmla="*/ 187 h 192"/>
                <a:gd name="T36" fmla="*/ 0 w 192"/>
                <a:gd name="T37" fmla="*/ 183 h 192"/>
                <a:gd name="T38" fmla="*/ 0 w 192"/>
                <a:gd name="T39" fmla="*/ 177 h 192"/>
                <a:gd name="T40" fmla="*/ 0 w 192"/>
                <a:gd name="T41" fmla="*/ 16 h 192"/>
                <a:gd name="T42" fmla="*/ 30 w 192"/>
                <a:gd name="T43" fmla="*/ 177 h 192"/>
                <a:gd name="T44" fmla="*/ 15 w 192"/>
                <a:gd name="T45" fmla="*/ 162 h 192"/>
                <a:gd name="T46" fmla="*/ 176 w 192"/>
                <a:gd name="T47" fmla="*/ 162 h 192"/>
                <a:gd name="T48" fmla="*/ 161 w 192"/>
                <a:gd name="T49" fmla="*/ 177 h 192"/>
                <a:gd name="T50" fmla="*/ 161 w 192"/>
                <a:gd name="T51" fmla="*/ 16 h 192"/>
                <a:gd name="T52" fmla="*/ 176 w 192"/>
                <a:gd name="T53" fmla="*/ 31 h 192"/>
                <a:gd name="T54" fmla="*/ 15 w 192"/>
                <a:gd name="T55" fmla="*/ 31 h 192"/>
                <a:gd name="T56" fmla="*/ 30 w 192"/>
                <a:gd name="T57" fmla="*/ 16 h 192"/>
                <a:gd name="T58" fmla="*/ 30 w 192"/>
                <a:gd name="T59" fmla="*/ 177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92" h="192">
                  <a:moveTo>
                    <a:pt x="0" y="16"/>
                  </a:moveTo>
                  <a:lnTo>
                    <a:pt x="0" y="8"/>
                  </a:lnTo>
                  <a:lnTo>
                    <a:pt x="3" y="4"/>
                  </a:lnTo>
                  <a:lnTo>
                    <a:pt x="7" y="0"/>
                  </a:lnTo>
                  <a:lnTo>
                    <a:pt x="15" y="0"/>
                  </a:lnTo>
                  <a:lnTo>
                    <a:pt x="176" y="0"/>
                  </a:lnTo>
                  <a:lnTo>
                    <a:pt x="182" y="0"/>
                  </a:lnTo>
                  <a:lnTo>
                    <a:pt x="186" y="4"/>
                  </a:lnTo>
                  <a:lnTo>
                    <a:pt x="190" y="8"/>
                  </a:lnTo>
                  <a:lnTo>
                    <a:pt x="192" y="16"/>
                  </a:lnTo>
                  <a:lnTo>
                    <a:pt x="192" y="177"/>
                  </a:lnTo>
                  <a:lnTo>
                    <a:pt x="190" y="183"/>
                  </a:lnTo>
                  <a:lnTo>
                    <a:pt x="186" y="187"/>
                  </a:lnTo>
                  <a:lnTo>
                    <a:pt x="182" y="190"/>
                  </a:lnTo>
                  <a:lnTo>
                    <a:pt x="176" y="192"/>
                  </a:lnTo>
                  <a:lnTo>
                    <a:pt x="15" y="192"/>
                  </a:lnTo>
                  <a:lnTo>
                    <a:pt x="7" y="190"/>
                  </a:lnTo>
                  <a:lnTo>
                    <a:pt x="3" y="187"/>
                  </a:lnTo>
                  <a:lnTo>
                    <a:pt x="0" y="183"/>
                  </a:lnTo>
                  <a:lnTo>
                    <a:pt x="0" y="177"/>
                  </a:lnTo>
                  <a:lnTo>
                    <a:pt x="0" y="16"/>
                  </a:lnTo>
                  <a:close/>
                  <a:moveTo>
                    <a:pt x="30" y="177"/>
                  </a:moveTo>
                  <a:lnTo>
                    <a:pt x="15" y="162"/>
                  </a:lnTo>
                  <a:lnTo>
                    <a:pt x="176" y="162"/>
                  </a:lnTo>
                  <a:lnTo>
                    <a:pt x="161" y="177"/>
                  </a:lnTo>
                  <a:lnTo>
                    <a:pt x="161" y="16"/>
                  </a:lnTo>
                  <a:lnTo>
                    <a:pt x="176" y="31"/>
                  </a:lnTo>
                  <a:lnTo>
                    <a:pt x="15" y="31"/>
                  </a:lnTo>
                  <a:lnTo>
                    <a:pt x="30" y="16"/>
                  </a:lnTo>
                  <a:lnTo>
                    <a:pt x="30" y="17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748088" y="2063750"/>
              <a:ext cx="742950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6" name="Group 1055"/>
          <p:cNvGrpSpPr/>
          <p:nvPr/>
        </p:nvGrpSpPr>
        <p:grpSpPr>
          <a:xfrm>
            <a:off x="3712681" y="1946449"/>
            <a:ext cx="1075343" cy="307777"/>
            <a:chOff x="4451350" y="2063750"/>
            <a:chExt cx="1075343" cy="307777"/>
          </a:xfrm>
        </p:grpSpPr>
        <p:sp>
          <p:nvSpPr>
            <p:cNvPr id="46" name="Rectangle 44"/>
            <p:cNvSpPr>
              <a:spLocks noChangeArrowheads="1"/>
            </p:cNvSpPr>
            <p:nvPr/>
          </p:nvSpPr>
          <p:spPr bwMode="auto">
            <a:xfrm>
              <a:off x="4456113" y="2154238"/>
              <a:ext cx="127000" cy="128588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5"/>
            <p:cNvSpPr>
              <a:spLocks noEditPoints="1"/>
            </p:cNvSpPr>
            <p:nvPr/>
          </p:nvSpPr>
          <p:spPr bwMode="auto">
            <a:xfrm>
              <a:off x="4451350" y="2149475"/>
              <a:ext cx="136525" cy="136525"/>
            </a:xfrm>
            <a:custGeom>
              <a:avLst/>
              <a:gdLst>
                <a:gd name="T0" fmla="*/ 0 w 173"/>
                <a:gd name="T1" fmla="*/ 6 h 173"/>
                <a:gd name="T2" fmla="*/ 0 w 173"/>
                <a:gd name="T3" fmla="*/ 0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0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0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2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2 w 173"/>
                <a:gd name="T33" fmla="*/ 167 h 173"/>
                <a:gd name="T34" fmla="*/ 162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2 w 173"/>
                <a:gd name="T41" fmla="*/ 6 h 173"/>
                <a:gd name="T42" fmla="*/ 12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0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2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2" y="167"/>
                  </a:lnTo>
                  <a:lnTo>
                    <a:pt x="162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>
              <a:off x="4643438" y="2063750"/>
              <a:ext cx="88325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8" name="Group 1057"/>
          <p:cNvGrpSpPr/>
          <p:nvPr/>
        </p:nvGrpSpPr>
        <p:grpSpPr>
          <a:xfrm>
            <a:off x="5004048" y="1941761"/>
            <a:ext cx="1285528" cy="307777"/>
            <a:chOff x="6970713" y="2063750"/>
            <a:chExt cx="1285528" cy="307777"/>
          </a:xfrm>
        </p:grpSpPr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6975475" y="2154238"/>
              <a:ext cx="128588" cy="1285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51"/>
            <p:cNvSpPr>
              <a:spLocks noEditPoints="1"/>
            </p:cNvSpPr>
            <p:nvPr/>
          </p:nvSpPr>
          <p:spPr bwMode="auto">
            <a:xfrm>
              <a:off x="6970713" y="2149475"/>
              <a:ext cx="138113" cy="136525"/>
            </a:xfrm>
            <a:custGeom>
              <a:avLst/>
              <a:gdLst>
                <a:gd name="T0" fmla="*/ 0 w 173"/>
                <a:gd name="T1" fmla="*/ 6 h 173"/>
                <a:gd name="T2" fmla="*/ 2 w 173"/>
                <a:gd name="T3" fmla="*/ 2 h 173"/>
                <a:gd name="T4" fmla="*/ 6 w 173"/>
                <a:gd name="T5" fmla="*/ 0 h 173"/>
                <a:gd name="T6" fmla="*/ 167 w 173"/>
                <a:gd name="T7" fmla="*/ 0 h 173"/>
                <a:gd name="T8" fmla="*/ 171 w 173"/>
                <a:gd name="T9" fmla="*/ 2 h 173"/>
                <a:gd name="T10" fmla="*/ 173 w 173"/>
                <a:gd name="T11" fmla="*/ 6 h 173"/>
                <a:gd name="T12" fmla="*/ 173 w 173"/>
                <a:gd name="T13" fmla="*/ 167 h 173"/>
                <a:gd name="T14" fmla="*/ 171 w 173"/>
                <a:gd name="T15" fmla="*/ 171 h 173"/>
                <a:gd name="T16" fmla="*/ 167 w 173"/>
                <a:gd name="T17" fmla="*/ 173 h 173"/>
                <a:gd name="T18" fmla="*/ 6 w 173"/>
                <a:gd name="T19" fmla="*/ 173 h 173"/>
                <a:gd name="T20" fmla="*/ 2 w 173"/>
                <a:gd name="T21" fmla="*/ 171 h 173"/>
                <a:gd name="T22" fmla="*/ 0 w 173"/>
                <a:gd name="T23" fmla="*/ 167 h 173"/>
                <a:gd name="T24" fmla="*/ 0 w 173"/>
                <a:gd name="T25" fmla="*/ 6 h 173"/>
                <a:gd name="T26" fmla="*/ 11 w 173"/>
                <a:gd name="T27" fmla="*/ 167 h 173"/>
                <a:gd name="T28" fmla="*/ 6 w 173"/>
                <a:gd name="T29" fmla="*/ 161 h 173"/>
                <a:gd name="T30" fmla="*/ 167 w 173"/>
                <a:gd name="T31" fmla="*/ 161 h 173"/>
                <a:gd name="T32" fmla="*/ 161 w 173"/>
                <a:gd name="T33" fmla="*/ 167 h 173"/>
                <a:gd name="T34" fmla="*/ 161 w 173"/>
                <a:gd name="T35" fmla="*/ 6 h 173"/>
                <a:gd name="T36" fmla="*/ 167 w 173"/>
                <a:gd name="T37" fmla="*/ 11 h 173"/>
                <a:gd name="T38" fmla="*/ 6 w 173"/>
                <a:gd name="T39" fmla="*/ 11 h 173"/>
                <a:gd name="T40" fmla="*/ 11 w 173"/>
                <a:gd name="T41" fmla="*/ 6 h 173"/>
                <a:gd name="T42" fmla="*/ 11 w 173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3" h="173">
                  <a:moveTo>
                    <a:pt x="0" y="6"/>
                  </a:moveTo>
                  <a:lnTo>
                    <a:pt x="2" y="2"/>
                  </a:lnTo>
                  <a:lnTo>
                    <a:pt x="6" y="0"/>
                  </a:lnTo>
                  <a:lnTo>
                    <a:pt x="167" y="0"/>
                  </a:lnTo>
                  <a:lnTo>
                    <a:pt x="171" y="2"/>
                  </a:lnTo>
                  <a:lnTo>
                    <a:pt x="173" y="6"/>
                  </a:lnTo>
                  <a:lnTo>
                    <a:pt x="173" y="167"/>
                  </a:lnTo>
                  <a:lnTo>
                    <a:pt x="171" y="171"/>
                  </a:lnTo>
                  <a:lnTo>
                    <a:pt x="167" y="173"/>
                  </a:lnTo>
                  <a:lnTo>
                    <a:pt x="6" y="173"/>
                  </a:lnTo>
                  <a:lnTo>
                    <a:pt x="2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6" y="161"/>
                  </a:lnTo>
                  <a:lnTo>
                    <a:pt x="167" y="161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1"/>
                  </a:lnTo>
                  <a:lnTo>
                    <a:pt x="6" y="11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2"/>
            <p:cNvSpPr>
              <a:spLocks noChangeArrowheads="1"/>
            </p:cNvSpPr>
            <p:nvPr/>
          </p:nvSpPr>
          <p:spPr bwMode="auto">
            <a:xfrm>
              <a:off x="7162800" y="2063750"/>
              <a:ext cx="109344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TC-Weak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52" name="Group 1051"/>
          <p:cNvGrpSpPr/>
          <p:nvPr/>
        </p:nvGrpSpPr>
        <p:grpSpPr>
          <a:xfrm>
            <a:off x="1186641" y="2388184"/>
            <a:ext cx="2396331" cy="3475038"/>
            <a:chOff x="1446214" y="2358962"/>
            <a:chExt cx="2836863" cy="3475038"/>
          </a:xfrm>
        </p:grpSpPr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2006601" y="2527237"/>
              <a:ext cx="2271713" cy="30956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8"/>
            <p:cNvSpPr>
              <a:spLocks noEditPoints="1"/>
            </p:cNvSpPr>
            <p:nvPr/>
          </p:nvSpPr>
          <p:spPr bwMode="auto">
            <a:xfrm>
              <a:off x="2006601" y="2522474"/>
              <a:ext cx="2271713" cy="2332038"/>
            </a:xfrm>
            <a:custGeom>
              <a:avLst/>
              <a:gdLst>
                <a:gd name="T0" fmla="*/ 207 w 2860"/>
                <a:gd name="T1" fmla="*/ 2926 h 2938"/>
                <a:gd name="T2" fmla="*/ 322 w 2860"/>
                <a:gd name="T3" fmla="*/ 2938 h 2938"/>
                <a:gd name="T4" fmla="*/ 564 w 2860"/>
                <a:gd name="T5" fmla="*/ 2926 h 2938"/>
                <a:gd name="T6" fmla="*/ 771 w 2860"/>
                <a:gd name="T7" fmla="*/ 2938 h 2938"/>
                <a:gd name="T8" fmla="*/ 887 w 2860"/>
                <a:gd name="T9" fmla="*/ 2926 h 2938"/>
                <a:gd name="T10" fmla="*/ 1175 w 2860"/>
                <a:gd name="T11" fmla="*/ 2926 h 2938"/>
                <a:gd name="T12" fmla="*/ 1290 w 2860"/>
                <a:gd name="T13" fmla="*/ 2938 h 2938"/>
                <a:gd name="T14" fmla="*/ 1532 w 2860"/>
                <a:gd name="T15" fmla="*/ 2926 h 2938"/>
                <a:gd name="T16" fmla="*/ 1739 w 2860"/>
                <a:gd name="T17" fmla="*/ 2938 h 2938"/>
                <a:gd name="T18" fmla="*/ 1854 w 2860"/>
                <a:gd name="T19" fmla="*/ 2926 h 2938"/>
                <a:gd name="T20" fmla="*/ 2142 w 2860"/>
                <a:gd name="T21" fmla="*/ 2926 h 2938"/>
                <a:gd name="T22" fmla="*/ 2258 w 2860"/>
                <a:gd name="T23" fmla="*/ 2938 h 2938"/>
                <a:gd name="T24" fmla="*/ 2499 w 2860"/>
                <a:gd name="T25" fmla="*/ 2926 h 2938"/>
                <a:gd name="T26" fmla="*/ 2707 w 2860"/>
                <a:gd name="T27" fmla="*/ 2938 h 2938"/>
                <a:gd name="T28" fmla="*/ 2822 w 2860"/>
                <a:gd name="T29" fmla="*/ 2926 h 2938"/>
                <a:gd name="T30" fmla="*/ 207 w 2860"/>
                <a:gd name="T31" fmla="*/ 1951 h 2938"/>
                <a:gd name="T32" fmla="*/ 322 w 2860"/>
                <a:gd name="T33" fmla="*/ 1962 h 2938"/>
                <a:gd name="T34" fmla="*/ 564 w 2860"/>
                <a:gd name="T35" fmla="*/ 1951 h 2938"/>
                <a:gd name="T36" fmla="*/ 771 w 2860"/>
                <a:gd name="T37" fmla="*/ 1962 h 2938"/>
                <a:gd name="T38" fmla="*/ 887 w 2860"/>
                <a:gd name="T39" fmla="*/ 1951 h 2938"/>
                <a:gd name="T40" fmla="*/ 1175 w 2860"/>
                <a:gd name="T41" fmla="*/ 1951 h 2938"/>
                <a:gd name="T42" fmla="*/ 1290 w 2860"/>
                <a:gd name="T43" fmla="*/ 1962 h 2938"/>
                <a:gd name="T44" fmla="*/ 1532 w 2860"/>
                <a:gd name="T45" fmla="*/ 1951 h 2938"/>
                <a:gd name="T46" fmla="*/ 1739 w 2860"/>
                <a:gd name="T47" fmla="*/ 1962 h 2938"/>
                <a:gd name="T48" fmla="*/ 1854 w 2860"/>
                <a:gd name="T49" fmla="*/ 1951 h 2938"/>
                <a:gd name="T50" fmla="*/ 2142 w 2860"/>
                <a:gd name="T51" fmla="*/ 1951 h 2938"/>
                <a:gd name="T52" fmla="*/ 2258 w 2860"/>
                <a:gd name="T53" fmla="*/ 1962 h 2938"/>
                <a:gd name="T54" fmla="*/ 2499 w 2860"/>
                <a:gd name="T55" fmla="*/ 1951 h 2938"/>
                <a:gd name="T56" fmla="*/ 2707 w 2860"/>
                <a:gd name="T57" fmla="*/ 1962 h 2938"/>
                <a:gd name="T58" fmla="*/ 2822 w 2860"/>
                <a:gd name="T59" fmla="*/ 1951 h 2938"/>
                <a:gd name="T60" fmla="*/ 207 w 2860"/>
                <a:gd name="T61" fmla="*/ 975 h 2938"/>
                <a:gd name="T62" fmla="*/ 322 w 2860"/>
                <a:gd name="T63" fmla="*/ 987 h 2938"/>
                <a:gd name="T64" fmla="*/ 564 w 2860"/>
                <a:gd name="T65" fmla="*/ 975 h 2938"/>
                <a:gd name="T66" fmla="*/ 771 w 2860"/>
                <a:gd name="T67" fmla="*/ 987 h 2938"/>
                <a:gd name="T68" fmla="*/ 887 w 2860"/>
                <a:gd name="T69" fmla="*/ 975 h 2938"/>
                <a:gd name="T70" fmla="*/ 1175 w 2860"/>
                <a:gd name="T71" fmla="*/ 975 h 2938"/>
                <a:gd name="T72" fmla="*/ 1290 w 2860"/>
                <a:gd name="T73" fmla="*/ 987 h 2938"/>
                <a:gd name="T74" fmla="*/ 1532 w 2860"/>
                <a:gd name="T75" fmla="*/ 975 h 2938"/>
                <a:gd name="T76" fmla="*/ 1739 w 2860"/>
                <a:gd name="T77" fmla="*/ 987 h 2938"/>
                <a:gd name="T78" fmla="*/ 1854 w 2860"/>
                <a:gd name="T79" fmla="*/ 975 h 2938"/>
                <a:gd name="T80" fmla="*/ 2142 w 2860"/>
                <a:gd name="T81" fmla="*/ 975 h 2938"/>
                <a:gd name="T82" fmla="*/ 2258 w 2860"/>
                <a:gd name="T83" fmla="*/ 987 h 2938"/>
                <a:gd name="T84" fmla="*/ 2499 w 2860"/>
                <a:gd name="T85" fmla="*/ 975 h 2938"/>
                <a:gd name="T86" fmla="*/ 2707 w 2860"/>
                <a:gd name="T87" fmla="*/ 987 h 2938"/>
                <a:gd name="T88" fmla="*/ 2822 w 2860"/>
                <a:gd name="T89" fmla="*/ 975 h 2938"/>
                <a:gd name="T90" fmla="*/ 207 w 2860"/>
                <a:gd name="T91" fmla="*/ 0 h 2938"/>
                <a:gd name="T92" fmla="*/ 322 w 2860"/>
                <a:gd name="T93" fmla="*/ 12 h 2938"/>
                <a:gd name="T94" fmla="*/ 564 w 2860"/>
                <a:gd name="T95" fmla="*/ 0 h 2938"/>
                <a:gd name="T96" fmla="*/ 771 w 2860"/>
                <a:gd name="T97" fmla="*/ 12 h 2938"/>
                <a:gd name="T98" fmla="*/ 887 w 2860"/>
                <a:gd name="T99" fmla="*/ 0 h 2938"/>
                <a:gd name="T100" fmla="*/ 1175 w 2860"/>
                <a:gd name="T101" fmla="*/ 0 h 2938"/>
                <a:gd name="T102" fmla="*/ 1290 w 2860"/>
                <a:gd name="T103" fmla="*/ 12 h 2938"/>
                <a:gd name="T104" fmla="*/ 1532 w 2860"/>
                <a:gd name="T105" fmla="*/ 0 h 2938"/>
                <a:gd name="T106" fmla="*/ 1739 w 2860"/>
                <a:gd name="T107" fmla="*/ 12 h 2938"/>
                <a:gd name="T108" fmla="*/ 1854 w 2860"/>
                <a:gd name="T109" fmla="*/ 0 h 2938"/>
                <a:gd name="T110" fmla="*/ 2142 w 2860"/>
                <a:gd name="T111" fmla="*/ 0 h 2938"/>
                <a:gd name="T112" fmla="*/ 2258 w 2860"/>
                <a:gd name="T113" fmla="*/ 12 h 2938"/>
                <a:gd name="T114" fmla="*/ 2499 w 2860"/>
                <a:gd name="T115" fmla="*/ 0 h 2938"/>
                <a:gd name="T116" fmla="*/ 2707 w 2860"/>
                <a:gd name="T117" fmla="*/ 12 h 2938"/>
                <a:gd name="T118" fmla="*/ 2822 w 2860"/>
                <a:gd name="T119" fmla="*/ 0 h 29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860" h="2938">
                  <a:moveTo>
                    <a:pt x="0" y="2926"/>
                  </a:moveTo>
                  <a:lnTo>
                    <a:pt x="46" y="2926"/>
                  </a:lnTo>
                  <a:lnTo>
                    <a:pt x="46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80" y="2926"/>
                  </a:moveTo>
                  <a:lnTo>
                    <a:pt x="126" y="2926"/>
                  </a:lnTo>
                  <a:lnTo>
                    <a:pt x="126" y="2938"/>
                  </a:lnTo>
                  <a:lnTo>
                    <a:pt x="80" y="2938"/>
                  </a:lnTo>
                  <a:lnTo>
                    <a:pt x="80" y="2926"/>
                  </a:lnTo>
                  <a:close/>
                  <a:moveTo>
                    <a:pt x="161" y="2926"/>
                  </a:moveTo>
                  <a:lnTo>
                    <a:pt x="207" y="2926"/>
                  </a:lnTo>
                  <a:lnTo>
                    <a:pt x="207" y="2938"/>
                  </a:lnTo>
                  <a:lnTo>
                    <a:pt x="161" y="2938"/>
                  </a:lnTo>
                  <a:lnTo>
                    <a:pt x="161" y="2926"/>
                  </a:lnTo>
                  <a:close/>
                  <a:moveTo>
                    <a:pt x="242" y="2926"/>
                  </a:moveTo>
                  <a:lnTo>
                    <a:pt x="288" y="2926"/>
                  </a:lnTo>
                  <a:lnTo>
                    <a:pt x="288" y="2938"/>
                  </a:lnTo>
                  <a:lnTo>
                    <a:pt x="242" y="2938"/>
                  </a:lnTo>
                  <a:lnTo>
                    <a:pt x="242" y="2926"/>
                  </a:lnTo>
                  <a:close/>
                  <a:moveTo>
                    <a:pt x="322" y="2926"/>
                  </a:moveTo>
                  <a:lnTo>
                    <a:pt x="368" y="2926"/>
                  </a:lnTo>
                  <a:lnTo>
                    <a:pt x="368" y="2938"/>
                  </a:lnTo>
                  <a:lnTo>
                    <a:pt x="322" y="2938"/>
                  </a:lnTo>
                  <a:lnTo>
                    <a:pt x="322" y="2926"/>
                  </a:lnTo>
                  <a:close/>
                  <a:moveTo>
                    <a:pt x="403" y="2926"/>
                  </a:moveTo>
                  <a:lnTo>
                    <a:pt x="449" y="2926"/>
                  </a:lnTo>
                  <a:lnTo>
                    <a:pt x="449" y="2938"/>
                  </a:lnTo>
                  <a:lnTo>
                    <a:pt x="403" y="2938"/>
                  </a:lnTo>
                  <a:lnTo>
                    <a:pt x="403" y="2926"/>
                  </a:lnTo>
                  <a:close/>
                  <a:moveTo>
                    <a:pt x="483" y="2926"/>
                  </a:moveTo>
                  <a:lnTo>
                    <a:pt x="530" y="2926"/>
                  </a:lnTo>
                  <a:lnTo>
                    <a:pt x="530" y="2938"/>
                  </a:lnTo>
                  <a:lnTo>
                    <a:pt x="483" y="2938"/>
                  </a:lnTo>
                  <a:lnTo>
                    <a:pt x="483" y="2926"/>
                  </a:lnTo>
                  <a:close/>
                  <a:moveTo>
                    <a:pt x="564" y="2926"/>
                  </a:moveTo>
                  <a:lnTo>
                    <a:pt x="610" y="2926"/>
                  </a:lnTo>
                  <a:lnTo>
                    <a:pt x="610" y="2938"/>
                  </a:lnTo>
                  <a:lnTo>
                    <a:pt x="564" y="2938"/>
                  </a:lnTo>
                  <a:lnTo>
                    <a:pt x="564" y="2926"/>
                  </a:lnTo>
                  <a:close/>
                  <a:moveTo>
                    <a:pt x="645" y="2926"/>
                  </a:moveTo>
                  <a:lnTo>
                    <a:pt x="691" y="2926"/>
                  </a:lnTo>
                  <a:lnTo>
                    <a:pt x="691" y="2938"/>
                  </a:lnTo>
                  <a:lnTo>
                    <a:pt x="645" y="2938"/>
                  </a:lnTo>
                  <a:lnTo>
                    <a:pt x="645" y="2926"/>
                  </a:lnTo>
                  <a:close/>
                  <a:moveTo>
                    <a:pt x="725" y="2926"/>
                  </a:moveTo>
                  <a:lnTo>
                    <a:pt x="771" y="2926"/>
                  </a:lnTo>
                  <a:lnTo>
                    <a:pt x="771" y="2938"/>
                  </a:lnTo>
                  <a:lnTo>
                    <a:pt x="725" y="2938"/>
                  </a:lnTo>
                  <a:lnTo>
                    <a:pt x="725" y="2926"/>
                  </a:lnTo>
                  <a:close/>
                  <a:moveTo>
                    <a:pt x="806" y="2926"/>
                  </a:moveTo>
                  <a:lnTo>
                    <a:pt x="852" y="2926"/>
                  </a:lnTo>
                  <a:lnTo>
                    <a:pt x="852" y="2938"/>
                  </a:lnTo>
                  <a:lnTo>
                    <a:pt x="806" y="2938"/>
                  </a:lnTo>
                  <a:lnTo>
                    <a:pt x="806" y="2926"/>
                  </a:lnTo>
                  <a:close/>
                  <a:moveTo>
                    <a:pt x="887" y="2926"/>
                  </a:moveTo>
                  <a:lnTo>
                    <a:pt x="933" y="2926"/>
                  </a:lnTo>
                  <a:lnTo>
                    <a:pt x="933" y="2938"/>
                  </a:lnTo>
                  <a:lnTo>
                    <a:pt x="887" y="2938"/>
                  </a:lnTo>
                  <a:lnTo>
                    <a:pt x="887" y="2926"/>
                  </a:lnTo>
                  <a:close/>
                  <a:moveTo>
                    <a:pt x="967" y="2926"/>
                  </a:moveTo>
                  <a:lnTo>
                    <a:pt x="1013" y="2926"/>
                  </a:lnTo>
                  <a:lnTo>
                    <a:pt x="1013" y="2938"/>
                  </a:lnTo>
                  <a:lnTo>
                    <a:pt x="967" y="2938"/>
                  </a:lnTo>
                  <a:lnTo>
                    <a:pt x="967" y="2926"/>
                  </a:lnTo>
                  <a:close/>
                  <a:moveTo>
                    <a:pt x="1048" y="2926"/>
                  </a:moveTo>
                  <a:lnTo>
                    <a:pt x="1094" y="2926"/>
                  </a:lnTo>
                  <a:lnTo>
                    <a:pt x="1094" y="2938"/>
                  </a:lnTo>
                  <a:lnTo>
                    <a:pt x="1048" y="2938"/>
                  </a:lnTo>
                  <a:lnTo>
                    <a:pt x="1048" y="2926"/>
                  </a:lnTo>
                  <a:close/>
                  <a:moveTo>
                    <a:pt x="1129" y="2926"/>
                  </a:moveTo>
                  <a:lnTo>
                    <a:pt x="1175" y="2926"/>
                  </a:lnTo>
                  <a:lnTo>
                    <a:pt x="1175" y="2938"/>
                  </a:lnTo>
                  <a:lnTo>
                    <a:pt x="1129" y="2938"/>
                  </a:lnTo>
                  <a:lnTo>
                    <a:pt x="1129" y="2926"/>
                  </a:lnTo>
                  <a:close/>
                  <a:moveTo>
                    <a:pt x="1209" y="2926"/>
                  </a:moveTo>
                  <a:lnTo>
                    <a:pt x="1255" y="2926"/>
                  </a:lnTo>
                  <a:lnTo>
                    <a:pt x="1255" y="2938"/>
                  </a:lnTo>
                  <a:lnTo>
                    <a:pt x="1209" y="2938"/>
                  </a:lnTo>
                  <a:lnTo>
                    <a:pt x="1209" y="2926"/>
                  </a:lnTo>
                  <a:close/>
                  <a:moveTo>
                    <a:pt x="1290" y="2926"/>
                  </a:moveTo>
                  <a:lnTo>
                    <a:pt x="1336" y="2926"/>
                  </a:lnTo>
                  <a:lnTo>
                    <a:pt x="1336" y="2938"/>
                  </a:lnTo>
                  <a:lnTo>
                    <a:pt x="1290" y="2938"/>
                  </a:lnTo>
                  <a:lnTo>
                    <a:pt x="1290" y="2926"/>
                  </a:lnTo>
                  <a:close/>
                  <a:moveTo>
                    <a:pt x="1370" y="2926"/>
                  </a:moveTo>
                  <a:lnTo>
                    <a:pt x="1417" y="2926"/>
                  </a:lnTo>
                  <a:lnTo>
                    <a:pt x="1417" y="2938"/>
                  </a:lnTo>
                  <a:lnTo>
                    <a:pt x="1370" y="2938"/>
                  </a:lnTo>
                  <a:lnTo>
                    <a:pt x="1370" y="2926"/>
                  </a:lnTo>
                  <a:close/>
                  <a:moveTo>
                    <a:pt x="1451" y="2926"/>
                  </a:moveTo>
                  <a:lnTo>
                    <a:pt x="1497" y="2926"/>
                  </a:lnTo>
                  <a:lnTo>
                    <a:pt x="1497" y="2938"/>
                  </a:lnTo>
                  <a:lnTo>
                    <a:pt x="1451" y="2938"/>
                  </a:lnTo>
                  <a:lnTo>
                    <a:pt x="1451" y="2926"/>
                  </a:lnTo>
                  <a:close/>
                  <a:moveTo>
                    <a:pt x="1532" y="2926"/>
                  </a:moveTo>
                  <a:lnTo>
                    <a:pt x="1578" y="2926"/>
                  </a:lnTo>
                  <a:lnTo>
                    <a:pt x="1578" y="2938"/>
                  </a:lnTo>
                  <a:lnTo>
                    <a:pt x="1532" y="2938"/>
                  </a:lnTo>
                  <a:lnTo>
                    <a:pt x="1532" y="2926"/>
                  </a:lnTo>
                  <a:close/>
                  <a:moveTo>
                    <a:pt x="1612" y="2926"/>
                  </a:moveTo>
                  <a:lnTo>
                    <a:pt x="1658" y="2926"/>
                  </a:lnTo>
                  <a:lnTo>
                    <a:pt x="1658" y="2938"/>
                  </a:lnTo>
                  <a:lnTo>
                    <a:pt x="1612" y="2938"/>
                  </a:lnTo>
                  <a:lnTo>
                    <a:pt x="1612" y="2926"/>
                  </a:lnTo>
                  <a:close/>
                  <a:moveTo>
                    <a:pt x="1693" y="2926"/>
                  </a:moveTo>
                  <a:lnTo>
                    <a:pt x="1739" y="2926"/>
                  </a:lnTo>
                  <a:lnTo>
                    <a:pt x="1739" y="2938"/>
                  </a:lnTo>
                  <a:lnTo>
                    <a:pt x="1693" y="2938"/>
                  </a:lnTo>
                  <a:lnTo>
                    <a:pt x="1693" y="2926"/>
                  </a:lnTo>
                  <a:close/>
                  <a:moveTo>
                    <a:pt x="1774" y="2926"/>
                  </a:moveTo>
                  <a:lnTo>
                    <a:pt x="1820" y="2926"/>
                  </a:lnTo>
                  <a:lnTo>
                    <a:pt x="1820" y="2938"/>
                  </a:lnTo>
                  <a:lnTo>
                    <a:pt x="1774" y="2938"/>
                  </a:lnTo>
                  <a:lnTo>
                    <a:pt x="1774" y="2926"/>
                  </a:lnTo>
                  <a:close/>
                  <a:moveTo>
                    <a:pt x="1854" y="2926"/>
                  </a:moveTo>
                  <a:lnTo>
                    <a:pt x="1900" y="2926"/>
                  </a:lnTo>
                  <a:lnTo>
                    <a:pt x="1900" y="2938"/>
                  </a:lnTo>
                  <a:lnTo>
                    <a:pt x="1854" y="2938"/>
                  </a:lnTo>
                  <a:lnTo>
                    <a:pt x="1854" y="2926"/>
                  </a:lnTo>
                  <a:close/>
                  <a:moveTo>
                    <a:pt x="1935" y="2926"/>
                  </a:moveTo>
                  <a:lnTo>
                    <a:pt x="1981" y="2926"/>
                  </a:lnTo>
                  <a:lnTo>
                    <a:pt x="1981" y="2938"/>
                  </a:lnTo>
                  <a:lnTo>
                    <a:pt x="1935" y="2938"/>
                  </a:lnTo>
                  <a:lnTo>
                    <a:pt x="1935" y="2926"/>
                  </a:lnTo>
                  <a:close/>
                  <a:moveTo>
                    <a:pt x="2016" y="2926"/>
                  </a:moveTo>
                  <a:lnTo>
                    <a:pt x="2062" y="2926"/>
                  </a:lnTo>
                  <a:lnTo>
                    <a:pt x="2062" y="2938"/>
                  </a:lnTo>
                  <a:lnTo>
                    <a:pt x="2016" y="2938"/>
                  </a:lnTo>
                  <a:lnTo>
                    <a:pt x="2016" y="2926"/>
                  </a:lnTo>
                  <a:close/>
                  <a:moveTo>
                    <a:pt x="2096" y="2926"/>
                  </a:moveTo>
                  <a:lnTo>
                    <a:pt x="2142" y="2926"/>
                  </a:lnTo>
                  <a:lnTo>
                    <a:pt x="2142" y="2938"/>
                  </a:lnTo>
                  <a:lnTo>
                    <a:pt x="2096" y="2938"/>
                  </a:lnTo>
                  <a:lnTo>
                    <a:pt x="2096" y="2926"/>
                  </a:lnTo>
                  <a:close/>
                  <a:moveTo>
                    <a:pt x="2177" y="2926"/>
                  </a:moveTo>
                  <a:lnTo>
                    <a:pt x="2223" y="2926"/>
                  </a:lnTo>
                  <a:lnTo>
                    <a:pt x="2223" y="2938"/>
                  </a:lnTo>
                  <a:lnTo>
                    <a:pt x="2177" y="2938"/>
                  </a:lnTo>
                  <a:lnTo>
                    <a:pt x="2177" y="2926"/>
                  </a:lnTo>
                  <a:close/>
                  <a:moveTo>
                    <a:pt x="2258" y="2926"/>
                  </a:moveTo>
                  <a:lnTo>
                    <a:pt x="2304" y="2926"/>
                  </a:lnTo>
                  <a:lnTo>
                    <a:pt x="2304" y="2938"/>
                  </a:lnTo>
                  <a:lnTo>
                    <a:pt x="2258" y="2938"/>
                  </a:lnTo>
                  <a:lnTo>
                    <a:pt x="2258" y="2926"/>
                  </a:lnTo>
                  <a:close/>
                  <a:moveTo>
                    <a:pt x="2338" y="2926"/>
                  </a:moveTo>
                  <a:lnTo>
                    <a:pt x="2384" y="2926"/>
                  </a:lnTo>
                  <a:lnTo>
                    <a:pt x="2384" y="2938"/>
                  </a:lnTo>
                  <a:lnTo>
                    <a:pt x="2338" y="2938"/>
                  </a:lnTo>
                  <a:lnTo>
                    <a:pt x="2338" y="2926"/>
                  </a:lnTo>
                  <a:close/>
                  <a:moveTo>
                    <a:pt x="2419" y="2926"/>
                  </a:moveTo>
                  <a:lnTo>
                    <a:pt x="2465" y="2926"/>
                  </a:lnTo>
                  <a:lnTo>
                    <a:pt x="2465" y="2938"/>
                  </a:lnTo>
                  <a:lnTo>
                    <a:pt x="2419" y="2938"/>
                  </a:lnTo>
                  <a:lnTo>
                    <a:pt x="2419" y="2926"/>
                  </a:lnTo>
                  <a:close/>
                  <a:moveTo>
                    <a:pt x="2499" y="2926"/>
                  </a:moveTo>
                  <a:lnTo>
                    <a:pt x="2545" y="2926"/>
                  </a:lnTo>
                  <a:lnTo>
                    <a:pt x="2545" y="2938"/>
                  </a:lnTo>
                  <a:lnTo>
                    <a:pt x="2499" y="2938"/>
                  </a:lnTo>
                  <a:lnTo>
                    <a:pt x="2499" y="2926"/>
                  </a:lnTo>
                  <a:close/>
                  <a:moveTo>
                    <a:pt x="2580" y="2926"/>
                  </a:moveTo>
                  <a:lnTo>
                    <a:pt x="2626" y="2926"/>
                  </a:lnTo>
                  <a:lnTo>
                    <a:pt x="2626" y="2938"/>
                  </a:lnTo>
                  <a:lnTo>
                    <a:pt x="2580" y="2938"/>
                  </a:lnTo>
                  <a:lnTo>
                    <a:pt x="2580" y="2926"/>
                  </a:lnTo>
                  <a:close/>
                  <a:moveTo>
                    <a:pt x="2661" y="2926"/>
                  </a:moveTo>
                  <a:lnTo>
                    <a:pt x="2707" y="2926"/>
                  </a:lnTo>
                  <a:lnTo>
                    <a:pt x="2707" y="2938"/>
                  </a:lnTo>
                  <a:lnTo>
                    <a:pt x="2661" y="2938"/>
                  </a:lnTo>
                  <a:lnTo>
                    <a:pt x="2661" y="2926"/>
                  </a:lnTo>
                  <a:close/>
                  <a:moveTo>
                    <a:pt x="2741" y="2926"/>
                  </a:moveTo>
                  <a:lnTo>
                    <a:pt x="2787" y="2926"/>
                  </a:lnTo>
                  <a:lnTo>
                    <a:pt x="2787" y="2938"/>
                  </a:lnTo>
                  <a:lnTo>
                    <a:pt x="2741" y="2938"/>
                  </a:lnTo>
                  <a:lnTo>
                    <a:pt x="2741" y="2926"/>
                  </a:lnTo>
                  <a:close/>
                  <a:moveTo>
                    <a:pt x="2822" y="2926"/>
                  </a:moveTo>
                  <a:lnTo>
                    <a:pt x="2860" y="2926"/>
                  </a:lnTo>
                  <a:lnTo>
                    <a:pt x="2860" y="2938"/>
                  </a:lnTo>
                  <a:lnTo>
                    <a:pt x="2822" y="2938"/>
                  </a:lnTo>
                  <a:lnTo>
                    <a:pt x="2822" y="2926"/>
                  </a:lnTo>
                  <a:close/>
                  <a:moveTo>
                    <a:pt x="0" y="1951"/>
                  </a:moveTo>
                  <a:lnTo>
                    <a:pt x="46" y="1951"/>
                  </a:lnTo>
                  <a:lnTo>
                    <a:pt x="46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80" y="1951"/>
                  </a:moveTo>
                  <a:lnTo>
                    <a:pt x="126" y="1951"/>
                  </a:lnTo>
                  <a:lnTo>
                    <a:pt x="126" y="1962"/>
                  </a:lnTo>
                  <a:lnTo>
                    <a:pt x="80" y="1962"/>
                  </a:lnTo>
                  <a:lnTo>
                    <a:pt x="80" y="1951"/>
                  </a:lnTo>
                  <a:close/>
                  <a:moveTo>
                    <a:pt x="161" y="1951"/>
                  </a:moveTo>
                  <a:lnTo>
                    <a:pt x="207" y="1951"/>
                  </a:lnTo>
                  <a:lnTo>
                    <a:pt x="207" y="1962"/>
                  </a:lnTo>
                  <a:lnTo>
                    <a:pt x="161" y="1962"/>
                  </a:lnTo>
                  <a:lnTo>
                    <a:pt x="161" y="1951"/>
                  </a:lnTo>
                  <a:close/>
                  <a:moveTo>
                    <a:pt x="242" y="1951"/>
                  </a:moveTo>
                  <a:lnTo>
                    <a:pt x="288" y="1951"/>
                  </a:lnTo>
                  <a:lnTo>
                    <a:pt x="288" y="1962"/>
                  </a:lnTo>
                  <a:lnTo>
                    <a:pt x="242" y="1962"/>
                  </a:lnTo>
                  <a:lnTo>
                    <a:pt x="242" y="1951"/>
                  </a:lnTo>
                  <a:close/>
                  <a:moveTo>
                    <a:pt x="322" y="1951"/>
                  </a:moveTo>
                  <a:lnTo>
                    <a:pt x="368" y="1951"/>
                  </a:lnTo>
                  <a:lnTo>
                    <a:pt x="368" y="1962"/>
                  </a:lnTo>
                  <a:lnTo>
                    <a:pt x="322" y="1962"/>
                  </a:lnTo>
                  <a:lnTo>
                    <a:pt x="322" y="1951"/>
                  </a:lnTo>
                  <a:close/>
                  <a:moveTo>
                    <a:pt x="403" y="1951"/>
                  </a:moveTo>
                  <a:lnTo>
                    <a:pt x="449" y="1951"/>
                  </a:lnTo>
                  <a:lnTo>
                    <a:pt x="449" y="1962"/>
                  </a:lnTo>
                  <a:lnTo>
                    <a:pt x="403" y="1962"/>
                  </a:lnTo>
                  <a:lnTo>
                    <a:pt x="403" y="1951"/>
                  </a:lnTo>
                  <a:close/>
                  <a:moveTo>
                    <a:pt x="483" y="1951"/>
                  </a:moveTo>
                  <a:lnTo>
                    <a:pt x="530" y="1951"/>
                  </a:lnTo>
                  <a:lnTo>
                    <a:pt x="530" y="1962"/>
                  </a:lnTo>
                  <a:lnTo>
                    <a:pt x="483" y="1962"/>
                  </a:lnTo>
                  <a:lnTo>
                    <a:pt x="483" y="1951"/>
                  </a:lnTo>
                  <a:close/>
                  <a:moveTo>
                    <a:pt x="564" y="1951"/>
                  </a:moveTo>
                  <a:lnTo>
                    <a:pt x="610" y="1951"/>
                  </a:lnTo>
                  <a:lnTo>
                    <a:pt x="610" y="1962"/>
                  </a:lnTo>
                  <a:lnTo>
                    <a:pt x="564" y="1962"/>
                  </a:lnTo>
                  <a:lnTo>
                    <a:pt x="564" y="1951"/>
                  </a:lnTo>
                  <a:close/>
                  <a:moveTo>
                    <a:pt x="645" y="1951"/>
                  </a:moveTo>
                  <a:lnTo>
                    <a:pt x="691" y="1951"/>
                  </a:lnTo>
                  <a:lnTo>
                    <a:pt x="691" y="1962"/>
                  </a:lnTo>
                  <a:lnTo>
                    <a:pt x="645" y="1962"/>
                  </a:lnTo>
                  <a:lnTo>
                    <a:pt x="645" y="1951"/>
                  </a:lnTo>
                  <a:close/>
                  <a:moveTo>
                    <a:pt x="725" y="1951"/>
                  </a:moveTo>
                  <a:lnTo>
                    <a:pt x="771" y="1951"/>
                  </a:lnTo>
                  <a:lnTo>
                    <a:pt x="771" y="1962"/>
                  </a:lnTo>
                  <a:lnTo>
                    <a:pt x="725" y="1962"/>
                  </a:lnTo>
                  <a:lnTo>
                    <a:pt x="725" y="1951"/>
                  </a:lnTo>
                  <a:close/>
                  <a:moveTo>
                    <a:pt x="806" y="1951"/>
                  </a:moveTo>
                  <a:lnTo>
                    <a:pt x="852" y="1951"/>
                  </a:lnTo>
                  <a:lnTo>
                    <a:pt x="852" y="1962"/>
                  </a:lnTo>
                  <a:lnTo>
                    <a:pt x="806" y="1962"/>
                  </a:lnTo>
                  <a:lnTo>
                    <a:pt x="806" y="1951"/>
                  </a:lnTo>
                  <a:close/>
                  <a:moveTo>
                    <a:pt x="887" y="1951"/>
                  </a:moveTo>
                  <a:lnTo>
                    <a:pt x="933" y="1951"/>
                  </a:lnTo>
                  <a:lnTo>
                    <a:pt x="933" y="1962"/>
                  </a:lnTo>
                  <a:lnTo>
                    <a:pt x="887" y="1962"/>
                  </a:lnTo>
                  <a:lnTo>
                    <a:pt x="887" y="1951"/>
                  </a:lnTo>
                  <a:close/>
                  <a:moveTo>
                    <a:pt x="967" y="1951"/>
                  </a:moveTo>
                  <a:lnTo>
                    <a:pt x="1013" y="1951"/>
                  </a:lnTo>
                  <a:lnTo>
                    <a:pt x="1013" y="1962"/>
                  </a:lnTo>
                  <a:lnTo>
                    <a:pt x="967" y="1962"/>
                  </a:lnTo>
                  <a:lnTo>
                    <a:pt x="967" y="1951"/>
                  </a:lnTo>
                  <a:close/>
                  <a:moveTo>
                    <a:pt x="1048" y="1951"/>
                  </a:moveTo>
                  <a:lnTo>
                    <a:pt x="1094" y="1951"/>
                  </a:lnTo>
                  <a:lnTo>
                    <a:pt x="1094" y="1962"/>
                  </a:lnTo>
                  <a:lnTo>
                    <a:pt x="1048" y="1962"/>
                  </a:lnTo>
                  <a:lnTo>
                    <a:pt x="1048" y="1951"/>
                  </a:lnTo>
                  <a:close/>
                  <a:moveTo>
                    <a:pt x="1129" y="1951"/>
                  </a:moveTo>
                  <a:lnTo>
                    <a:pt x="1175" y="1951"/>
                  </a:lnTo>
                  <a:lnTo>
                    <a:pt x="1175" y="1962"/>
                  </a:lnTo>
                  <a:lnTo>
                    <a:pt x="1129" y="1962"/>
                  </a:lnTo>
                  <a:lnTo>
                    <a:pt x="1129" y="1951"/>
                  </a:lnTo>
                  <a:close/>
                  <a:moveTo>
                    <a:pt x="1209" y="1951"/>
                  </a:moveTo>
                  <a:lnTo>
                    <a:pt x="1255" y="1951"/>
                  </a:lnTo>
                  <a:lnTo>
                    <a:pt x="1255" y="1962"/>
                  </a:lnTo>
                  <a:lnTo>
                    <a:pt x="1209" y="1962"/>
                  </a:lnTo>
                  <a:lnTo>
                    <a:pt x="1209" y="1951"/>
                  </a:lnTo>
                  <a:close/>
                  <a:moveTo>
                    <a:pt x="1290" y="1951"/>
                  </a:moveTo>
                  <a:lnTo>
                    <a:pt x="1336" y="1951"/>
                  </a:lnTo>
                  <a:lnTo>
                    <a:pt x="1336" y="1962"/>
                  </a:lnTo>
                  <a:lnTo>
                    <a:pt x="1290" y="1962"/>
                  </a:lnTo>
                  <a:lnTo>
                    <a:pt x="1290" y="1951"/>
                  </a:lnTo>
                  <a:close/>
                  <a:moveTo>
                    <a:pt x="1370" y="1951"/>
                  </a:moveTo>
                  <a:lnTo>
                    <a:pt x="1417" y="1951"/>
                  </a:lnTo>
                  <a:lnTo>
                    <a:pt x="1417" y="1962"/>
                  </a:lnTo>
                  <a:lnTo>
                    <a:pt x="1370" y="1962"/>
                  </a:lnTo>
                  <a:lnTo>
                    <a:pt x="1370" y="1951"/>
                  </a:lnTo>
                  <a:close/>
                  <a:moveTo>
                    <a:pt x="1451" y="1951"/>
                  </a:moveTo>
                  <a:lnTo>
                    <a:pt x="1497" y="1951"/>
                  </a:lnTo>
                  <a:lnTo>
                    <a:pt x="1497" y="1962"/>
                  </a:lnTo>
                  <a:lnTo>
                    <a:pt x="1451" y="1962"/>
                  </a:lnTo>
                  <a:lnTo>
                    <a:pt x="1451" y="1951"/>
                  </a:lnTo>
                  <a:close/>
                  <a:moveTo>
                    <a:pt x="1532" y="1951"/>
                  </a:moveTo>
                  <a:lnTo>
                    <a:pt x="1578" y="1951"/>
                  </a:lnTo>
                  <a:lnTo>
                    <a:pt x="1578" y="1962"/>
                  </a:lnTo>
                  <a:lnTo>
                    <a:pt x="1532" y="1962"/>
                  </a:lnTo>
                  <a:lnTo>
                    <a:pt x="1532" y="1951"/>
                  </a:lnTo>
                  <a:close/>
                  <a:moveTo>
                    <a:pt x="1612" y="1951"/>
                  </a:moveTo>
                  <a:lnTo>
                    <a:pt x="1658" y="1951"/>
                  </a:lnTo>
                  <a:lnTo>
                    <a:pt x="1658" y="1962"/>
                  </a:lnTo>
                  <a:lnTo>
                    <a:pt x="1612" y="1962"/>
                  </a:lnTo>
                  <a:lnTo>
                    <a:pt x="1612" y="1951"/>
                  </a:lnTo>
                  <a:close/>
                  <a:moveTo>
                    <a:pt x="1693" y="1951"/>
                  </a:moveTo>
                  <a:lnTo>
                    <a:pt x="1739" y="1951"/>
                  </a:lnTo>
                  <a:lnTo>
                    <a:pt x="1739" y="1962"/>
                  </a:lnTo>
                  <a:lnTo>
                    <a:pt x="1693" y="1962"/>
                  </a:lnTo>
                  <a:lnTo>
                    <a:pt x="1693" y="1951"/>
                  </a:lnTo>
                  <a:close/>
                  <a:moveTo>
                    <a:pt x="1774" y="1951"/>
                  </a:moveTo>
                  <a:lnTo>
                    <a:pt x="1820" y="1951"/>
                  </a:lnTo>
                  <a:lnTo>
                    <a:pt x="1820" y="1962"/>
                  </a:lnTo>
                  <a:lnTo>
                    <a:pt x="1774" y="1962"/>
                  </a:lnTo>
                  <a:lnTo>
                    <a:pt x="1774" y="1951"/>
                  </a:lnTo>
                  <a:close/>
                  <a:moveTo>
                    <a:pt x="1854" y="1951"/>
                  </a:moveTo>
                  <a:lnTo>
                    <a:pt x="1900" y="1951"/>
                  </a:lnTo>
                  <a:lnTo>
                    <a:pt x="1900" y="1962"/>
                  </a:lnTo>
                  <a:lnTo>
                    <a:pt x="1854" y="1962"/>
                  </a:lnTo>
                  <a:lnTo>
                    <a:pt x="1854" y="1951"/>
                  </a:lnTo>
                  <a:close/>
                  <a:moveTo>
                    <a:pt x="1935" y="1951"/>
                  </a:moveTo>
                  <a:lnTo>
                    <a:pt x="1981" y="1951"/>
                  </a:lnTo>
                  <a:lnTo>
                    <a:pt x="1981" y="1962"/>
                  </a:lnTo>
                  <a:lnTo>
                    <a:pt x="1935" y="1962"/>
                  </a:lnTo>
                  <a:lnTo>
                    <a:pt x="1935" y="1951"/>
                  </a:lnTo>
                  <a:close/>
                  <a:moveTo>
                    <a:pt x="2016" y="1951"/>
                  </a:moveTo>
                  <a:lnTo>
                    <a:pt x="2062" y="1951"/>
                  </a:lnTo>
                  <a:lnTo>
                    <a:pt x="2062" y="1962"/>
                  </a:lnTo>
                  <a:lnTo>
                    <a:pt x="2016" y="1962"/>
                  </a:lnTo>
                  <a:lnTo>
                    <a:pt x="2016" y="1951"/>
                  </a:lnTo>
                  <a:close/>
                  <a:moveTo>
                    <a:pt x="2096" y="1951"/>
                  </a:moveTo>
                  <a:lnTo>
                    <a:pt x="2142" y="1951"/>
                  </a:lnTo>
                  <a:lnTo>
                    <a:pt x="2142" y="1962"/>
                  </a:lnTo>
                  <a:lnTo>
                    <a:pt x="2096" y="1962"/>
                  </a:lnTo>
                  <a:lnTo>
                    <a:pt x="2096" y="1951"/>
                  </a:lnTo>
                  <a:close/>
                  <a:moveTo>
                    <a:pt x="2177" y="1951"/>
                  </a:moveTo>
                  <a:lnTo>
                    <a:pt x="2223" y="1951"/>
                  </a:lnTo>
                  <a:lnTo>
                    <a:pt x="2223" y="1962"/>
                  </a:lnTo>
                  <a:lnTo>
                    <a:pt x="2177" y="1962"/>
                  </a:lnTo>
                  <a:lnTo>
                    <a:pt x="2177" y="1951"/>
                  </a:lnTo>
                  <a:close/>
                  <a:moveTo>
                    <a:pt x="2258" y="1951"/>
                  </a:moveTo>
                  <a:lnTo>
                    <a:pt x="2304" y="1951"/>
                  </a:lnTo>
                  <a:lnTo>
                    <a:pt x="2304" y="1962"/>
                  </a:lnTo>
                  <a:lnTo>
                    <a:pt x="2258" y="1962"/>
                  </a:lnTo>
                  <a:lnTo>
                    <a:pt x="2258" y="1951"/>
                  </a:lnTo>
                  <a:close/>
                  <a:moveTo>
                    <a:pt x="2338" y="1951"/>
                  </a:moveTo>
                  <a:lnTo>
                    <a:pt x="2384" y="1951"/>
                  </a:lnTo>
                  <a:lnTo>
                    <a:pt x="2384" y="1962"/>
                  </a:lnTo>
                  <a:lnTo>
                    <a:pt x="2338" y="1962"/>
                  </a:lnTo>
                  <a:lnTo>
                    <a:pt x="2338" y="1951"/>
                  </a:lnTo>
                  <a:close/>
                  <a:moveTo>
                    <a:pt x="2419" y="1951"/>
                  </a:moveTo>
                  <a:lnTo>
                    <a:pt x="2465" y="1951"/>
                  </a:lnTo>
                  <a:lnTo>
                    <a:pt x="2465" y="1962"/>
                  </a:lnTo>
                  <a:lnTo>
                    <a:pt x="2419" y="1962"/>
                  </a:lnTo>
                  <a:lnTo>
                    <a:pt x="2419" y="1951"/>
                  </a:lnTo>
                  <a:close/>
                  <a:moveTo>
                    <a:pt x="2499" y="1951"/>
                  </a:moveTo>
                  <a:lnTo>
                    <a:pt x="2545" y="1951"/>
                  </a:lnTo>
                  <a:lnTo>
                    <a:pt x="2545" y="1962"/>
                  </a:lnTo>
                  <a:lnTo>
                    <a:pt x="2499" y="1962"/>
                  </a:lnTo>
                  <a:lnTo>
                    <a:pt x="2499" y="1951"/>
                  </a:lnTo>
                  <a:close/>
                  <a:moveTo>
                    <a:pt x="2580" y="1951"/>
                  </a:moveTo>
                  <a:lnTo>
                    <a:pt x="2626" y="1951"/>
                  </a:lnTo>
                  <a:lnTo>
                    <a:pt x="2626" y="1962"/>
                  </a:lnTo>
                  <a:lnTo>
                    <a:pt x="2580" y="1962"/>
                  </a:lnTo>
                  <a:lnTo>
                    <a:pt x="2580" y="1951"/>
                  </a:lnTo>
                  <a:close/>
                  <a:moveTo>
                    <a:pt x="2661" y="1951"/>
                  </a:moveTo>
                  <a:lnTo>
                    <a:pt x="2707" y="1951"/>
                  </a:lnTo>
                  <a:lnTo>
                    <a:pt x="2707" y="1962"/>
                  </a:lnTo>
                  <a:lnTo>
                    <a:pt x="2661" y="1962"/>
                  </a:lnTo>
                  <a:lnTo>
                    <a:pt x="2661" y="1951"/>
                  </a:lnTo>
                  <a:close/>
                  <a:moveTo>
                    <a:pt x="2741" y="1951"/>
                  </a:moveTo>
                  <a:lnTo>
                    <a:pt x="2787" y="1951"/>
                  </a:lnTo>
                  <a:lnTo>
                    <a:pt x="2787" y="1962"/>
                  </a:lnTo>
                  <a:lnTo>
                    <a:pt x="2741" y="1962"/>
                  </a:lnTo>
                  <a:lnTo>
                    <a:pt x="2741" y="1951"/>
                  </a:lnTo>
                  <a:close/>
                  <a:moveTo>
                    <a:pt x="2822" y="1951"/>
                  </a:moveTo>
                  <a:lnTo>
                    <a:pt x="2860" y="1951"/>
                  </a:lnTo>
                  <a:lnTo>
                    <a:pt x="2860" y="1962"/>
                  </a:lnTo>
                  <a:lnTo>
                    <a:pt x="2822" y="1962"/>
                  </a:lnTo>
                  <a:lnTo>
                    <a:pt x="2822" y="1951"/>
                  </a:lnTo>
                  <a:close/>
                  <a:moveTo>
                    <a:pt x="0" y="975"/>
                  </a:moveTo>
                  <a:lnTo>
                    <a:pt x="46" y="975"/>
                  </a:lnTo>
                  <a:lnTo>
                    <a:pt x="46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80" y="975"/>
                  </a:moveTo>
                  <a:lnTo>
                    <a:pt x="126" y="975"/>
                  </a:lnTo>
                  <a:lnTo>
                    <a:pt x="126" y="987"/>
                  </a:lnTo>
                  <a:lnTo>
                    <a:pt x="80" y="987"/>
                  </a:lnTo>
                  <a:lnTo>
                    <a:pt x="80" y="975"/>
                  </a:lnTo>
                  <a:close/>
                  <a:moveTo>
                    <a:pt x="161" y="975"/>
                  </a:moveTo>
                  <a:lnTo>
                    <a:pt x="207" y="975"/>
                  </a:lnTo>
                  <a:lnTo>
                    <a:pt x="207" y="987"/>
                  </a:lnTo>
                  <a:lnTo>
                    <a:pt x="161" y="987"/>
                  </a:lnTo>
                  <a:lnTo>
                    <a:pt x="161" y="975"/>
                  </a:lnTo>
                  <a:close/>
                  <a:moveTo>
                    <a:pt x="242" y="975"/>
                  </a:moveTo>
                  <a:lnTo>
                    <a:pt x="288" y="975"/>
                  </a:lnTo>
                  <a:lnTo>
                    <a:pt x="288" y="987"/>
                  </a:lnTo>
                  <a:lnTo>
                    <a:pt x="242" y="987"/>
                  </a:lnTo>
                  <a:lnTo>
                    <a:pt x="242" y="975"/>
                  </a:lnTo>
                  <a:close/>
                  <a:moveTo>
                    <a:pt x="322" y="975"/>
                  </a:moveTo>
                  <a:lnTo>
                    <a:pt x="368" y="975"/>
                  </a:lnTo>
                  <a:lnTo>
                    <a:pt x="368" y="987"/>
                  </a:lnTo>
                  <a:lnTo>
                    <a:pt x="322" y="987"/>
                  </a:lnTo>
                  <a:lnTo>
                    <a:pt x="322" y="975"/>
                  </a:lnTo>
                  <a:close/>
                  <a:moveTo>
                    <a:pt x="403" y="975"/>
                  </a:moveTo>
                  <a:lnTo>
                    <a:pt x="449" y="975"/>
                  </a:lnTo>
                  <a:lnTo>
                    <a:pt x="449" y="987"/>
                  </a:lnTo>
                  <a:lnTo>
                    <a:pt x="403" y="987"/>
                  </a:lnTo>
                  <a:lnTo>
                    <a:pt x="403" y="975"/>
                  </a:lnTo>
                  <a:close/>
                  <a:moveTo>
                    <a:pt x="483" y="975"/>
                  </a:moveTo>
                  <a:lnTo>
                    <a:pt x="530" y="975"/>
                  </a:lnTo>
                  <a:lnTo>
                    <a:pt x="530" y="987"/>
                  </a:lnTo>
                  <a:lnTo>
                    <a:pt x="483" y="987"/>
                  </a:lnTo>
                  <a:lnTo>
                    <a:pt x="483" y="975"/>
                  </a:lnTo>
                  <a:close/>
                  <a:moveTo>
                    <a:pt x="564" y="975"/>
                  </a:moveTo>
                  <a:lnTo>
                    <a:pt x="610" y="975"/>
                  </a:lnTo>
                  <a:lnTo>
                    <a:pt x="610" y="987"/>
                  </a:lnTo>
                  <a:lnTo>
                    <a:pt x="564" y="987"/>
                  </a:lnTo>
                  <a:lnTo>
                    <a:pt x="564" y="975"/>
                  </a:lnTo>
                  <a:close/>
                  <a:moveTo>
                    <a:pt x="645" y="975"/>
                  </a:moveTo>
                  <a:lnTo>
                    <a:pt x="691" y="975"/>
                  </a:lnTo>
                  <a:lnTo>
                    <a:pt x="691" y="987"/>
                  </a:lnTo>
                  <a:lnTo>
                    <a:pt x="645" y="987"/>
                  </a:lnTo>
                  <a:lnTo>
                    <a:pt x="645" y="975"/>
                  </a:lnTo>
                  <a:close/>
                  <a:moveTo>
                    <a:pt x="725" y="975"/>
                  </a:moveTo>
                  <a:lnTo>
                    <a:pt x="771" y="975"/>
                  </a:lnTo>
                  <a:lnTo>
                    <a:pt x="771" y="987"/>
                  </a:lnTo>
                  <a:lnTo>
                    <a:pt x="725" y="987"/>
                  </a:lnTo>
                  <a:lnTo>
                    <a:pt x="725" y="975"/>
                  </a:lnTo>
                  <a:close/>
                  <a:moveTo>
                    <a:pt x="806" y="975"/>
                  </a:moveTo>
                  <a:lnTo>
                    <a:pt x="852" y="975"/>
                  </a:lnTo>
                  <a:lnTo>
                    <a:pt x="852" y="987"/>
                  </a:lnTo>
                  <a:lnTo>
                    <a:pt x="806" y="987"/>
                  </a:lnTo>
                  <a:lnTo>
                    <a:pt x="806" y="975"/>
                  </a:lnTo>
                  <a:close/>
                  <a:moveTo>
                    <a:pt x="887" y="975"/>
                  </a:moveTo>
                  <a:lnTo>
                    <a:pt x="933" y="975"/>
                  </a:lnTo>
                  <a:lnTo>
                    <a:pt x="933" y="987"/>
                  </a:lnTo>
                  <a:lnTo>
                    <a:pt x="887" y="987"/>
                  </a:lnTo>
                  <a:lnTo>
                    <a:pt x="887" y="975"/>
                  </a:lnTo>
                  <a:close/>
                  <a:moveTo>
                    <a:pt x="967" y="975"/>
                  </a:moveTo>
                  <a:lnTo>
                    <a:pt x="1013" y="975"/>
                  </a:lnTo>
                  <a:lnTo>
                    <a:pt x="1013" y="987"/>
                  </a:lnTo>
                  <a:lnTo>
                    <a:pt x="967" y="987"/>
                  </a:lnTo>
                  <a:lnTo>
                    <a:pt x="967" y="975"/>
                  </a:lnTo>
                  <a:close/>
                  <a:moveTo>
                    <a:pt x="1048" y="975"/>
                  </a:moveTo>
                  <a:lnTo>
                    <a:pt x="1094" y="975"/>
                  </a:lnTo>
                  <a:lnTo>
                    <a:pt x="1094" y="987"/>
                  </a:lnTo>
                  <a:lnTo>
                    <a:pt x="1048" y="987"/>
                  </a:lnTo>
                  <a:lnTo>
                    <a:pt x="1048" y="975"/>
                  </a:lnTo>
                  <a:close/>
                  <a:moveTo>
                    <a:pt x="1129" y="975"/>
                  </a:moveTo>
                  <a:lnTo>
                    <a:pt x="1175" y="975"/>
                  </a:lnTo>
                  <a:lnTo>
                    <a:pt x="1175" y="987"/>
                  </a:lnTo>
                  <a:lnTo>
                    <a:pt x="1129" y="987"/>
                  </a:lnTo>
                  <a:lnTo>
                    <a:pt x="1129" y="975"/>
                  </a:lnTo>
                  <a:close/>
                  <a:moveTo>
                    <a:pt x="1209" y="975"/>
                  </a:moveTo>
                  <a:lnTo>
                    <a:pt x="1255" y="975"/>
                  </a:lnTo>
                  <a:lnTo>
                    <a:pt x="1255" y="987"/>
                  </a:lnTo>
                  <a:lnTo>
                    <a:pt x="1209" y="987"/>
                  </a:lnTo>
                  <a:lnTo>
                    <a:pt x="1209" y="975"/>
                  </a:lnTo>
                  <a:close/>
                  <a:moveTo>
                    <a:pt x="1290" y="975"/>
                  </a:moveTo>
                  <a:lnTo>
                    <a:pt x="1336" y="975"/>
                  </a:lnTo>
                  <a:lnTo>
                    <a:pt x="1336" y="987"/>
                  </a:lnTo>
                  <a:lnTo>
                    <a:pt x="1290" y="987"/>
                  </a:lnTo>
                  <a:lnTo>
                    <a:pt x="1290" y="975"/>
                  </a:lnTo>
                  <a:close/>
                  <a:moveTo>
                    <a:pt x="1370" y="975"/>
                  </a:moveTo>
                  <a:lnTo>
                    <a:pt x="1417" y="975"/>
                  </a:lnTo>
                  <a:lnTo>
                    <a:pt x="1417" y="987"/>
                  </a:lnTo>
                  <a:lnTo>
                    <a:pt x="1370" y="987"/>
                  </a:lnTo>
                  <a:lnTo>
                    <a:pt x="1370" y="975"/>
                  </a:lnTo>
                  <a:close/>
                  <a:moveTo>
                    <a:pt x="1451" y="975"/>
                  </a:moveTo>
                  <a:lnTo>
                    <a:pt x="1497" y="975"/>
                  </a:lnTo>
                  <a:lnTo>
                    <a:pt x="1497" y="987"/>
                  </a:lnTo>
                  <a:lnTo>
                    <a:pt x="1451" y="987"/>
                  </a:lnTo>
                  <a:lnTo>
                    <a:pt x="1451" y="975"/>
                  </a:lnTo>
                  <a:close/>
                  <a:moveTo>
                    <a:pt x="1532" y="975"/>
                  </a:moveTo>
                  <a:lnTo>
                    <a:pt x="1578" y="975"/>
                  </a:lnTo>
                  <a:lnTo>
                    <a:pt x="1578" y="987"/>
                  </a:lnTo>
                  <a:lnTo>
                    <a:pt x="1532" y="987"/>
                  </a:lnTo>
                  <a:lnTo>
                    <a:pt x="1532" y="975"/>
                  </a:lnTo>
                  <a:close/>
                  <a:moveTo>
                    <a:pt x="1612" y="975"/>
                  </a:moveTo>
                  <a:lnTo>
                    <a:pt x="1658" y="975"/>
                  </a:lnTo>
                  <a:lnTo>
                    <a:pt x="1658" y="987"/>
                  </a:lnTo>
                  <a:lnTo>
                    <a:pt x="1612" y="987"/>
                  </a:lnTo>
                  <a:lnTo>
                    <a:pt x="1612" y="975"/>
                  </a:lnTo>
                  <a:close/>
                  <a:moveTo>
                    <a:pt x="1693" y="975"/>
                  </a:moveTo>
                  <a:lnTo>
                    <a:pt x="1739" y="975"/>
                  </a:lnTo>
                  <a:lnTo>
                    <a:pt x="1739" y="987"/>
                  </a:lnTo>
                  <a:lnTo>
                    <a:pt x="1693" y="987"/>
                  </a:lnTo>
                  <a:lnTo>
                    <a:pt x="1693" y="975"/>
                  </a:lnTo>
                  <a:close/>
                  <a:moveTo>
                    <a:pt x="1774" y="975"/>
                  </a:moveTo>
                  <a:lnTo>
                    <a:pt x="1820" y="975"/>
                  </a:lnTo>
                  <a:lnTo>
                    <a:pt x="1820" y="987"/>
                  </a:lnTo>
                  <a:lnTo>
                    <a:pt x="1774" y="987"/>
                  </a:lnTo>
                  <a:lnTo>
                    <a:pt x="1774" y="975"/>
                  </a:lnTo>
                  <a:close/>
                  <a:moveTo>
                    <a:pt x="1854" y="975"/>
                  </a:moveTo>
                  <a:lnTo>
                    <a:pt x="1900" y="975"/>
                  </a:lnTo>
                  <a:lnTo>
                    <a:pt x="1900" y="987"/>
                  </a:lnTo>
                  <a:lnTo>
                    <a:pt x="1854" y="987"/>
                  </a:lnTo>
                  <a:lnTo>
                    <a:pt x="1854" y="975"/>
                  </a:lnTo>
                  <a:close/>
                  <a:moveTo>
                    <a:pt x="1935" y="975"/>
                  </a:moveTo>
                  <a:lnTo>
                    <a:pt x="1981" y="975"/>
                  </a:lnTo>
                  <a:lnTo>
                    <a:pt x="1981" y="987"/>
                  </a:lnTo>
                  <a:lnTo>
                    <a:pt x="1935" y="987"/>
                  </a:lnTo>
                  <a:lnTo>
                    <a:pt x="1935" y="975"/>
                  </a:lnTo>
                  <a:close/>
                  <a:moveTo>
                    <a:pt x="2016" y="975"/>
                  </a:moveTo>
                  <a:lnTo>
                    <a:pt x="2062" y="975"/>
                  </a:lnTo>
                  <a:lnTo>
                    <a:pt x="2062" y="987"/>
                  </a:lnTo>
                  <a:lnTo>
                    <a:pt x="2016" y="987"/>
                  </a:lnTo>
                  <a:lnTo>
                    <a:pt x="2016" y="975"/>
                  </a:lnTo>
                  <a:close/>
                  <a:moveTo>
                    <a:pt x="2096" y="975"/>
                  </a:moveTo>
                  <a:lnTo>
                    <a:pt x="2142" y="975"/>
                  </a:lnTo>
                  <a:lnTo>
                    <a:pt x="2142" y="987"/>
                  </a:lnTo>
                  <a:lnTo>
                    <a:pt x="2096" y="987"/>
                  </a:lnTo>
                  <a:lnTo>
                    <a:pt x="2096" y="975"/>
                  </a:lnTo>
                  <a:close/>
                  <a:moveTo>
                    <a:pt x="2177" y="975"/>
                  </a:moveTo>
                  <a:lnTo>
                    <a:pt x="2223" y="975"/>
                  </a:lnTo>
                  <a:lnTo>
                    <a:pt x="2223" y="987"/>
                  </a:lnTo>
                  <a:lnTo>
                    <a:pt x="2177" y="987"/>
                  </a:lnTo>
                  <a:lnTo>
                    <a:pt x="2177" y="975"/>
                  </a:lnTo>
                  <a:close/>
                  <a:moveTo>
                    <a:pt x="2258" y="975"/>
                  </a:moveTo>
                  <a:lnTo>
                    <a:pt x="2304" y="975"/>
                  </a:lnTo>
                  <a:lnTo>
                    <a:pt x="2304" y="987"/>
                  </a:lnTo>
                  <a:lnTo>
                    <a:pt x="2258" y="987"/>
                  </a:lnTo>
                  <a:lnTo>
                    <a:pt x="2258" y="975"/>
                  </a:lnTo>
                  <a:close/>
                  <a:moveTo>
                    <a:pt x="2338" y="975"/>
                  </a:moveTo>
                  <a:lnTo>
                    <a:pt x="2384" y="975"/>
                  </a:lnTo>
                  <a:lnTo>
                    <a:pt x="2384" y="987"/>
                  </a:lnTo>
                  <a:lnTo>
                    <a:pt x="2338" y="987"/>
                  </a:lnTo>
                  <a:lnTo>
                    <a:pt x="2338" y="975"/>
                  </a:lnTo>
                  <a:close/>
                  <a:moveTo>
                    <a:pt x="2419" y="975"/>
                  </a:moveTo>
                  <a:lnTo>
                    <a:pt x="2465" y="975"/>
                  </a:lnTo>
                  <a:lnTo>
                    <a:pt x="2465" y="987"/>
                  </a:lnTo>
                  <a:lnTo>
                    <a:pt x="2419" y="987"/>
                  </a:lnTo>
                  <a:lnTo>
                    <a:pt x="2419" y="975"/>
                  </a:lnTo>
                  <a:close/>
                  <a:moveTo>
                    <a:pt x="2499" y="975"/>
                  </a:moveTo>
                  <a:lnTo>
                    <a:pt x="2545" y="975"/>
                  </a:lnTo>
                  <a:lnTo>
                    <a:pt x="2545" y="987"/>
                  </a:lnTo>
                  <a:lnTo>
                    <a:pt x="2499" y="987"/>
                  </a:lnTo>
                  <a:lnTo>
                    <a:pt x="2499" y="975"/>
                  </a:lnTo>
                  <a:close/>
                  <a:moveTo>
                    <a:pt x="2580" y="975"/>
                  </a:moveTo>
                  <a:lnTo>
                    <a:pt x="2626" y="975"/>
                  </a:lnTo>
                  <a:lnTo>
                    <a:pt x="2626" y="987"/>
                  </a:lnTo>
                  <a:lnTo>
                    <a:pt x="2580" y="987"/>
                  </a:lnTo>
                  <a:lnTo>
                    <a:pt x="2580" y="975"/>
                  </a:lnTo>
                  <a:close/>
                  <a:moveTo>
                    <a:pt x="2661" y="975"/>
                  </a:moveTo>
                  <a:lnTo>
                    <a:pt x="2707" y="975"/>
                  </a:lnTo>
                  <a:lnTo>
                    <a:pt x="2707" y="987"/>
                  </a:lnTo>
                  <a:lnTo>
                    <a:pt x="2661" y="987"/>
                  </a:lnTo>
                  <a:lnTo>
                    <a:pt x="2661" y="975"/>
                  </a:lnTo>
                  <a:close/>
                  <a:moveTo>
                    <a:pt x="2741" y="975"/>
                  </a:moveTo>
                  <a:lnTo>
                    <a:pt x="2787" y="975"/>
                  </a:lnTo>
                  <a:lnTo>
                    <a:pt x="2787" y="987"/>
                  </a:lnTo>
                  <a:lnTo>
                    <a:pt x="2741" y="987"/>
                  </a:lnTo>
                  <a:lnTo>
                    <a:pt x="2741" y="975"/>
                  </a:lnTo>
                  <a:close/>
                  <a:moveTo>
                    <a:pt x="2822" y="975"/>
                  </a:moveTo>
                  <a:lnTo>
                    <a:pt x="2860" y="975"/>
                  </a:lnTo>
                  <a:lnTo>
                    <a:pt x="2860" y="987"/>
                  </a:lnTo>
                  <a:lnTo>
                    <a:pt x="2822" y="987"/>
                  </a:lnTo>
                  <a:lnTo>
                    <a:pt x="2822" y="975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0" y="0"/>
                  </a:moveTo>
                  <a:lnTo>
                    <a:pt x="126" y="0"/>
                  </a:lnTo>
                  <a:lnTo>
                    <a:pt x="126" y="12"/>
                  </a:lnTo>
                  <a:lnTo>
                    <a:pt x="80" y="12"/>
                  </a:lnTo>
                  <a:lnTo>
                    <a:pt x="80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2" y="0"/>
                  </a:moveTo>
                  <a:lnTo>
                    <a:pt x="368" y="0"/>
                  </a:lnTo>
                  <a:lnTo>
                    <a:pt x="368" y="12"/>
                  </a:lnTo>
                  <a:lnTo>
                    <a:pt x="322" y="12"/>
                  </a:lnTo>
                  <a:lnTo>
                    <a:pt x="322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3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3" y="12"/>
                  </a:lnTo>
                  <a:lnTo>
                    <a:pt x="483" y="0"/>
                  </a:lnTo>
                  <a:close/>
                  <a:moveTo>
                    <a:pt x="564" y="0"/>
                  </a:moveTo>
                  <a:lnTo>
                    <a:pt x="610" y="0"/>
                  </a:lnTo>
                  <a:lnTo>
                    <a:pt x="610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5" y="0"/>
                  </a:moveTo>
                  <a:lnTo>
                    <a:pt x="771" y="0"/>
                  </a:lnTo>
                  <a:lnTo>
                    <a:pt x="771" y="12"/>
                  </a:lnTo>
                  <a:lnTo>
                    <a:pt x="725" y="12"/>
                  </a:lnTo>
                  <a:lnTo>
                    <a:pt x="725" y="0"/>
                  </a:lnTo>
                  <a:close/>
                  <a:moveTo>
                    <a:pt x="806" y="0"/>
                  </a:moveTo>
                  <a:lnTo>
                    <a:pt x="852" y="0"/>
                  </a:lnTo>
                  <a:lnTo>
                    <a:pt x="852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7" y="0"/>
                  </a:moveTo>
                  <a:lnTo>
                    <a:pt x="1013" y="0"/>
                  </a:lnTo>
                  <a:lnTo>
                    <a:pt x="1013" y="12"/>
                  </a:lnTo>
                  <a:lnTo>
                    <a:pt x="967" y="12"/>
                  </a:lnTo>
                  <a:lnTo>
                    <a:pt x="967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09" y="0"/>
                  </a:moveTo>
                  <a:lnTo>
                    <a:pt x="1255" y="0"/>
                  </a:lnTo>
                  <a:lnTo>
                    <a:pt x="1255" y="12"/>
                  </a:lnTo>
                  <a:lnTo>
                    <a:pt x="1209" y="12"/>
                  </a:lnTo>
                  <a:lnTo>
                    <a:pt x="1209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0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0" y="12"/>
                  </a:lnTo>
                  <a:lnTo>
                    <a:pt x="1370" y="0"/>
                  </a:lnTo>
                  <a:close/>
                  <a:moveTo>
                    <a:pt x="1451" y="0"/>
                  </a:moveTo>
                  <a:lnTo>
                    <a:pt x="1497" y="0"/>
                  </a:lnTo>
                  <a:lnTo>
                    <a:pt x="1497" y="12"/>
                  </a:lnTo>
                  <a:lnTo>
                    <a:pt x="1451" y="12"/>
                  </a:lnTo>
                  <a:lnTo>
                    <a:pt x="1451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2" y="0"/>
                  </a:moveTo>
                  <a:lnTo>
                    <a:pt x="1658" y="0"/>
                  </a:lnTo>
                  <a:lnTo>
                    <a:pt x="1658" y="12"/>
                  </a:lnTo>
                  <a:lnTo>
                    <a:pt x="1612" y="12"/>
                  </a:lnTo>
                  <a:lnTo>
                    <a:pt x="1612" y="0"/>
                  </a:lnTo>
                  <a:close/>
                  <a:moveTo>
                    <a:pt x="1693" y="0"/>
                  </a:moveTo>
                  <a:lnTo>
                    <a:pt x="1739" y="0"/>
                  </a:lnTo>
                  <a:lnTo>
                    <a:pt x="1739" y="12"/>
                  </a:lnTo>
                  <a:lnTo>
                    <a:pt x="1693" y="12"/>
                  </a:lnTo>
                  <a:lnTo>
                    <a:pt x="1693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4" y="0"/>
                  </a:moveTo>
                  <a:lnTo>
                    <a:pt x="1900" y="0"/>
                  </a:lnTo>
                  <a:lnTo>
                    <a:pt x="1900" y="12"/>
                  </a:lnTo>
                  <a:lnTo>
                    <a:pt x="1854" y="12"/>
                  </a:lnTo>
                  <a:lnTo>
                    <a:pt x="1854" y="0"/>
                  </a:lnTo>
                  <a:close/>
                  <a:moveTo>
                    <a:pt x="1935" y="0"/>
                  </a:moveTo>
                  <a:lnTo>
                    <a:pt x="1981" y="0"/>
                  </a:lnTo>
                  <a:lnTo>
                    <a:pt x="1981" y="12"/>
                  </a:lnTo>
                  <a:lnTo>
                    <a:pt x="1935" y="12"/>
                  </a:lnTo>
                  <a:lnTo>
                    <a:pt x="1935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  <a:moveTo>
                    <a:pt x="2096" y="0"/>
                  </a:moveTo>
                  <a:lnTo>
                    <a:pt x="2142" y="0"/>
                  </a:lnTo>
                  <a:lnTo>
                    <a:pt x="2142" y="12"/>
                  </a:lnTo>
                  <a:lnTo>
                    <a:pt x="2096" y="12"/>
                  </a:lnTo>
                  <a:lnTo>
                    <a:pt x="2096" y="0"/>
                  </a:lnTo>
                  <a:close/>
                  <a:moveTo>
                    <a:pt x="2177" y="0"/>
                  </a:moveTo>
                  <a:lnTo>
                    <a:pt x="2223" y="0"/>
                  </a:lnTo>
                  <a:lnTo>
                    <a:pt x="2223" y="12"/>
                  </a:lnTo>
                  <a:lnTo>
                    <a:pt x="2177" y="12"/>
                  </a:lnTo>
                  <a:lnTo>
                    <a:pt x="2177" y="0"/>
                  </a:lnTo>
                  <a:close/>
                  <a:moveTo>
                    <a:pt x="2258" y="0"/>
                  </a:moveTo>
                  <a:lnTo>
                    <a:pt x="2304" y="0"/>
                  </a:lnTo>
                  <a:lnTo>
                    <a:pt x="2304" y="12"/>
                  </a:lnTo>
                  <a:lnTo>
                    <a:pt x="2258" y="12"/>
                  </a:lnTo>
                  <a:lnTo>
                    <a:pt x="2258" y="0"/>
                  </a:lnTo>
                  <a:close/>
                  <a:moveTo>
                    <a:pt x="2338" y="0"/>
                  </a:moveTo>
                  <a:lnTo>
                    <a:pt x="2384" y="0"/>
                  </a:lnTo>
                  <a:lnTo>
                    <a:pt x="2384" y="12"/>
                  </a:lnTo>
                  <a:lnTo>
                    <a:pt x="2338" y="12"/>
                  </a:lnTo>
                  <a:lnTo>
                    <a:pt x="2338" y="0"/>
                  </a:lnTo>
                  <a:close/>
                  <a:moveTo>
                    <a:pt x="2419" y="0"/>
                  </a:moveTo>
                  <a:lnTo>
                    <a:pt x="2465" y="0"/>
                  </a:lnTo>
                  <a:lnTo>
                    <a:pt x="2465" y="12"/>
                  </a:lnTo>
                  <a:lnTo>
                    <a:pt x="2419" y="12"/>
                  </a:lnTo>
                  <a:lnTo>
                    <a:pt x="2419" y="0"/>
                  </a:lnTo>
                  <a:close/>
                  <a:moveTo>
                    <a:pt x="2499" y="0"/>
                  </a:moveTo>
                  <a:lnTo>
                    <a:pt x="2545" y="0"/>
                  </a:lnTo>
                  <a:lnTo>
                    <a:pt x="2545" y="12"/>
                  </a:lnTo>
                  <a:lnTo>
                    <a:pt x="2499" y="12"/>
                  </a:lnTo>
                  <a:lnTo>
                    <a:pt x="2499" y="0"/>
                  </a:lnTo>
                  <a:close/>
                  <a:moveTo>
                    <a:pt x="2580" y="0"/>
                  </a:moveTo>
                  <a:lnTo>
                    <a:pt x="2626" y="0"/>
                  </a:lnTo>
                  <a:lnTo>
                    <a:pt x="2626" y="12"/>
                  </a:lnTo>
                  <a:lnTo>
                    <a:pt x="2580" y="12"/>
                  </a:lnTo>
                  <a:lnTo>
                    <a:pt x="2580" y="0"/>
                  </a:lnTo>
                  <a:close/>
                  <a:moveTo>
                    <a:pt x="2661" y="0"/>
                  </a:moveTo>
                  <a:lnTo>
                    <a:pt x="2707" y="0"/>
                  </a:lnTo>
                  <a:lnTo>
                    <a:pt x="2707" y="12"/>
                  </a:lnTo>
                  <a:lnTo>
                    <a:pt x="2661" y="12"/>
                  </a:lnTo>
                  <a:lnTo>
                    <a:pt x="2661" y="0"/>
                  </a:lnTo>
                  <a:close/>
                  <a:moveTo>
                    <a:pt x="2741" y="0"/>
                  </a:moveTo>
                  <a:lnTo>
                    <a:pt x="2787" y="0"/>
                  </a:lnTo>
                  <a:lnTo>
                    <a:pt x="2787" y="12"/>
                  </a:lnTo>
                  <a:lnTo>
                    <a:pt x="2741" y="12"/>
                  </a:lnTo>
                  <a:lnTo>
                    <a:pt x="2741" y="0"/>
                  </a:lnTo>
                  <a:close/>
                  <a:moveTo>
                    <a:pt x="2822" y="0"/>
                  </a:moveTo>
                  <a:lnTo>
                    <a:pt x="2860" y="0"/>
                  </a:lnTo>
                  <a:lnTo>
                    <a:pt x="2860" y="12"/>
                  </a:lnTo>
                  <a:lnTo>
                    <a:pt x="2822" y="12"/>
                  </a:lnTo>
                  <a:lnTo>
                    <a:pt x="282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9" name="Rectangle 68"/>
            <p:cNvSpPr>
              <a:spLocks noChangeArrowheads="1"/>
            </p:cNvSpPr>
            <p:nvPr/>
          </p:nvSpPr>
          <p:spPr bwMode="auto">
            <a:xfrm>
              <a:off x="2006601" y="5618099"/>
              <a:ext cx="2271713" cy="95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0" name="Freeform 69"/>
            <p:cNvSpPr>
              <a:spLocks noEditPoints="1"/>
            </p:cNvSpPr>
            <p:nvPr/>
          </p:nvSpPr>
          <p:spPr bwMode="auto">
            <a:xfrm>
              <a:off x="2001839" y="5622862"/>
              <a:ext cx="2281238" cy="80963"/>
            </a:xfrm>
            <a:custGeom>
              <a:avLst/>
              <a:gdLst>
                <a:gd name="T0" fmla="*/ 11 w 2872"/>
                <a:gd name="T1" fmla="*/ 0 h 102"/>
                <a:gd name="T2" fmla="*/ 11 w 2872"/>
                <a:gd name="T3" fmla="*/ 102 h 102"/>
                <a:gd name="T4" fmla="*/ 0 w 2872"/>
                <a:gd name="T5" fmla="*/ 102 h 102"/>
                <a:gd name="T6" fmla="*/ 0 w 2872"/>
                <a:gd name="T7" fmla="*/ 0 h 102"/>
                <a:gd name="T8" fmla="*/ 11 w 2872"/>
                <a:gd name="T9" fmla="*/ 0 h 102"/>
                <a:gd name="T10" fmla="*/ 2872 w 2872"/>
                <a:gd name="T11" fmla="*/ 0 h 102"/>
                <a:gd name="T12" fmla="*/ 2872 w 2872"/>
                <a:gd name="T13" fmla="*/ 102 h 102"/>
                <a:gd name="T14" fmla="*/ 2861 w 2872"/>
                <a:gd name="T15" fmla="*/ 102 h 102"/>
                <a:gd name="T16" fmla="*/ 2861 w 2872"/>
                <a:gd name="T17" fmla="*/ 0 h 102"/>
                <a:gd name="T18" fmla="*/ 2872 w 2872"/>
                <a:gd name="T19" fmla="*/ 0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72" h="102">
                  <a:moveTo>
                    <a:pt x="11" y="0"/>
                  </a:moveTo>
                  <a:lnTo>
                    <a:pt x="11" y="102"/>
                  </a:lnTo>
                  <a:lnTo>
                    <a:pt x="0" y="102"/>
                  </a:lnTo>
                  <a:lnTo>
                    <a:pt x="0" y="0"/>
                  </a:lnTo>
                  <a:lnTo>
                    <a:pt x="11" y="0"/>
                  </a:lnTo>
                  <a:close/>
                  <a:moveTo>
                    <a:pt x="2872" y="0"/>
                  </a:moveTo>
                  <a:lnTo>
                    <a:pt x="2872" y="102"/>
                  </a:lnTo>
                  <a:lnTo>
                    <a:pt x="2861" y="102"/>
                  </a:lnTo>
                  <a:lnTo>
                    <a:pt x="2861" y="0"/>
                  </a:lnTo>
                  <a:lnTo>
                    <a:pt x="2872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1" name="Rectangle 70"/>
            <p:cNvSpPr>
              <a:spLocks noChangeArrowheads="1"/>
            </p:cNvSpPr>
            <p:nvPr/>
          </p:nvSpPr>
          <p:spPr bwMode="auto">
            <a:xfrm>
              <a:off x="2001839" y="2527237"/>
              <a:ext cx="9525" cy="3095625"/>
            </a:xfrm>
            <a:prstGeom prst="rect">
              <a:avLst/>
            </a:pr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2" name="Freeform 71"/>
            <p:cNvSpPr>
              <a:spLocks noEditPoints="1"/>
            </p:cNvSpPr>
            <p:nvPr/>
          </p:nvSpPr>
          <p:spPr bwMode="auto">
            <a:xfrm>
              <a:off x="1925639" y="2522474"/>
              <a:ext cx="80963" cy="3105150"/>
            </a:xfrm>
            <a:custGeom>
              <a:avLst/>
              <a:gdLst>
                <a:gd name="T0" fmla="*/ 0 w 102"/>
                <a:gd name="T1" fmla="*/ 3900 h 3911"/>
                <a:gd name="T2" fmla="*/ 102 w 102"/>
                <a:gd name="T3" fmla="*/ 3900 h 3911"/>
                <a:gd name="T4" fmla="*/ 102 w 102"/>
                <a:gd name="T5" fmla="*/ 3911 h 3911"/>
                <a:gd name="T6" fmla="*/ 0 w 102"/>
                <a:gd name="T7" fmla="*/ 3911 h 3911"/>
                <a:gd name="T8" fmla="*/ 0 w 102"/>
                <a:gd name="T9" fmla="*/ 3900 h 3911"/>
                <a:gd name="T10" fmla="*/ 0 w 102"/>
                <a:gd name="T11" fmla="*/ 2926 h 3911"/>
                <a:gd name="T12" fmla="*/ 102 w 102"/>
                <a:gd name="T13" fmla="*/ 2926 h 3911"/>
                <a:gd name="T14" fmla="*/ 102 w 102"/>
                <a:gd name="T15" fmla="*/ 2938 h 3911"/>
                <a:gd name="T16" fmla="*/ 0 w 102"/>
                <a:gd name="T17" fmla="*/ 2938 h 3911"/>
                <a:gd name="T18" fmla="*/ 0 w 102"/>
                <a:gd name="T19" fmla="*/ 2926 h 3911"/>
                <a:gd name="T20" fmla="*/ 0 w 102"/>
                <a:gd name="T21" fmla="*/ 1951 h 3911"/>
                <a:gd name="T22" fmla="*/ 102 w 102"/>
                <a:gd name="T23" fmla="*/ 1951 h 3911"/>
                <a:gd name="T24" fmla="*/ 102 w 102"/>
                <a:gd name="T25" fmla="*/ 1962 h 3911"/>
                <a:gd name="T26" fmla="*/ 0 w 102"/>
                <a:gd name="T27" fmla="*/ 1962 h 3911"/>
                <a:gd name="T28" fmla="*/ 0 w 102"/>
                <a:gd name="T29" fmla="*/ 1951 h 3911"/>
                <a:gd name="T30" fmla="*/ 0 w 102"/>
                <a:gd name="T31" fmla="*/ 975 h 3911"/>
                <a:gd name="T32" fmla="*/ 102 w 102"/>
                <a:gd name="T33" fmla="*/ 975 h 3911"/>
                <a:gd name="T34" fmla="*/ 102 w 102"/>
                <a:gd name="T35" fmla="*/ 987 h 3911"/>
                <a:gd name="T36" fmla="*/ 0 w 102"/>
                <a:gd name="T37" fmla="*/ 987 h 3911"/>
                <a:gd name="T38" fmla="*/ 0 w 102"/>
                <a:gd name="T39" fmla="*/ 975 h 3911"/>
                <a:gd name="T40" fmla="*/ 0 w 102"/>
                <a:gd name="T41" fmla="*/ 0 h 3911"/>
                <a:gd name="T42" fmla="*/ 102 w 102"/>
                <a:gd name="T43" fmla="*/ 0 h 3911"/>
                <a:gd name="T44" fmla="*/ 102 w 102"/>
                <a:gd name="T45" fmla="*/ 12 h 3911"/>
                <a:gd name="T46" fmla="*/ 0 w 102"/>
                <a:gd name="T47" fmla="*/ 12 h 3911"/>
                <a:gd name="T48" fmla="*/ 0 w 102"/>
                <a:gd name="T49" fmla="*/ 0 h 3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2" h="3911">
                  <a:moveTo>
                    <a:pt x="0" y="3900"/>
                  </a:moveTo>
                  <a:lnTo>
                    <a:pt x="102" y="3900"/>
                  </a:lnTo>
                  <a:lnTo>
                    <a:pt x="102" y="3911"/>
                  </a:lnTo>
                  <a:lnTo>
                    <a:pt x="0" y="3911"/>
                  </a:lnTo>
                  <a:lnTo>
                    <a:pt x="0" y="3900"/>
                  </a:lnTo>
                  <a:close/>
                  <a:moveTo>
                    <a:pt x="0" y="2926"/>
                  </a:moveTo>
                  <a:lnTo>
                    <a:pt x="102" y="2926"/>
                  </a:lnTo>
                  <a:lnTo>
                    <a:pt x="102" y="2938"/>
                  </a:lnTo>
                  <a:lnTo>
                    <a:pt x="0" y="2938"/>
                  </a:lnTo>
                  <a:lnTo>
                    <a:pt x="0" y="2926"/>
                  </a:lnTo>
                  <a:close/>
                  <a:moveTo>
                    <a:pt x="0" y="1951"/>
                  </a:moveTo>
                  <a:lnTo>
                    <a:pt x="102" y="1951"/>
                  </a:lnTo>
                  <a:lnTo>
                    <a:pt x="102" y="1962"/>
                  </a:lnTo>
                  <a:lnTo>
                    <a:pt x="0" y="1962"/>
                  </a:lnTo>
                  <a:lnTo>
                    <a:pt x="0" y="1951"/>
                  </a:lnTo>
                  <a:close/>
                  <a:moveTo>
                    <a:pt x="0" y="975"/>
                  </a:moveTo>
                  <a:lnTo>
                    <a:pt x="102" y="975"/>
                  </a:lnTo>
                  <a:lnTo>
                    <a:pt x="102" y="987"/>
                  </a:lnTo>
                  <a:lnTo>
                    <a:pt x="0" y="987"/>
                  </a:lnTo>
                  <a:lnTo>
                    <a:pt x="0" y="975"/>
                  </a:lnTo>
                  <a:close/>
                  <a:moveTo>
                    <a:pt x="0" y="0"/>
                  </a:moveTo>
                  <a:lnTo>
                    <a:pt x="102" y="0"/>
                  </a:lnTo>
                  <a:lnTo>
                    <a:pt x="102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686"/>
            </a:solidFill>
            <a:ln w="1">
              <a:solidFill>
                <a:srgbClr val="868686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4" name="Rectangle 73"/>
            <p:cNvSpPr>
              <a:spLocks noChangeArrowheads="1"/>
            </p:cNvSpPr>
            <p:nvPr/>
          </p:nvSpPr>
          <p:spPr bwMode="auto">
            <a:xfrm>
              <a:off x="1446214" y="54545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5" name="Rectangle 74"/>
            <p:cNvSpPr>
              <a:spLocks noChangeArrowheads="1"/>
            </p:cNvSpPr>
            <p:nvPr/>
          </p:nvSpPr>
          <p:spPr bwMode="auto">
            <a:xfrm>
              <a:off x="1446214" y="46798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6" name="Rectangle 75"/>
            <p:cNvSpPr>
              <a:spLocks noChangeArrowheads="1"/>
            </p:cNvSpPr>
            <p:nvPr/>
          </p:nvSpPr>
          <p:spPr bwMode="auto">
            <a:xfrm>
              <a:off x="1446214" y="3905187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7" name="Rectangle 76"/>
            <p:cNvSpPr>
              <a:spLocks noChangeArrowheads="1"/>
            </p:cNvSpPr>
            <p:nvPr/>
          </p:nvSpPr>
          <p:spPr bwMode="auto">
            <a:xfrm>
              <a:off x="1446214" y="3132074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8" name="Rectangle 77"/>
            <p:cNvSpPr>
              <a:spLocks noChangeArrowheads="1"/>
            </p:cNvSpPr>
            <p:nvPr/>
          </p:nvSpPr>
          <p:spPr bwMode="auto">
            <a:xfrm>
              <a:off x="1446214" y="2358962"/>
              <a:ext cx="465138" cy="379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  <a:cs typeface="Arial" pitchFamily="34" charset="0"/>
                </a:rPr>
                <a:t>2.0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42" name="Group 1041"/>
          <p:cNvGrpSpPr/>
          <p:nvPr/>
        </p:nvGrpSpPr>
        <p:grpSpPr>
          <a:xfrm>
            <a:off x="2002993" y="4099509"/>
            <a:ext cx="301721" cy="1558925"/>
            <a:chOff x="2265364" y="3962401"/>
            <a:chExt cx="357188" cy="1558925"/>
          </a:xfrm>
        </p:grpSpPr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2268539" y="3967163"/>
              <a:ext cx="349250" cy="1549400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60"/>
            <p:cNvSpPr>
              <a:spLocks noEditPoints="1"/>
            </p:cNvSpPr>
            <p:nvPr/>
          </p:nvSpPr>
          <p:spPr bwMode="auto">
            <a:xfrm>
              <a:off x="2265364" y="3962401"/>
              <a:ext cx="357188" cy="1558925"/>
            </a:xfrm>
            <a:custGeom>
              <a:avLst/>
              <a:gdLst>
                <a:gd name="T0" fmla="*/ 0 w 451"/>
                <a:gd name="T1" fmla="*/ 6 h 1962"/>
                <a:gd name="T2" fmla="*/ 0 w 451"/>
                <a:gd name="T3" fmla="*/ 0 h 1962"/>
                <a:gd name="T4" fmla="*/ 6 w 451"/>
                <a:gd name="T5" fmla="*/ 0 h 1962"/>
                <a:gd name="T6" fmla="*/ 446 w 451"/>
                <a:gd name="T7" fmla="*/ 0 h 1962"/>
                <a:gd name="T8" fmla="*/ 449 w 451"/>
                <a:gd name="T9" fmla="*/ 0 h 1962"/>
                <a:gd name="T10" fmla="*/ 451 w 451"/>
                <a:gd name="T11" fmla="*/ 6 h 1962"/>
                <a:gd name="T12" fmla="*/ 451 w 451"/>
                <a:gd name="T13" fmla="*/ 1956 h 1962"/>
                <a:gd name="T14" fmla="*/ 449 w 451"/>
                <a:gd name="T15" fmla="*/ 1960 h 1962"/>
                <a:gd name="T16" fmla="*/ 446 w 451"/>
                <a:gd name="T17" fmla="*/ 1962 h 1962"/>
                <a:gd name="T18" fmla="*/ 6 w 451"/>
                <a:gd name="T19" fmla="*/ 1962 h 1962"/>
                <a:gd name="T20" fmla="*/ 0 w 451"/>
                <a:gd name="T21" fmla="*/ 1960 h 1962"/>
                <a:gd name="T22" fmla="*/ 0 w 451"/>
                <a:gd name="T23" fmla="*/ 1956 h 1962"/>
                <a:gd name="T24" fmla="*/ 0 w 451"/>
                <a:gd name="T25" fmla="*/ 6 h 1962"/>
                <a:gd name="T26" fmla="*/ 12 w 451"/>
                <a:gd name="T27" fmla="*/ 1956 h 1962"/>
                <a:gd name="T28" fmla="*/ 6 w 451"/>
                <a:gd name="T29" fmla="*/ 1951 h 1962"/>
                <a:gd name="T30" fmla="*/ 446 w 451"/>
                <a:gd name="T31" fmla="*/ 1951 h 1962"/>
                <a:gd name="T32" fmla="*/ 440 w 451"/>
                <a:gd name="T33" fmla="*/ 1956 h 1962"/>
                <a:gd name="T34" fmla="*/ 440 w 451"/>
                <a:gd name="T35" fmla="*/ 6 h 1962"/>
                <a:gd name="T36" fmla="*/ 446 w 451"/>
                <a:gd name="T37" fmla="*/ 11 h 1962"/>
                <a:gd name="T38" fmla="*/ 6 w 451"/>
                <a:gd name="T39" fmla="*/ 11 h 1962"/>
                <a:gd name="T40" fmla="*/ 12 w 451"/>
                <a:gd name="T41" fmla="*/ 6 h 1962"/>
                <a:gd name="T42" fmla="*/ 12 w 451"/>
                <a:gd name="T43" fmla="*/ 1956 h 1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1" h="1962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49" y="0"/>
                  </a:lnTo>
                  <a:lnTo>
                    <a:pt x="451" y="6"/>
                  </a:lnTo>
                  <a:lnTo>
                    <a:pt x="451" y="1956"/>
                  </a:lnTo>
                  <a:lnTo>
                    <a:pt x="449" y="1960"/>
                  </a:lnTo>
                  <a:lnTo>
                    <a:pt x="446" y="1962"/>
                  </a:lnTo>
                  <a:lnTo>
                    <a:pt x="6" y="1962"/>
                  </a:lnTo>
                  <a:lnTo>
                    <a:pt x="0" y="1960"/>
                  </a:lnTo>
                  <a:lnTo>
                    <a:pt x="0" y="1956"/>
                  </a:lnTo>
                  <a:lnTo>
                    <a:pt x="0" y="6"/>
                  </a:lnTo>
                  <a:close/>
                  <a:moveTo>
                    <a:pt x="12" y="1956"/>
                  </a:moveTo>
                  <a:lnTo>
                    <a:pt x="6" y="1951"/>
                  </a:lnTo>
                  <a:lnTo>
                    <a:pt x="446" y="1951"/>
                  </a:lnTo>
                  <a:lnTo>
                    <a:pt x="440" y="1956"/>
                  </a:lnTo>
                  <a:lnTo>
                    <a:pt x="440" y="6"/>
                  </a:lnTo>
                  <a:lnTo>
                    <a:pt x="446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95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3" name="Group 1042"/>
          <p:cNvGrpSpPr/>
          <p:nvPr/>
        </p:nvGrpSpPr>
        <p:grpSpPr>
          <a:xfrm>
            <a:off x="2291304" y="2881896"/>
            <a:ext cx="316471" cy="2781300"/>
            <a:chOff x="2606676" y="2744788"/>
            <a:chExt cx="374650" cy="2781300"/>
          </a:xfrm>
        </p:grpSpPr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2617789" y="2757488"/>
              <a:ext cx="350838" cy="2757488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62"/>
            <p:cNvSpPr>
              <a:spLocks noEditPoints="1"/>
            </p:cNvSpPr>
            <p:nvPr/>
          </p:nvSpPr>
          <p:spPr bwMode="auto">
            <a:xfrm>
              <a:off x="2606676" y="2744788"/>
              <a:ext cx="374650" cy="2781300"/>
            </a:xfrm>
            <a:custGeom>
              <a:avLst/>
              <a:gdLst>
                <a:gd name="T0" fmla="*/ 0 w 473"/>
                <a:gd name="T1" fmla="*/ 15 h 3504"/>
                <a:gd name="T2" fmla="*/ 0 w 473"/>
                <a:gd name="T3" fmla="*/ 7 h 3504"/>
                <a:gd name="T4" fmla="*/ 4 w 473"/>
                <a:gd name="T5" fmla="*/ 4 h 3504"/>
                <a:gd name="T6" fmla="*/ 8 w 473"/>
                <a:gd name="T7" fmla="*/ 0 h 3504"/>
                <a:gd name="T8" fmla="*/ 16 w 473"/>
                <a:gd name="T9" fmla="*/ 0 h 3504"/>
                <a:gd name="T10" fmla="*/ 457 w 473"/>
                <a:gd name="T11" fmla="*/ 0 h 3504"/>
                <a:gd name="T12" fmla="*/ 463 w 473"/>
                <a:gd name="T13" fmla="*/ 0 h 3504"/>
                <a:gd name="T14" fmla="*/ 467 w 473"/>
                <a:gd name="T15" fmla="*/ 4 h 3504"/>
                <a:gd name="T16" fmla="*/ 471 w 473"/>
                <a:gd name="T17" fmla="*/ 7 h 3504"/>
                <a:gd name="T18" fmla="*/ 473 w 473"/>
                <a:gd name="T19" fmla="*/ 15 h 3504"/>
                <a:gd name="T20" fmla="*/ 473 w 473"/>
                <a:gd name="T21" fmla="*/ 3488 h 3504"/>
                <a:gd name="T22" fmla="*/ 471 w 473"/>
                <a:gd name="T23" fmla="*/ 3494 h 3504"/>
                <a:gd name="T24" fmla="*/ 467 w 473"/>
                <a:gd name="T25" fmla="*/ 3498 h 3504"/>
                <a:gd name="T26" fmla="*/ 463 w 473"/>
                <a:gd name="T27" fmla="*/ 3502 h 3504"/>
                <a:gd name="T28" fmla="*/ 457 w 473"/>
                <a:gd name="T29" fmla="*/ 3504 h 3504"/>
                <a:gd name="T30" fmla="*/ 16 w 473"/>
                <a:gd name="T31" fmla="*/ 3504 h 3504"/>
                <a:gd name="T32" fmla="*/ 8 w 473"/>
                <a:gd name="T33" fmla="*/ 3502 h 3504"/>
                <a:gd name="T34" fmla="*/ 4 w 473"/>
                <a:gd name="T35" fmla="*/ 3498 h 3504"/>
                <a:gd name="T36" fmla="*/ 0 w 473"/>
                <a:gd name="T37" fmla="*/ 3494 h 3504"/>
                <a:gd name="T38" fmla="*/ 0 w 473"/>
                <a:gd name="T39" fmla="*/ 3488 h 3504"/>
                <a:gd name="T40" fmla="*/ 0 w 473"/>
                <a:gd name="T41" fmla="*/ 15 h 3504"/>
                <a:gd name="T42" fmla="*/ 31 w 473"/>
                <a:gd name="T43" fmla="*/ 3488 h 3504"/>
                <a:gd name="T44" fmla="*/ 16 w 473"/>
                <a:gd name="T45" fmla="*/ 3473 h 3504"/>
                <a:gd name="T46" fmla="*/ 457 w 473"/>
                <a:gd name="T47" fmla="*/ 3473 h 3504"/>
                <a:gd name="T48" fmla="*/ 442 w 473"/>
                <a:gd name="T49" fmla="*/ 3488 h 3504"/>
                <a:gd name="T50" fmla="*/ 442 w 473"/>
                <a:gd name="T51" fmla="*/ 15 h 3504"/>
                <a:gd name="T52" fmla="*/ 457 w 473"/>
                <a:gd name="T53" fmla="*/ 30 h 3504"/>
                <a:gd name="T54" fmla="*/ 16 w 473"/>
                <a:gd name="T55" fmla="*/ 30 h 3504"/>
                <a:gd name="T56" fmla="*/ 31 w 473"/>
                <a:gd name="T57" fmla="*/ 15 h 3504"/>
                <a:gd name="T58" fmla="*/ 31 w 473"/>
                <a:gd name="T59" fmla="*/ 3488 h 3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73" h="3504">
                  <a:moveTo>
                    <a:pt x="0" y="15"/>
                  </a:moveTo>
                  <a:lnTo>
                    <a:pt x="0" y="7"/>
                  </a:lnTo>
                  <a:lnTo>
                    <a:pt x="4" y="4"/>
                  </a:lnTo>
                  <a:lnTo>
                    <a:pt x="8" y="0"/>
                  </a:lnTo>
                  <a:lnTo>
                    <a:pt x="16" y="0"/>
                  </a:lnTo>
                  <a:lnTo>
                    <a:pt x="457" y="0"/>
                  </a:lnTo>
                  <a:lnTo>
                    <a:pt x="463" y="0"/>
                  </a:lnTo>
                  <a:lnTo>
                    <a:pt x="467" y="4"/>
                  </a:lnTo>
                  <a:lnTo>
                    <a:pt x="471" y="7"/>
                  </a:lnTo>
                  <a:lnTo>
                    <a:pt x="473" y="15"/>
                  </a:lnTo>
                  <a:lnTo>
                    <a:pt x="473" y="3488"/>
                  </a:lnTo>
                  <a:lnTo>
                    <a:pt x="471" y="3494"/>
                  </a:lnTo>
                  <a:lnTo>
                    <a:pt x="467" y="3498"/>
                  </a:lnTo>
                  <a:lnTo>
                    <a:pt x="463" y="3502"/>
                  </a:lnTo>
                  <a:lnTo>
                    <a:pt x="457" y="3504"/>
                  </a:lnTo>
                  <a:lnTo>
                    <a:pt x="16" y="3504"/>
                  </a:lnTo>
                  <a:lnTo>
                    <a:pt x="8" y="3502"/>
                  </a:lnTo>
                  <a:lnTo>
                    <a:pt x="4" y="3498"/>
                  </a:lnTo>
                  <a:lnTo>
                    <a:pt x="0" y="3494"/>
                  </a:lnTo>
                  <a:lnTo>
                    <a:pt x="0" y="3488"/>
                  </a:lnTo>
                  <a:lnTo>
                    <a:pt x="0" y="15"/>
                  </a:lnTo>
                  <a:close/>
                  <a:moveTo>
                    <a:pt x="31" y="3488"/>
                  </a:moveTo>
                  <a:lnTo>
                    <a:pt x="16" y="3473"/>
                  </a:lnTo>
                  <a:lnTo>
                    <a:pt x="457" y="3473"/>
                  </a:lnTo>
                  <a:lnTo>
                    <a:pt x="442" y="3488"/>
                  </a:lnTo>
                  <a:lnTo>
                    <a:pt x="442" y="15"/>
                  </a:lnTo>
                  <a:lnTo>
                    <a:pt x="457" y="30"/>
                  </a:lnTo>
                  <a:lnTo>
                    <a:pt x="16" y="30"/>
                  </a:lnTo>
                  <a:lnTo>
                    <a:pt x="31" y="15"/>
                  </a:lnTo>
                  <a:lnTo>
                    <a:pt x="31" y="34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44" name="Group 1043"/>
          <p:cNvGrpSpPr/>
          <p:nvPr/>
        </p:nvGrpSpPr>
        <p:grpSpPr>
          <a:xfrm>
            <a:off x="2593025" y="2910471"/>
            <a:ext cx="303061" cy="2746375"/>
            <a:chOff x="2963864" y="2773363"/>
            <a:chExt cx="358775" cy="2746375"/>
          </a:xfrm>
        </p:grpSpPr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2968626" y="2778126"/>
              <a:ext cx="349250" cy="273685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64"/>
            <p:cNvSpPr>
              <a:spLocks noEditPoints="1"/>
            </p:cNvSpPr>
            <p:nvPr/>
          </p:nvSpPr>
          <p:spPr bwMode="auto">
            <a:xfrm>
              <a:off x="2963864" y="2773363"/>
              <a:ext cx="358775" cy="2746375"/>
            </a:xfrm>
            <a:custGeom>
              <a:avLst/>
              <a:gdLst>
                <a:gd name="T0" fmla="*/ 0 w 452"/>
                <a:gd name="T1" fmla="*/ 6 h 3460"/>
                <a:gd name="T2" fmla="*/ 0 w 452"/>
                <a:gd name="T3" fmla="*/ 0 h 3460"/>
                <a:gd name="T4" fmla="*/ 6 w 452"/>
                <a:gd name="T5" fmla="*/ 0 h 3460"/>
                <a:gd name="T6" fmla="*/ 446 w 452"/>
                <a:gd name="T7" fmla="*/ 0 h 3460"/>
                <a:gd name="T8" fmla="*/ 450 w 452"/>
                <a:gd name="T9" fmla="*/ 0 h 3460"/>
                <a:gd name="T10" fmla="*/ 452 w 452"/>
                <a:gd name="T11" fmla="*/ 6 h 3460"/>
                <a:gd name="T12" fmla="*/ 452 w 452"/>
                <a:gd name="T13" fmla="*/ 3454 h 3460"/>
                <a:gd name="T14" fmla="*/ 450 w 452"/>
                <a:gd name="T15" fmla="*/ 3458 h 3460"/>
                <a:gd name="T16" fmla="*/ 446 w 452"/>
                <a:gd name="T17" fmla="*/ 3460 h 3460"/>
                <a:gd name="T18" fmla="*/ 6 w 452"/>
                <a:gd name="T19" fmla="*/ 3460 h 3460"/>
                <a:gd name="T20" fmla="*/ 0 w 452"/>
                <a:gd name="T21" fmla="*/ 3458 h 3460"/>
                <a:gd name="T22" fmla="*/ 0 w 452"/>
                <a:gd name="T23" fmla="*/ 3454 h 3460"/>
                <a:gd name="T24" fmla="*/ 0 w 452"/>
                <a:gd name="T25" fmla="*/ 6 h 3460"/>
                <a:gd name="T26" fmla="*/ 12 w 452"/>
                <a:gd name="T27" fmla="*/ 3454 h 3460"/>
                <a:gd name="T28" fmla="*/ 6 w 452"/>
                <a:gd name="T29" fmla="*/ 3449 h 3460"/>
                <a:gd name="T30" fmla="*/ 446 w 452"/>
                <a:gd name="T31" fmla="*/ 3449 h 3460"/>
                <a:gd name="T32" fmla="*/ 440 w 452"/>
                <a:gd name="T33" fmla="*/ 3454 h 3460"/>
                <a:gd name="T34" fmla="*/ 440 w 452"/>
                <a:gd name="T35" fmla="*/ 6 h 3460"/>
                <a:gd name="T36" fmla="*/ 446 w 452"/>
                <a:gd name="T37" fmla="*/ 12 h 3460"/>
                <a:gd name="T38" fmla="*/ 6 w 452"/>
                <a:gd name="T39" fmla="*/ 12 h 3460"/>
                <a:gd name="T40" fmla="*/ 12 w 452"/>
                <a:gd name="T41" fmla="*/ 6 h 3460"/>
                <a:gd name="T42" fmla="*/ 12 w 452"/>
                <a:gd name="T43" fmla="*/ 3454 h 34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2" h="346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6" y="0"/>
                  </a:lnTo>
                  <a:lnTo>
                    <a:pt x="450" y="0"/>
                  </a:lnTo>
                  <a:lnTo>
                    <a:pt x="452" y="6"/>
                  </a:lnTo>
                  <a:lnTo>
                    <a:pt x="452" y="3454"/>
                  </a:lnTo>
                  <a:lnTo>
                    <a:pt x="450" y="3458"/>
                  </a:lnTo>
                  <a:lnTo>
                    <a:pt x="446" y="3460"/>
                  </a:lnTo>
                  <a:lnTo>
                    <a:pt x="6" y="3460"/>
                  </a:lnTo>
                  <a:lnTo>
                    <a:pt x="0" y="3458"/>
                  </a:lnTo>
                  <a:lnTo>
                    <a:pt x="0" y="3454"/>
                  </a:lnTo>
                  <a:lnTo>
                    <a:pt x="0" y="6"/>
                  </a:lnTo>
                  <a:close/>
                  <a:moveTo>
                    <a:pt x="12" y="3454"/>
                  </a:moveTo>
                  <a:lnTo>
                    <a:pt x="6" y="3449"/>
                  </a:lnTo>
                  <a:lnTo>
                    <a:pt x="446" y="3449"/>
                  </a:lnTo>
                  <a:lnTo>
                    <a:pt x="440" y="3454"/>
                  </a:lnTo>
                  <a:lnTo>
                    <a:pt x="440" y="6"/>
                  </a:lnTo>
                  <a:lnTo>
                    <a:pt x="446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3454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33" name="Rectangle 72"/>
          <p:cNvSpPr>
            <a:spLocks noChangeArrowheads="1"/>
          </p:cNvSpPr>
          <p:nvPr/>
        </p:nvSpPr>
        <p:spPr bwMode="auto">
          <a:xfrm>
            <a:off x="1742828" y="5735348"/>
            <a:ext cx="175329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 smtClean="0">
                <a:solidFill>
                  <a:srgbClr val="000000"/>
                </a:solidFill>
                <a:latin typeface="Calibri" pitchFamily="34" charset="0"/>
                <a:cs typeface="Arial" pitchFamily="34" charset="0"/>
              </a:rPr>
              <a:t>Require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cs typeface="Arial" pitchFamily="34" charset="0"/>
              </a:rPr>
              <a:t>coherence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54" name="Group 1053"/>
          <p:cNvGrpSpPr/>
          <p:nvPr/>
        </p:nvGrpSpPr>
        <p:grpSpPr>
          <a:xfrm>
            <a:off x="3708523" y="1583855"/>
            <a:ext cx="1079501" cy="344488"/>
            <a:chOff x="2888439" y="1607609"/>
            <a:chExt cx="1079501" cy="344488"/>
          </a:xfrm>
        </p:grpSpPr>
        <p:sp>
          <p:nvSpPr>
            <p:cNvPr id="1039" name="Rectangle 78"/>
            <p:cNvSpPr>
              <a:spLocks noChangeArrowheads="1"/>
            </p:cNvSpPr>
            <p:nvPr/>
          </p:nvSpPr>
          <p:spPr bwMode="auto">
            <a:xfrm>
              <a:off x="2893202" y="1698097"/>
              <a:ext cx="127000" cy="1285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0" name="Freeform 79"/>
            <p:cNvSpPr>
              <a:spLocks noEditPoints="1"/>
            </p:cNvSpPr>
            <p:nvPr/>
          </p:nvSpPr>
          <p:spPr bwMode="auto">
            <a:xfrm>
              <a:off x="2888439" y="1693334"/>
              <a:ext cx="136525" cy="138113"/>
            </a:xfrm>
            <a:custGeom>
              <a:avLst/>
              <a:gdLst>
                <a:gd name="T0" fmla="*/ 0 w 172"/>
                <a:gd name="T1" fmla="*/ 6 h 173"/>
                <a:gd name="T2" fmla="*/ 0 w 172"/>
                <a:gd name="T3" fmla="*/ 0 h 173"/>
                <a:gd name="T4" fmla="*/ 5 w 172"/>
                <a:gd name="T5" fmla="*/ 0 h 173"/>
                <a:gd name="T6" fmla="*/ 167 w 172"/>
                <a:gd name="T7" fmla="*/ 0 h 173"/>
                <a:gd name="T8" fmla="*/ 170 w 172"/>
                <a:gd name="T9" fmla="*/ 0 h 173"/>
                <a:gd name="T10" fmla="*/ 172 w 172"/>
                <a:gd name="T11" fmla="*/ 6 h 173"/>
                <a:gd name="T12" fmla="*/ 172 w 172"/>
                <a:gd name="T13" fmla="*/ 167 h 173"/>
                <a:gd name="T14" fmla="*/ 170 w 172"/>
                <a:gd name="T15" fmla="*/ 171 h 173"/>
                <a:gd name="T16" fmla="*/ 167 w 172"/>
                <a:gd name="T17" fmla="*/ 173 h 173"/>
                <a:gd name="T18" fmla="*/ 5 w 172"/>
                <a:gd name="T19" fmla="*/ 173 h 173"/>
                <a:gd name="T20" fmla="*/ 0 w 172"/>
                <a:gd name="T21" fmla="*/ 171 h 173"/>
                <a:gd name="T22" fmla="*/ 0 w 172"/>
                <a:gd name="T23" fmla="*/ 167 h 173"/>
                <a:gd name="T24" fmla="*/ 0 w 172"/>
                <a:gd name="T25" fmla="*/ 6 h 173"/>
                <a:gd name="T26" fmla="*/ 11 w 172"/>
                <a:gd name="T27" fmla="*/ 167 h 173"/>
                <a:gd name="T28" fmla="*/ 5 w 172"/>
                <a:gd name="T29" fmla="*/ 162 h 173"/>
                <a:gd name="T30" fmla="*/ 167 w 172"/>
                <a:gd name="T31" fmla="*/ 162 h 173"/>
                <a:gd name="T32" fmla="*/ 161 w 172"/>
                <a:gd name="T33" fmla="*/ 167 h 173"/>
                <a:gd name="T34" fmla="*/ 161 w 172"/>
                <a:gd name="T35" fmla="*/ 6 h 173"/>
                <a:gd name="T36" fmla="*/ 167 w 172"/>
                <a:gd name="T37" fmla="*/ 12 h 173"/>
                <a:gd name="T38" fmla="*/ 5 w 172"/>
                <a:gd name="T39" fmla="*/ 12 h 173"/>
                <a:gd name="T40" fmla="*/ 11 w 172"/>
                <a:gd name="T41" fmla="*/ 6 h 173"/>
                <a:gd name="T42" fmla="*/ 11 w 172"/>
                <a:gd name="T43" fmla="*/ 16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72" h="173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67" y="0"/>
                  </a:lnTo>
                  <a:lnTo>
                    <a:pt x="170" y="0"/>
                  </a:lnTo>
                  <a:lnTo>
                    <a:pt x="172" y="6"/>
                  </a:lnTo>
                  <a:lnTo>
                    <a:pt x="172" y="167"/>
                  </a:lnTo>
                  <a:lnTo>
                    <a:pt x="170" y="171"/>
                  </a:lnTo>
                  <a:lnTo>
                    <a:pt x="167" y="173"/>
                  </a:lnTo>
                  <a:lnTo>
                    <a:pt x="5" y="173"/>
                  </a:lnTo>
                  <a:lnTo>
                    <a:pt x="0" y="171"/>
                  </a:lnTo>
                  <a:lnTo>
                    <a:pt x="0" y="167"/>
                  </a:lnTo>
                  <a:lnTo>
                    <a:pt x="0" y="6"/>
                  </a:lnTo>
                  <a:close/>
                  <a:moveTo>
                    <a:pt x="11" y="167"/>
                  </a:moveTo>
                  <a:lnTo>
                    <a:pt x="5" y="162"/>
                  </a:lnTo>
                  <a:lnTo>
                    <a:pt x="167" y="162"/>
                  </a:lnTo>
                  <a:lnTo>
                    <a:pt x="161" y="167"/>
                  </a:lnTo>
                  <a:lnTo>
                    <a:pt x="161" y="6"/>
                  </a:lnTo>
                  <a:lnTo>
                    <a:pt x="167" y="12"/>
                  </a:lnTo>
                  <a:lnTo>
                    <a:pt x="5" y="12"/>
                  </a:lnTo>
                  <a:lnTo>
                    <a:pt x="11" y="6"/>
                  </a:lnTo>
                  <a:lnTo>
                    <a:pt x="11" y="16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1" name="Rectangle 80"/>
            <p:cNvSpPr>
              <a:spLocks noChangeArrowheads="1"/>
            </p:cNvSpPr>
            <p:nvPr/>
          </p:nvSpPr>
          <p:spPr bwMode="auto">
            <a:xfrm>
              <a:off x="3080527" y="1607609"/>
              <a:ext cx="887413" cy="344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NO-L1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5" name="Rectangle 34"/>
          <p:cNvSpPr>
            <a:spLocks noChangeArrowheads="1"/>
          </p:cNvSpPr>
          <p:nvPr/>
        </p:nvSpPr>
        <p:spPr bwMode="auto">
          <a:xfrm rot="16200000">
            <a:off x="307208" y="3910743"/>
            <a:ext cx="13684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Speedup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28" name="Rectangle 67"/>
          <p:cNvSpPr>
            <a:spLocks noChangeArrowheads="1"/>
          </p:cNvSpPr>
          <p:nvPr/>
        </p:nvSpPr>
        <p:spPr bwMode="auto">
          <a:xfrm>
            <a:off x="2898438" y="2788234"/>
            <a:ext cx="296357" cy="2863850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9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2" y="1825868"/>
            <a:ext cx="4859432" cy="31730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88956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4232" y="115751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470" y="1733341"/>
            <a:ext cx="4968552" cy="448448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-34616" y="2511834"/>
            <a:ext cx="4445048" cy="2016224"/>
            <a:chOff x="4139952" y="1663218"/>
            <a:chExt cx="4445048" cy="2016224"/>
          </a:xfrm>
        </p:grpSpPr>
        <p:sp>
          <p:nvSpPr>
            <p:cNvPr id="24" name="Rectangle 23"/>
            <p:cNvSpPr/>
            <p:nvPr/>
          </p:nvSpPr>
          <p:spPr>
            <a:xfrm>
              <a:off x="4139952" y="1663218"/>
              <a:ext cx="4445048" cy="20162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8" y="2126648"/>
              <a:ext cx="3922712" cy="1423636"/>
            </a:xfrm>
            <a:prstGeom prst="rect">
              <a:avLst/>
            </a:prstGeom>
          </p:spPr>
        </p:pic>
        <p:sp>
          <p:nvSpPr>
            <p:cNvPr id="26" name="TextBox 25"/>
            <p:cNvSpPr txBox="1"/>
            <p:nvPr/>
          </p:nvSpPr>
          <p:spPr>
            <a:xfrm>
              <a:off x="4283968" y="1691793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L1</a:t>
              </a:r>
              <a:endParaRPr lang="en-CA" sz="28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410432" y="2378927"/>
            <a:ext cx="4598962" cy="2958694"/>
            <a:chOff x="4149502" y="3689348"/>
            <a:chExt cx="4598962" cy="2958694"/>
          </a:xfrm>
        </p:grpSpPr>
        <p:sp>
          <p:nvSpPr>
            <p:cNvPr id="29" name="Rectangle 28"/>
            <p:cNvSpPr/>
            <p:nvPr/>
          </p:nvSpPr>
          <p:spPr>
            <a:xfrm>
              <a:off x="4149502" y="3689348"/>
              <a:ext cx="4598962" cy="295869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087" y="4175187"/>
              <a:ext cx="4161107" cy="2279430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277519" y="3724321"/>
              <a:ext cx="27363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 smtClean="0"/>
                <a:t>TC-Weak L2</a:t>
              </a:r>
              <a:endParaRPr lang="en-CA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1896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614440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5365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Issues in traditional coherence technique when used in GPU lead to a new technique</a:t>
            </a:r>
          </a:p>
          <a:p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Save traffic and energy by using global time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 protocol complexity</a:t>
            </a:r>
          </a:p>
          <a:p>
            <a:pPr marL="342900" indent="-34290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85% performance improvement over no coherence</a:t>
            </a:r>
          </a:p>
        </p:txBody>
      </p:sp>
    </p:spTree>
    <p:extLst>
      <p:ext uri="{BB962C8B-B14F-4D97-AF65-F5344CB8AC3E}">
        <p14:creationId xmlns:p14="http://schemas.microsoft.com/office/powerpoint/2010/main" val="73259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495302"/>
            <a:ext cx="8208912" cy="543076"/>
          </a:xfrm>
        </p:spPr>
        <p:txBody>
          <a:bodyPr>
            <a:noAutofit/>
          </a:bodyPr>
          <a:lstStyle/>
          <a:p>
            <a:r>
              <a:rPr lang="en-US" sz="3600" dirty="0" smtClean="0"/>
              <a:t>References: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6"/>
            <a:ext cx="8208912" cy="4475584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. Singh, A.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Shriraman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W. W. L. Fung, M. O'Connor and T.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Aamodt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"Cache coherence for GPU architectures,"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2013 IEEE 19th International Symposium on High Performance 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Shenzhen, 2013, pp. 578-590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X.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Ren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Lis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"Efficient Sequential Consistency in GPUs via Relativistic Cache Coherence,"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2017 IEEE International Symposium on High Performance 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Austin, TX, 2017, pp. 625-636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Tabbakh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X.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Qian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and M.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Annavaram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"G-TSC: Timestamp Based Coherence for GPUs," 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2018 IEEE International Symposium on High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 </a:t>
            </a:r>
            <a:r>
              <a:rPr lang="en-US" sz="2200" i="1" dirty="0">
                <a:latin typeface="Arial" panose="020B0604020202020204" pitchFamily="34" charset="0"/>
                <a:cs typeface="Arial" panose="020B0604020202020204" pitchFamily="34" charset="0"/>
              </a:rPr>
              <a:t>Computer Architecture (HPCA)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, Vienna, 2018, pp.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403-415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47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600" y="609600"/>
            <a:ext cx="8208912" cy="3865984"/>
          </a:xfrm>
        </p:spPr>
        <p:txBody>
          <a:bodyPr>
            <a:normAutofit/>
          </a:bodyPr>
          <a:lstStyle/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r>
              <a:rPr lang="en-US" sz="60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Any Questions?</a:t>
            </a:r>
            <a:endParaRPr lang="en-US" sz="6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8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09600" y="528562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76817" y="1524000"/>
            <a:ext cx="7562850" cy="456776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Cache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 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GPU Coherence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Temporal Coherence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Design Issues and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TC-Weak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Interconnect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3822" y="6489352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2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0761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endParaRPr lang="en-US" sz="8800" b="1" dirty="0" smtClean="0"/>
          </a:p>
          <a:p>
            <a:r>
              <a:rPr lang="en-US" sz="8800" b="1" dirty="0" smtClean="0"/>
              <a:t>Thank You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91676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solidFill>
            <a:schemeClr val="bg1"/>
          </a:solidFill>
        </p:spPr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sz="5400" dirty="0"/>
          </a:p>
          <a:p>
            <a:r>
              <a:rPr lang="en-US" sz="5400" b="1" dirty="0" smtClean="0">
                <a:solidFill>
                  <a:srgbClr val="FF0000"/>
                </a:solidFill>
              </a:rPr>
              <a:t>            Backup  slides</a:t>
            </a:r>
          </a:p>
        </p:txBody>
      </p:sp>
    </p:spTree>
    <p:extLst>
      <p:ext uri="{BB962C8B-B14F-4D97-AF65-F5344CB8AC3E}">
        <p14:creationId xmlns:p14="http://schemas.microsoft.com/office/powerpoint/2010/main" val="100740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40330" y="565175"/>
            <a:ext cx="8208912" cy="543076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Lifetime Predictor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412" y="3356992"/>
            <a:ext cx="2753783" cy="1440160"/>
          </a:xfrm>
          <a:prstGeom prst="rect">
            <a:avLst/>
          </a:prstGeom>
          <a:solidFill>
            <a:srgbClr val="FF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L2 Bank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6186" y="3698902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0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6187" y="4077072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 Value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617469" y="2463536"/>
            <a:ext cx="718995" cy="1372526"/>
            <a:chOff x="2123728" y="4293096"/>
            <a:chExt cx="718995" cy="1372526"/>
          </a:xfrm>
        </p:grpSpPr>
        <p:cxnSp>
          <p:nvCxnSpPr>
            <p:cNvPr id="21" name="Straight Arrow Connector 20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Load A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223293" y="4161238"/>
            <a:ext cx="1042179" cy="210312"/>
            <a:chOff x="2618095" y="5952668"/>
            <a:chExt cx="1042179" cy="314530"/>
          </a:xfrm>
        </p:grpSpPr>
        <p:sp>
          <p:nvSpPr>
            <p:cNvPr id="24" name="Rectangle 23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10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6" name="Text Placeholder 14"/>
          <p:cNvSpPr txBox="1">
            <a:spLocks/>
          </p:cNvSpPr>
          <p:nvPr/>
        </p:nvSpPr>
        <p:spPr>
          <a:xfrm>
            <a:off x="4103796" y="2852937"/>
            <a:ext cx="4536504" cy="1944215"/>
          </a:xfrm>
          <a:prstGeom prst="rect">
            <a:avLst/>
          </a:prstGeom>
        </p:spPr>
        <p:txBody>
          <a:bodyPr lIns="9144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itchFamily="34" charset="0"/>
                <a:ea typeface="ＭＳ Ｐゴシック" charset="-128"/>
                <a:cs typeface="ＭＳ Ｐゴシック"/>
              </a:defRPr>
            </a:lvl1pPr>
            <a:lvl2pPr marL="4572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1800" b="0" i="0" kern="1200">
                <a:solidFill>
                  <a:schemeClr val="tx1"/>
                </a:solidFill>
                <a:latin typeface="Verdana"/>
                <a:ea typeface="ＭＳ Ｐゴシック" charset="-128"/>
                <a:cs typeface="Verdan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4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 b="0" i="0" kern="1200">
                <a:solidFill>
                  <a:schemeClr val="tx1"/>
                </a:solidFill>
                <a:latin typeface="WhitneyHTF-Bold"/>
                <a:ea typeface="ＭＳ Ｐゴシック" charset="-128"/>
                <a:cs typeface="WhitneyHTF-Bold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 smtClean="0">
                <a:latin typeface="+mj-lt"/>
              </a:rPr>
              <a:t>Events			Prediction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Expired load: 	        </a:t>
            </a:r>
            <a:r>
              <a:rPr lang="en-US" sz="2000" b="1" dirty="0" smtClean="0">
                <a:latin typeface="+mj-lt"/>
              </a:rPr>
              <a:t>↑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store: 	        ↓</a:t>
            </a:r>
          </a:p>
          <a:p>
            <a:pPr marL="342900" indent="-342900">
              <a:lnSpc>
                <a:spcPct val="150000"/>
              </a:lnSpc>
              <a:buAutoNum type="arabicPeriod"/>
              <a:tabLst>
                <a:tab pos="571500" algn="l"/>
              </a:tabLst>
            </a:pPr>
            <a:r>
              <a:rPr lang="en-US" sz="2000" dirty="0" smtClean="0">
                <a:latin typeface="+mj-lt"/>
              </a:rPr>
              <a:t>Unexpired eviction: </a:t>
            </a:r>
            <a:r>
              <a:rPr lang="en-US" sz="2000" dirty="0">
                <a:latin typeface="+mj-lt"/>
              </a:rPr>
              <a:t>	</a:t>
            </a:r>
            <a:r>
              <a:rPr lang="en-US" sz="2000" dirty="0" smtClean="0">
                <a:latin typeface="+mj-lt"/>
              </a:rPr>
              <a:t>        </a:t>
            </a:r>
            <a:r>
              <a:rPr lang="en-US" sz="2000" dirty="0" smtClean="0"/>
              <a:t>↓</a:t>
            </a:r>
            <a:endParaRPr lang="en-US" sz="2000" dirty="0" smtClean="0">
              <a:latin typeface="+mj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6186" y="4077074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prediction++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76185" y="3698902"/>
            <a:ext cx="824323" cy="27432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 = 20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617467" y="2463536"/>
            <a:ext cx="718995" cy="1372526"/>
            <a:chOff x="2123728" y="4293096"/>
            <a:chExt cx="718995" cy="1372526"/>
          </a:xfrm>
        </p:grpSpPr>
        <p:cxnSp>
          <p:nvCxnSpPr>
            <p:cNvPr id="30" name="Straight Arrow Connector 29"/>
            <p:cNvCxnSpPr/>
            <p:nvPr/>
          </p:nvCxnSpPr>
          <p:spPr>
            <a:xfrm>
              <a:off x="2123728" y="4293096"/>
              <a:ext cx="718995" cy="137252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 rot="3711319">
              <a:off x="2040567" y="4737262"/>
              <a:ext cx="77715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 smtClean="0"/>
                <a:t>Store A</a:t>
              </a:r>
              <a:endParaRPr lang="en-US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223293" y="4161234"/>
            <a:ext cx="1042179" cy="210312"/>
            <a:chOff x="2618095" y="5952668"/>
            <a:chExt cx="1042179" cy="314530"/>
          </a:xfrm>
        </p:grpSpPr>
        <p:sp>
          <p:nvSpPr>
            <p:cNvPr id="33" name="Rectangle 32"/>
            <p:cNvSpPr/>
            <p:nvPr/>
          </p:nvSpPr>
          <p:spPr>
            <a:xfrm>
              <a:off x="3058374" y="5952668"/>
              <a:ext cx="601900" cy="31452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A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618095" y="5952671"/>
              <a:ext cx="440279" cy="314527"/>
            </a:xfrm>
            <a:prstGeom prst="rect">
              <a:avLst/>
            </a:prstGeom>
            <a:solidFill>
              <a:srgbClr val="00B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1400" b="1" dirty="0" smtClean="0">
                  <a:solidFill>
                    <a:schemeClr val="bg1"/>
                  </a:solidFill>
                </a:rPr>
                <a:t>30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76187" y="4077071"/>
            <a:ext cx="1200779" cy="431545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prediction--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19587214">
            <a:off x="3030282" y="3923629"/>
            <a:ext cx="609668" cy="320184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  <p:bldP spid="8" grpId="2" animBg="1"/>
      <p:bldP spid="27" grpId="0" animBg="1"/>
      <p:bldP spid="27" grpId="1" animBg="1"/>
      <p:bldP spid="28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81609" y="533400"/>
            <a:ext cx="7562850" cy="543076"/>
          </a:xfrm>
        </p:spPr>
        <p:txBody>
          <a:bodyPr>
            <a:noAutofit/>
          </a:bodyPr>
          <a:lstStyle/>
          <a:p>
            <a:pPr algn="ctr"/>
            <a:r>
              <a:rPr lang="en-US" sz="3200" dirty="0" smtClean="0">
                <a:latin typeface="+mj-lt"/>
              </a:rPr>
              <a:t>What is Cache </a:t>
            </a:r>
            <a:r>
              <a:rPr lang="en-US" sz="3600" dirty="0" smtClean="0">
                <a:latin typeface="+mj-lt"/>
              </a:rPr>
              <a:t>Coherence</a:t>
            </a:r>
            <a:r>
              <a:rPr lang="en-US" sz="3200" dirty="0" smtClean="0">
                <a:latin typeface="+mj-lt"/>
              </a:rPr>
              <a:t>?</a:t>
            </a:r>
            <a:endParaRPr lang="en-US" sz="3200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5200" y="432435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3434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Client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05200" y="1981200"/>
            <a:ext cx="2362200" cy="83820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971800" y="24003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</p:cNvCxnSpPr>
          <p:nvPr/>
        </p:nvCxnSpPr>
        <p:spPr>
          <a:xfrm>
            <a:off x="2971800" y="4762500"/>
            <a:ext cx="5334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535183" y="3376759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Coherency</a:t>
            </a:r>
            <a:endParaRPr lang="en-US" sz="3200" b="1" dirty="0"/>
          </a:p>
        </p:txBody>
      </p:sp>
      <p:sp>
        <p:nvSpPr>
          <p:cNvPr id="19" name="Up Arrow 18"/>
          <p:cNvSpPr/>
          <p:nvPr/>
        </p:nvSpPr>
        <p:spPr>
          <a:xfrm>
            <a:off x="4443983" y="2887556"/>
            <a:ext cx="484632" cy="617644"/>
          </a:xfrm>
          <a:prstGeom prst="up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Down Arrow 19"/>
          <p:cNvSpPr/>
          <p:nvPr/>
        </p:nvSpPr>
        <p:spPr>
          <a:xfrm>
            <a:off x="4443984" y="3835146"/>
            <a:ext cx="484632" cy="489204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705600" y="1981200"/>
            <a:ext cx="2057400" cy="3352800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Memory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Resource</a:t>
            </a:r>
            <a:endParaRPr lang="en-US" sz="3200" b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8" idx="3"/>
          </p:cNvCxnSpPr>
          <p:nvPr/>
        </p:nvCxnSpPr>
        <p:spPr>
          <a:xfrm>
            <a:off x="5867400" y="240030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</p:cNvCxnSpPr>
          <p:nvPr/>
        </p:nvCxnSpPr>
        <p:spPr>
          <a:xfrm>
            <a:off x="5867400" y="4743450"/>
            <a:ext cx="83820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622114" y="655022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0163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95393" y="792995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Evolution of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GPUs   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5"/>
            <a:ext cx="8208912" cy="3888432"/>
          </a:xfrm>
        </p:spPr>
        <p:txBody>
          <a:bodyPr/>
          <a:lstStyle/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Graphics pipeline</a:t>
            </a:r>
          </a:p>
          <a:p>
            <a:pPr marL="285750" indent="-28575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C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 (OpenCL, CUDA)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.g. Matrix Multiplication</a:t>
            </a:r>
          </a:p>
          <a:p>
            <a:endParaRPr lang="en-CA" dirty="0"/>
          </a:p>
        </p:txBody>
      </p:sp>
      <p:grpSp>
        <p:nvGrpSpPr>
          <p:cNvPr id="64" name="Group 63"/>
          <p:cNvGrpSpPr/>
          <p:nvPr/>
        </p:nvGrpSpPr>
        <p:grpSpPr>
          <a:xfrm>
            <a:off x="1038094" y="2366110"/>
            <a:ext cx="7465218" cy="1037308"/>
            <a:chOff x="346555" y="2425700"/>
            <a:chExt cx="8362950" cy="1162050"/>
          </a:xfrm>
        </p:grpSpPr>
        <p:grpSp>
          <p:nvGrpSpPr>
            <p:cNvPr id="5" name="Group 37"/>
            <p:cNvGrpSpPr>
              <a:grpSpLocks/>
            </p:cNvGrpSpPr>
            <p:nvPr/>
          </p:nvGrpSpPr>
          <p:grpSpPr bwMode="auto">
            <a:xfrm>
              <a:off x="1695930" y="2733675"/>
              <a:ext cx="914400" cy="762000"/>
              <a:chOff x="2448" y="2016"/>
              <a:chExt cx="576" cy="480"/>
            </a:xfrm>
          </p:grpSpPr>
          <p:sp>
            <p:nvSpPr>
              <p:cNvPr id="6" name="AutoShape 38"/>
              <p:cNvSpPr>
                <a:spLocks noChangeArrowheads="1"/>
              </p:cNvSpPr>
              <p:nvPr/>
            </p:nvSpPr>
            <p:spPr bwMode="auto">
              <a:xfrm>
                <a:off x="2448" y="2176"/>
                <a:ext cx="262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" name="AutoShape 39"/>
              <p:cNvSpPr>
                <a:spLocks noChangeArrowheads="1"/>
              </p:cNvSpPr>
              <p:nvPr/>
            </p:nvSpPr>
            <p:spPr bwMode="auto">
              <a:xfrm flipV="1">
                <a:off x="2657" y="2016"/>
                <a:ext cx="262" cy="427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8" name="AutoShape 40"/>
              <p:cNvSpPr>
                <a:spLocks noChangeArrowheads="1"/>
              </p:cNvSpPr>
              <p:nvPr/>
            </p:nvSpPr>
            <p:spPr bwMode="auto">
              <a:xfrm>
                <a:off x="2815" y="2123"/>
                <a:ext cx="209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619855" y="2430463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Vertex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0" name="Group 103"/>
            <p:cNvGrpSpPr>
              <a:grpSpLocks/>
            </p:cNvGrpSpPr>
            <p:nvPr/>
          </p:nvGrpSpPr>
          <p:grpSpPr bwMode="auto">
            <a:xfrm>
              <a:off x="3534255" y="2735263"/>
              <a:ext cx="990600" cy="762000"/>
              <a:chOff x="2400" y="3072"/>
              <a:chExt cx="624" cy="480"/>
            </a:xfrm>
          </p:grpSpPr>
          <p:sp>
            <p:nvSpPr>
              <p:cNvPr id="11" name="AutoShape 70"/>
              <p:cNvSpPr>
                <a:spLocks noChangeArrowheads="1"/>
              </p:cNvSpPr>
              <p:nvPr/>
            </p:nvSpPr>
            <p:spPr bwMode="auto">
              <a:xfrm flipV="1">
                <a:off x="2448" y="3072"/>
                <a:ext cx="327" cy="480"/>
              </a:xfrm>
              <a:prstGeom prst="triangle">
                <a:avLst>
                  <a:gd name="adj" fmla="val 2541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2" name="AutoShape 71"/>
              <p:cNvSpPr>
                <a:spLocks noChangeArrowheads="1"/>
              </p:cNvSpPr>
              <p:nvPr/>
            </p:nvSpPr>
            <p:spPr bwMode="auto">
              <a:xfrm>
                <a:off x="2688" y="3168"/>
                <a:ext cx="336" cy="373"/>
              </a:xfrm>
              <a:prstGeom prst="triangle">
                <a:avLst>
                  <a:gd name="adj" fmla="val 69273"/>
                </a:avLst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3" name="AutoShape 72"/>
              <p:cNvSpPr>
                <a:spLocks noChangeArrowheads="1"/>
              </p:cNvSpPr>
              <p:nvPr/>
            </p:nvSpPr>
            <p:spPr bwMode="auto">
              <a:xfrm>
                <a:off x="2400" y="3184"/>
                <a:ext cx="576" cy="320"/>
              </a:xfrm>
              <a:prstGeom prst="rtTriangl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14" name="Line 73"/>
            <p:cNvSpPr>
              <a:spLocks noChangeShapeType="1"/>
            </p:cNvSpPr>
            <p:nvPr/>
          </p:nvSpPr>
          <p:spPr bwMode="auto">
            <a:xfrm>
              <a:off x="13482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6036155" y="2425700"/>
              <a:ext cx="838200" cy="5334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600" dirty="0">
                  <a:ea typeface="ＭＳ Ｐゴシック" charset="-128"/>
                </a:rPr>
                <a:t>Pixel</a:t>
              </a:r>
            </a:p>
            <a:p>
              <a:pPr algn="ctr"/>
              <a:r>
                <a:rPr lang="en-US" altLang="ja-JP" sz="1600" dirty="0">
                  <a:ea typeface="ＭＳ Ｐゴシック" charset="-128"/>
                </a:rPr>
                <a:t>Shader</a:t>
              </a:r>
            </a:p>
          </p:txBody>
        </p:sp>
        <p:grpSp>
          <p:nvGrpSpPr>
            <p:cNvPr id="16" name="Group 126"/>
            <p:cNvGrpSpPr>
              <a:grpSpLocks/>
            </p:cNvGrpSpPr>
            <p:nvPr/>
          </p:nvGrpSpPr>
          <p:grpSpPr bwMode="auto">
            <a:xfrm>
              <a:off x="4921730" y="2655888"/>
              <a:ext cx="1066800" cy="914400"/>
              <a:chOff x="3552" y="3072"/>
              <a:chExt cx="672" cy="576"/>
            </a:xfrm>
          </p:grpSpPr>
          <p:sp>
            <p:nvSpPr>
              <p:cNvPr id="17" name="Rectangle 43"/>
              <p:cNvSpPr>
                <a:spLocks noChangeArrowheads="1"/>
              </p:cNvSpPr>
              <p:nvPr/>
            </p:nvSpPr>
            <p:spPr bwMode="auto">
              <a:xfrm>
                <a:off x="3648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8" name="Rectangle 44"/>
              <p:cNvSpPr>
                <a:spLocks noChangeArrowheads="1"/>
              </p:cNvSpPr>
              <p:nvPr/>
            </p:nvSpPr>
            <p:spPr bwMode="auto">
              <a:xfrm>
                <a:off x="3744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9" name="Rectangle 45"/>
              <p:cNvSpPr>
                <a:spLocks noChangeArrowheads="1"/>
              </p:cNvSpPr>
              <p:nvPr/>
            </p:nvSpPr>
            <p:spPr bwMode="auto">
              <a:xfrm>
                <a:off x="3840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0" name="Rectangle 46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1" name="Rectangle 47"/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2" name="Rectangle 48"/>
              <p:cNvSpPr>
                <a:spLocks noChangeArrowheads="1"/>
              </p:cNvSpPr>
              <p:nvPr/>
            </p:nvSpPr>
            <p:spPr bwMode="auto">
              <a:xfrm>
                <a:off x="3744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3" name="Rectangle 49"/>
              <p:cNvSpPr>
                <a:spLocks noChangeArrowheads="1"/>
              </p:cNvSpPr>
              <p:nvPr/>
            </p:nvSpPr>
            <p:spPr bwMode="auto">
              <a:xfrm>
                <a:off x="3744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4" name="Rectangle 50"/>
              <p:cNvSpPr>
                <a:spLocks noChangeArrowheads="1"/>
              </p:cNvSpPr>
              <p:nvPr/>
            </p:nvSpPr>
            <p:spPr bwMode="auto">
              <a:xfrm>
                <a:off x="3648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5" name="Rectangle 51"/>
              <p:cNvSpPr>
                <a:spLocks noChangeArrowheads="1"/>
              </p:cNvSpPr>
              <p:nvPr/>
            </p:nvSpPr>
            <p:spPr bwMode="auto">
              <a:xfrm>
                <a:off x="355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3648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3552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3552" y="3264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0" name="Rectangle 56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1" name="Rectangle 57"/>
              <p:cNvSpPr>
                <a:spLocks noChangeArrowheads="1"/>
              </p:cNvSpPr>
              <p:nvPr/>
            </p:nvSpPr>
            <p:spPr bwMode="auto">
              <a:xfrm>
                <a:off x="4032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2" name="Rectangle 58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3" name="Rectangle 59"/>
              <p:cNvSpPr>
                <a:spLocks noChangeArrowheads="1"/>
              </p:cNvSpPr>
              <p:nvPr/>
            </p:nvSpPr>
            <p:spPr bwMode="auto">
              <a:xfrm>
                <a:off x="3936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4" name="Rectangle 60"/>
              <p:cNvSpPr>
                <a:spLocks noChangeArrowheads="1"/>
              </p:cNvSpPr>
              <p:nvPr/>
            </p:nvSpPr>
            <p:spPr bwMode="auto">
              <a:xfrm>
                <a:off x="3840" y="3456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" name="Rectangle 61"/>
              <p:cNvSpPr>
                <a:spLocks noChangeArrowheads="1"/>
              </p:cNvSpPr>
              <p:nvPr/>
            </p:nvSpPr>
            <p:spPr bwMode="auto">
              <a:xfrm>
                <a:off x="3936" y="3360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6" name="Rectangle 62"/>
              <p:cNvSpPr>
                <a:spLocks noChangeArrowheads="1"/>
              </p:cNvSpPr>
              <p:nvPr/>
            </p:nvSpPr>
            <p:spPr bwMode="auto">
              <a:xfrm>
                <a:off x="4128" y="3456"/>
                <a:ext cx="96" cy="9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7" name="Rectangle 104"/>
              <p:cNvSpPr>
                <a:spLocks noChangeArrowheads="1"/>
              </p:cNvSpPr>
              <p:nvPr/>
            </p:nvSpPr>
            <p:spPr bwMode="auto">
              <a:xfrm>
                <a:off x="3744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8" name="Rectangle 105"/>
              <p:cNvSpPr>
                <a:spLocks noChangeArrowheads="1"/>
              </p:cNvSpPr>
              <p:nvPr/>
            </p:nvSpPr>
            <p:spPr bwMode="auto">
              <a:xfrm>
                <a:off x="3744" y="355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9" name="Rectangle 106"/>
              <p:cNvSpPr>
                <a:spLocks noChangeArrowheads="1"/>
              </p:cNvSpPr>
              <p:nvPr/>
            </p:nvSpPr>
            <p:spPr bwMode="auto">
              <a:xfrm>
                <a:off x="364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0" name="Rectangle 107"/>
              <p:cNvSpPr>
                <a:spLocks noChangeArrowheads="1"/>
              </p:cNvSpPr>
              <p:nvPr/>
            </p:nvSpPr>
            <p:spPr bwMode="auto">
              <a:xfrm>
                <a:off x="3552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1" name="Rectangle 108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2" name="Rectangle 109"/>
              <p:cNvSpPr>
                <a:spLocks noChangeArrowheads="1"/>
              </p:cNvSpPr>
              <p:nvPr/>
            </p:nvSpPr>
            <p:spPr bwMode="auto">
              <a:xfrm>
                <a:off x="3840" y="3264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3" name="Rectangle 110"/>
              <p:cNvSpPr>
                <a:spLocks noChangeArrowheads="1"/>
              </p:cNvSpPr>
              <p:nvPr/>
            </p:nvSpPr>
            <p:spPr bwMode="auto">
              <a:xfrm>
                <a:off x="3840" y="3360"/>
                <a:ext cx="96" cy="96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4" name="Rectangle 111"/>
              <p:cNvSpPr>
                <a:spLocks noChangeArrowheads="1"/>
              </p:cNvSpPr>
              <p:nvPr/>
            </p:nvSpPr>
            <p:spPr bwMode="auto">
              <a:xfrm>
                <a:off x="3936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5" name="Rectangle 112"/>
              <p:cNvSpPr>
                <a:spLocks noChangeArrowheads="1"/>
              </p:cNvSpPr>
              <p:nvPr/>
            </p:nvSpPr>
            <p:spPr bwMode="auto">
              <a:xfrm>
                <a:off x="3936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6" name="Rectangle 113"/>
              <p:cNvSpPr>
                <a:spLocks noChangeArrowheads="1"/>
              </p:cNvSpPr>
              <p:nvPr/>
            </p:nvSpPr>
            <p:spPr bwMode="auto">
              <a:xfrm>
                <a:off x="355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7" name="Rectangle 114"/>
              <p:cNvSpPr>
                <a:spLocks noChangeArrowheads="1"/>
              </p:cNvSpPr>
              <p:nvPr/>
            </p:nvSpPr>
            <p:spPr bwMode="auto">
              <a:xfrm>
                <a:off x="3936" y="3072"/>
                <a:ext cx="96" cy="9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8" name="Rectangle 115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49" name="Rectangle 11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0" name="Rectangle 117"/>
              <p:cNvSpPr>
                <a:spLocks noChangeArrowheads="1"/>
              </p:cNvSpPr>
              <p:nvPr/>
            </p:nvSpPr>
            <p:spPr bwMode="auto">
              <a:xfrm>
                <a:off x="4128" y="3264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1" name="Rectangle 118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2" name="Rectangle 119"/>
              <p:cNvSpPr>
                <a:spLocks noChangeArrowheads="1"/>
              </p:cNvSpPr>
              <p:nvPr/>
            </p:nvSpPr>
            <p:spPr bwMode="auto">
              <a:xfrm>
                <a:off x="4128" y="307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3" name="Rectangle 120"/>
              <p:cNvSpPr>
                <a:spLocks noChangeArrowheads="1"/>
              </p:cNvSpPr>
              <p:nvPr/>
            </p:nvSpPr>
            <p:spPr bwMode="auto">
              <a:xfrm>
                <a:off x="355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4" name="Rectangle 121"/>
              <p:cNvSpPr>
                <a:spLocks noChangeArrowheads="1"/>
              </p:cNvSpPr>
              <p:nvPr/>
            </p:nvSpPr>
            <p:spPr bwMode="auto">
              <a:xfrm>
                <a:off x="364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5" name="Rectangle 122"/>
              <p:cNvSpPr>
                <a:spLocks noChangeArrowheads="1"/>
              </p:cNvSpPr>
              <p:nvPr/>
            </p:nvSpPr>
            <p:spPr bwMode="auto">
              <a:xfrm>
                <a:off x="3840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6" name="Rectangle 123"/>
              <p:cNvSpPr>
                <a:spLocks noChangeArrowheads="1"/>
              </p:cNvSpPr>
              <p:nvPr/>
            </p:nvSpPr>
            <p:spPr bwMode="auto">
              <a:xfrm>
                <a:off x="3936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7" name="Rectangle 124"/>
              <p:cNvSpPr>
                <a:spLocks noChangeArrowheads="1"/>
              </p:cNvSpPr>
              <p:nvPr/>
            </p:nvSpPr>
            <p:spPr bwMode="auto">
              <a:xfrm>
                <a:off x="4032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58" name="Rectangle 125"/>
              <p:cNvSpPr>
                <a:spLocks noChangeArrowheads="1"/>
              </p:cNvSpPr>
              <p:nvPr/>
            </p:nvSpPr>
            <p:spPr bwMode="auto">
              <a:xfrm>
                <a:off x="4128" y="3552"/>
                <a:ext cx="96" cy="9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59" name="Line 216"/>
            <p:cNvSpPr>
              <a:spLocks noChangeShapeType="1"/>
            </p:cNvSpPr>
            <p:nvPr/>
          </p:nvSpPr>
          <p:spPr bwMode="auto">
            <a:xfrm>
              <a:off x="2848455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0" name="Line 217"/>
            <p:cNvSpPr>
              <a:spLocks noChangeShapeType="1"/>
            </p:cNvSpPr>
            <p:nvPr/>
          </p:nvSpPr>
          <p:spPr bwMode="auto">
            <a:xfrm>
              <a:off x="4535967" y="3116263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61" name="Line 218"/>
            <p:cNvSpPr>
              <a:spLocks noChangeShapeType="1"/>
            </p:cNvSpPr>
            <p:nvPr/>
          </p:nvSpPr>
          <p:spPr bwMode="auto">
            <a:xfrm>
              <a:off x="6286980" y="3111500"/>
              <a:ext cx="30797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CA"/>
            </a:p>
          </p:txBody>
        </p:sp>
        <p:pic>
          <p:nvPicPr>
            <p:cNvPr id="62" name="Picture 22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4042" y="2465388"/>
              <a:ext cx="1795463" cy="11223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3" name="AutoShape 221"/>
            <p:cNvSpPr>
              <a:spLocks noChangeArrowheads="1"/>
            </p:cNvSpPr>
            <p:nvPr/>
          </p:nvSpPr>
          <p:spPr bwMode="auto">
            <a:xfrm>
              <a:off x="346555" y="2543175"/>
              <a:ext cx="922337" cy="1000125"/>
            </a:xfrm>
            <a:prstGeom prst="foldedCorner">
              <a:avLst>
                <a:gd name="adj" fmla="val 22315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400"/>
                <a:t>OpenGL/</a:t>
              </a:r>
            </a:p>
            <a:p>
              <a:pPr algn="ctr"/>
              <a:r>
                <a:rPr lang="en-US" sz="1400"/>
                <a:t>DirectX</a:t>
              </a:r>
            </a:p>
          </p:txBody>
        </p:sp>
      </p:grp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073" y="4905698"/>
            <a:ext cx="4790086" cy="151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013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54318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/>
              <a:t>What is a GPU?</a:t>
            </a:r>
            <a:endParaRPr lang="en-CA" sz="3600" dirty="0"/>
          </a:p>
        </p:txBody>
      </p:sp>
      <p:sp>
        <p:nvSpPr>
          <p:cNvPr id="6" name="Rectangle 5"/>
          <p:cNvSpPr/>
          <p:nvPr/>
        </p:nvSpPr>
        <p:spPr>
          <a:xfrm>
            <a:off x="2303748" y="2708920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3588" y="1820741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99692" y="2204864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33301" y="1979548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799692" y="3181618"/>
            <a:ext cx="432048" cy="3913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015716" y="3284984"/>
            <a:ext cx="74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done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63005" y="3535338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63588" y="4437112"/>
            <a:ext cx="828092" cy="384123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CPU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303748" y="5361028"/>
            <a:ext cx="828092" cy="384123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799692" y="4856972"/>
            <a:ext cx="504056" cy="3841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33301" y="4631656"/>
            <a:ext cx="94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002040"/>
                </a:solidFill>
              </a:rPr>
              <a:t>spawn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21" name="Straight Arrow Connector 20"/>
          <p:cNvCxnSpPr>
            <a:endCxn id="23" idx="0"/>
          </p:cNvCxnSpPr>
          <p:nvPr/>
        </p:nvCxnSpPr>
        <p:spPr>
          <a:xfrm>
            <a:off x="467544" y="1820741"/>
            <a:ext cx="0" cy="37323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3508" y="5553089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time</a:t>
            </a:r>
            <a:endParaRPr lang="en-CA" dirty="0">
              <a:solidFill>
                <a:srgbClr val="00204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89842" y="2405800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131182" y="27307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>
                <a:solidFill>
                  <a:srgbClr val="002040"/>
                </a:solidFill>
              </a:rPr>
              <a:t>▪▪▪</a:t>
            </a:r>
            <a:endParaRPr lang="en-CA" sz="2400" dirty="0">
              <a:solidFill>
                <a:srgbClr val="00204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388860" y="2396925"/>
            <a:ext cx="1656184" cy="1111560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rgbClr val="002040"/>
                </a:solidFill>
              </a:rPr>
              <a:t>GPU Core</a:t>
            </a:r>
            <a:endParaRPr lang="en-US" dirty="0">
              <a:solidFill>
                <a:srgbClr val="002040"/>
              </a:solidFill>
            </a:endParaRPr>
          </a:p>
        </p:txBody>
      </p:sp>
      <p:cxnSp>
        <p:nvCxnSpPr>
          <p:cNvPr id="3" name="Straight Arrow Connector 2"/>
          <p:cNvCxnSpPr>
            <a:stCxn id="32" idx="2"/>
          </p:cNvCxnSpPr>
          <p:nvPr/>
        </p:nvCxnSpPr>
        <p:spPr>
          <a:xfrm>
            <a:off x="5217934" y="3517360"/>
            <a:ext cx="22551" cy="5974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216952" y="3505987"/>
            <a:ext cx="17650" cy="60881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2890006" y="1868762"/>
            <a:ext cx="1041040" cy="648072"/>
            <a:chOff x="2890006" y="1759842"/>
            <a:chExt cx="1041040" cy="648072"/>
          </a:xfrm>
        </p:grpSpPr>
        <p:sp>
          <p:nvSpPr>
            <p:cNvPr id="43" name="Rectangle 42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4" name="Curved Connector 43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47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urved Connector 51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59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urved Connector 64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65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urved Connector 67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urved Connector 68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urved Connector 73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urved Connector 74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urved Connector 76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urved Connector 77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78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urved Connector 79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urved Connector 80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urved Connector 81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urved Connector 82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urved Connector 84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>
            <a:off x="2830516" y="1916832"/>
            <a:ext cx="1041040" cy="648072"/>
            <a:chOff x="2890006" y="1759842"/>
            <a:chExt cx="1041040" cy="648072"/>
          </a:xfrm>
        </p:grpSpPr>
        <p:sp>
          <p:nvSpPr>
            <p:cNvPr id="88" name="Rectangle 87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89" name="Curved Connector 88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urved Connector 89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urved Connector 90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urved Connector 91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urved Connector 93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urved Connector 94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urved Connector 96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urved Connector 98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urved Connector 99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urved Connector 100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urved Connector 101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urved Connector 102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urved Connector 103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urved Connector 104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urved Connector 105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urved Connector 106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urved Connector 107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urved Connector 108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urved Connector 109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urved Connector 110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urved Connector 111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urved Connector 112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urved Connector 113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urved Connector 116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urved Connector 117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urved Connector 118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urved Connector 119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urved Connector 120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urved Connector 121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urved Connector 122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urved Connector 123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urved Connector 124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urved Connector 125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urved Connector 126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extBox 127"/>
          <p:cNvSpPr txBox="1"/>
          <p:nvPr/>
        </p:nvSpPr>
        <p:spPr>
          <a:xfrm>
            <a:off x="2648573" y="1538251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Workgroups</a:t>
            </a:r>
            <a:endParaRPr lang="en-CA" dirty="0">
              <a:solidFill>
                <a:srgbClr val="002040"/>
              </a:solidFill>
            </a:endParaRPr>
          </a:p>
        </p:txBody>
      </p:sp>
      <p:grpSp>
        <p:nvGrpSpPr>
          <p:cNvPr id="129" name="Group 128"/>
          <p:cNvGrpSpPr/>
          <p:nvPr/>
        </p:nvGrpSpPr>
        <p:grpSpPr>
          <a:xfrm>
            <a:off x="2887409" y="1866364"/>
            <a:ext cx="1041040" cy="648072"/>
            <a:chOff x="2890006" y="1759842"/>
            <a:chExt cx="1041040" cy="648072"/>
          </a:xfrm>
        </p:grpSpPr>
        <p:sp>
          <p:nvSpPr>
            <p:cNvPr id="130" name="Rectangle 129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31" name="Curved Connector 130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urved Connector 131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urved Connector 132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urved Connector 133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urved Connector 134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urved Connector 135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urved Connector 137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urved Connector 139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urved Connector 140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urved Connector 141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urved Connector 142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urved Connector 143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urved Connector 144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urved Connector 146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urved Connector 147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urved Connector 148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urved Connector 149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urved Connector 150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urved Connector 151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urved Connector 152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urved Connector 154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urved Connector 155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urved Connector 156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urved Connector 157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urved Connector 158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urved Connector 160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urved Connector 161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urved Connector 162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urved Connector 163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urved Connector 164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urved Connector 165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urved Connector 166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urved Connector 168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/>
          <p:cNvGrpSpPr/>
          <p:nvPr/>
        </p:nvGrpSpPr>
        <p:grpSpPr>
          <a:xfrm>
            <a:off x="2827919" y="1914434"/>
            <a:ext cx="1041040" cy="648072"/>
            <a:chOff x="2890006" y="1759842"/>
            <a:chExt cx="1041040" cy="648072"/>
          </a:xfrm>
        </p:grpSpPr>
        <p:sp>
          <p:nvSpPr>
            <p:cNvPr id="171" name="Rectangle 170"/>
            <p:cNvSpPr/>
            <p:nvPr/>
          </p:nvSpPr>
          <p:spPr>
            <a:xfrm>
              <a:off x="2890006" y="1759842"/>
              <a:ext cx="1041040" cy="6480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172" name="Curved Connector 171"/>
            <p:cNvCxnSpPr/>
            <p:nvPr/>
          </p:nvCxnSpPr>
          <p:spPr>
            <a:xfrm rot="16200000" flipH="1">
              <a:off x="2903295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urved Connector 172"/>
            <p:cNvCxnSpPr/>
            <p:nvPr/>
          </p:nvCxnSpPr>
          <p:spPr>
            <a:xfrm rot="16200000" flipH="1">
              <a:off x="2970092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urved Connector 173"/>
            <p:cNvCxnSpPr/>
            <p:nvPr/>
          </p:nvCxnSpPr>
          <p:spPr>
            <a:xfrm rot="16200000" flipH="1">
              <a:off x="3041829" y="186253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urved Connector 174"/>
            <p:cNvCxnSpPr/>
            <p:nvPr/>
          </p:nvCxnSpPr>
          <p:spPr>
            <a:xfrm rot="16200000" flipH="1">
              <a:off x="310862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urved Connector 175"/>
            <p:cNvCxnSpPr/>
            <p:nvPr/>
          </p:nvCxnSpPr>
          <p:spPr>
            <a:xfrm rot="16200000" flipH="1">
              <a:off x="3175156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urved Connector 176"/>
            <p:cNvCxnSpPr/>
            <p:nvPr/>
          </p:nvCxnSpPr>
          <p:spPr>
            <a:xfrm rot="16200000" flipH="1">
              <a:off x="3241953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urved Connector 177"/>
            <p:cNvCxnSpPr/>
            <p:nvPr/>
          </p:nvCxnSpPr>
          <p:spPr>
            <a:xfrm rot="16200000" flipH="1">
              <a:off x="3307340" y="1862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urved Connector 178"/>
            <p:cNvCxnSpPr/>
            <p:nvPr/>
          </p:nvCxnSpPr>
          <p:spPr>
            <a:xfrm rot="16200000" flipH="1">
              <a:off x="3374137" y="1862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urved Connector 179"/>
            <p:cNvCxnSpPr/>
            <p:nvPr/>
          </p:nvCxnSpPr>
          <p:spPr>
            <a:xfrm rot="16200000" flipH="1">
              <a:off x="3439910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urved Connector 180"/>
            <p:cNvCxnSpPr/>
            <p:nvPr/>
          </p:nvCxnSpPr>
          <p:spPr>
            <a:xfrm rot="16200000" flipH="1">
              <a:off x="3506707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urved Connector 181"/>
            <p:cNvCxnSpPr/>
            <p:nvPr/>
          </p:nvCxnSpPr>
          <p:spPr>
            <a:xfrm rot="16200000" flipH="1">
              <a:off x="3578444" y="186167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urved Connector 182"/>
            <p:cNvCxnSpPr/>
            <p:nvPr/>
          </p:nvCxnSpPr>
          <p:spPr>
            <a:xfrm rot="16200000" flipH="1">
              <a:off x="3645241" y="1861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urved Connector 183"/>
            <p:cNvCxnSpPr/>
            <p:nvPr/>
          </p:nvCxnSpPr>
          <p:spPr>
            <a:xfrm rot="16200000" flipH="1">
              <a:off x="3712037" y="1861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urved Connector 184"/>
            <p:cNvCxnSpPr/>
            <p:nvPr/>
          </p:nvCxnSpPr>
          <p:spPr>
            <a:xfrm rot="16200000" flipH="1">
              <a:off x="2903295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urved Connector 185"/>
            <p:cNvCxnSpPr/>
            <p:nvPr/>
          </p:nvCxnSpPr>
          <p:spPr>
            <a:xfrm rot="16200000" flipH="1">
              <a:off x="2970092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urved Connector 186"/>
            <p:cNvCxnSpPr/>
            <p:nvPr/>
          </p:nvCxnSpPr>
          <p:spPr>
            <a:xfrm rot="16200000" flipH="1">
              <a:off x="3041829" y="2059854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urved Connector 187"/>
            <p:cNvCxnSpPr/>
            <p:nvPr/>
          </p:nvCxnSpPr>
          <p:spPr>
            <a:xfrm rot="16200000" flipH="1">
              <a:off x="310862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urved Connector 188"/>
            <p:cNvCxnSpPr/>
            <p:nvPr/>
          </p:nvCxnSpPr>
          <p:spPr>
            <a:xfrm rot="16200000" flipH="1">
              <a:off x="3175156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urved Connector 189"/>
            <p:cNvCxnSpPr/>
            <p:nvPr/>
          </p:nvCxnSpPr>
          <p:spPr>
            <a:xfrm rot="16200000" flipH="1">
              <a:off x="3241953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urved Connector 190"/>
            <p:cNvCxnSpPr/>
            <p:nvPr/>
          </p:nvCxnSpPr>
          <p:spPr>
            <a:xfrm rot="16200000" flipH="1">
              <a:off x="3307340" y="205985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urved Connector 191"/>
            <p:cNvCxnSpPr/>
            <p:nvPr/>
          </p:nvCxnSpPr>
          <p:spPr>
            <a:xfrm rot="16200000" flipH="1">
              <a:off x="3374137" y="205985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urved Connector 192"/>
            <p:cNvCxnSpPr/>
            <p:nvPr/>
          </p:nvCxnSpPr>
          <p:spPr>
            <a:xfrm rot="16200000" flipH="1">
              <a:off x="3439910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urved Connector 193"/>
            <p:cNvCxnSpPr/>
            <p:nvPr/>
          </p:nvCxnSpPr>
          <p:spPr>
            <a:xfrm rot="16200000" flipH="1">
              <a:off x="3506707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urved Connector 194"/>
            <p:cNvCxnSpPr/>
            <p:nvPr/>
          </p:nvCxnSpPr>
          <p:spPr>
            <a:xfrm rot="16200000" flipH="1">
              <a:off x="3578444" y="205899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urved Connector 195"/>
            <p:cNvCxnSpPr/>
            <p:nvPr/>
          </p:nvCxnSpPr>
          <p:spPr>
            <a:xfrm rot="16200000" flipH="1">
              <a:off x="3645241" y="205899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urved Connector 196"/>
            <p:cNvCxnSpPr/>
            <p:nvPr/>
          </p:nvCxnSpPr>
          <p:spPr>
            <a:xfrm rot="16200000" flipH="1">
              <a:off x="3712037" y="205899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urved Connector 197"/>
            <p:cNvCxnSpPr/>
            <p:nvPr/>
          </p:nvCxnSpPr>
          <p:spPr>
            <a:xfrm rot="16200000" flipH="1">
              <a:off x="2903294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urved Connector 198"/>
            <p:cNvCxnSpPr/>
            <p:nvPr/>
          </p:nvCxnSpPr>
          <p:spPr>
            <a:xfrm rot="16200000" flipH="1">
              <a:off x="2970091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urved Connector 199"/>
            <p:cNvCxnSpPr/>
            <p:nvPr/>
          </p:nvCxnSpPr>
          <p:spPr>
            <a:xfrm rot="16200000" flipH="1">
              <a:off x="3041828" y="2248533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urved Connector 200"/>
            <p:cNvCxnSpPr/>
            <p:nvPr/>
          </p:nvCxnSpPr>
          <p:spPr>
            <a:xfrm rot="16200000" flipH="1">
              <a:off x="310862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urved Connector 201"/>
            <p:cNvCxnSpPr/>
            <p:nvPr/>
          </p:nvCxnSpPr>
          <p:spPr>
            <a:xfrm rot="16200000" flipH="1">
              <a:off x="3175155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urved Connector 202"/>
            <p:cNvCxnSpPr/>
            <p:nvPr/>
          </p:nvCxnSpPr>
          <p:spPr>
            <a:xfrm rot="16200000" flipH="1">
              <a:off x="3241952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urved Connector 203"/>
            <p:cNvCxnSpPr/>
            <p:nvPr/>
          </p:nvCxnSpPr>
          <p:spPr>
            <a:xfrm rot="16200000" flipH="1">
              <a:off x="3307339" y="224853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urved Connector 204"/>
            <p:cNvCxnSpPr/>
            <p:nvPr/>
          </p:nvCxnSpPr>
          <p:spPr>
            <a:xfrm rot="16200000" flipH="1">
              <a:off x="3374136" y="224853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urved Connector 205"/>
            <p:cNvCxnSpPr/>
            <p:nvPr/>
          </p:nvCxnSpPr>
          <p:spPr>
            <a:xfrm rot="16200000" flipH="1">
              <a:off x="3439909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urved Connector 206"/>
            <p:cNvCxnSpPr/>
            <p:nvPr/>
          </p:nvCxnSpPr>
          <p:spPr>
            <a:xfrm rot="16200000" flipH="1">
              <a:off x="3506706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urved Connector 207"/>
            <p:cNvCxnSpPr/>
            <p:nvPr/>
          </p:nvCxnSpPr>
          <p:spPr>
            <a:xfrm rot="16200000" flipH="1">
              <a:off x="3578443" y="2247672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urved Connector 208"/>
            <p:cNvCxnSpPr/>
            <p:nvPr/>
          </p:nvCxnSpPr>
          <p:spPr>
            <a:xfrm rot="16200000" flipH="1">
              <a:off x="3645240" y="22476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urved Connector 209"/>
            <p:cNvCxnSpPr/>
            <p:nvPr/>
          </p:nvCxnSpPr>
          <p:spPr>
            <a:xfrm rot="16200000" flipH="1">
              <a:off x="3712036" y="22476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3" name="Group 292"/>
          <p:cNvGrpSpPr/>
          <p:nvPr/>
        </p:nvGrpSpPr>
        <p:grpSpPr>
          <a:xfrm>
            <a:off x="4716016" y="1808820"/>
            <a:ext cx="328613" cy="216024"/>
            <a:chOff x="2857500" y="3573016"/>
            <a:chExt cx="328613" cy="216024"/>
          </a:xfrm>
        </p:grpSpPr>
        <p:sp>
          <p:nvSpPr>
            <p:cNvPr id="212" name="Rectangle 21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213" name="Curved Connector 21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urved Connector 21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urved Connector 21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urved Connector 21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Group 395"/>
          <p:cNvGrpSpPr/>
          <p:nvPr/>
        </p:nvGrpSpPr>
        <p:grpSpPr>
          <a:xfrm>
            <a:off x="5044710" y="1808820"/>
            <a:ext cx="328613" cy="216024"/>
            <a:chOff x="2857500" y="3573016"/>
            <a:chExt cx="328613" cy="216024"/>
          </a:xfrm>
        </p:grpSpPr>
        <p:sp>
          <p:nvSpPr>
            <p:cNvPr id="397" name="Rectangle 39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398" name="Curved Connector 39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Curved Connector 39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Curved Connector 39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Curved Connector 40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5373323" y="1808820"/>
            <a:ext cx="328613" cy="216024"/>
            <a:chOff x="2857500" y="3573016"/>
            <a:chExt cx="328613" cy="216024"/>
          </a:xfrm>
        </p:grpSpPr>
        <p:sp>
          <p:nvSpPr>
            <p:cNvPr id="403" name="Rectangle 40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04" name="Curved Connector 40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Curved Connector 40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Curved Connector 40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Curved Connector 40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2" name="Group 521"/>
          <p:cNvGrpSpPr/>
          <p:nvPr/>
        </p:nvGrpSpPr>
        <p:grpSpPr>
          <a:xfrm>
            <a:off x="4549995" y="2742865"/>
            <a:ext cx="330326" cy="648744"/>
            <a:chOff x="4549995" y="2742865"/>
            <a:chExt cx="330326" cy="648744"/>
          </a:xfrm>
        </p:grpSpPr>
        <p:grpSp>
          <p:nvGrpSpPr>
            <p:cNvPr id="408" name="Group 40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409" name="Rectangle 40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10" name="Curved Connector 40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Curved Connector 41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Curved Connector 41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Curved Connector 41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Group 437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439" name="Rectangle 43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0" name="Curved Connector 43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Curved Connector 44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Curved Connector 44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Curved Connector 44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4" name="Group 443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445" name="Rectangle 44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46" name="Curved Connector 44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Curved Connector 44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Curved Connector 44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Curved Connector 44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0" name="Group 449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451" name="Rectangle 45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2" name="Curved Connector 45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Curved Connector 45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Curved Connector 45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urved Connector 45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6" name="Group 455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457" name="Rectangle 45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58" name="Curved Connector 45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Curved Connector 45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Curved Connector 45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Curved Connector 46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2" name="Group 461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463" name="Rectangle 462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64" name="Curved Connector 463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Curved Connector 464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Curved Connector 465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Curved Connector 466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8" name="Group 467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469" name="Rectangle 468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0" name="Curved Connector 469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Curved Connector 470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Curved Connector 471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Curved Connector 472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4" name="Group 473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475" name="Rectangle 474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76" name="Curved Connector 475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Curved Connector 476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Curved Connector 477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Curved Connector 478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0" name="Group 479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481" name="Rectangle 480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482" name="Curved Connector 481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Curved Connector 482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Curved Connector 483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5" name="Curved Connector 484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6" name="Group 485"/>
          <p:cNvGrpSpPr/>
          <p:nvPr/>
        </p:nvGrpSpPr>
        <p:grpSpPr>
          <a:xfrm>
            <a:off x="4716016" y="2023227"/>
            <a:ext cx="328613" cy="216024"/>
            <a:chOff x="2857500" y="3573016"/>
            <a:chExt cx="328613" cy="216024"/>
          </a:xfrm>
        </p:grpSpPr>
        <p:sp>
          <p:nvSpPr>
            <p:cNvPr id="487" name="Rectangle 48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88" name="Curved Connector 48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Curved Connector 48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Curved Connector 48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Curved Connector 49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2" name="Group 491"/>
          <p:cNvGrpSpPr/>
          <p:nvPr/>
        </p:nvGrpSpPr>
        <p:grpSpPr>
          <a:xfrm>
            <a:off x="5044710" y="2023227"/>
            <a:ext cx="328613" cy="216024"/>
            <a:chOff x="2857500" y="3573016"/>
            <a:chExt cx="328613" cy="216024"/>
          </a:xfrm>
        </p:grpSpPr>
        <p:sp>
          <p:nvSpPr>
            <p:cNvPr id="493" name="Rectangle 492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494" name="Curved Connector 493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Curved Connector 494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Curved Connector 495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Curved Connector 496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8" name="Group 497"/>
          <p:cNvGrpSpPr/>
          <p:nvPr/>
        </p:nvGrpSpPr>
        <p:grpSpPr>
          <a:xfrm>
            <a:off x="5373323" y="2023227"/>
            <a:ext cx="328613" cy="216024"/>
            <a:chOff x="2857500" y="3573016"/>
            <a:chExt cx="328613" cy="216024"/>
          </a:xfrm>
        </p:grpSpPr>
        <p:sp>
          <p:nvSpPr>
            <p:cNvPr id="499" name="Rectangle 498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0" name="Curved Connector 499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Curved Connector 500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Curved Connector 501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Curved Connector 502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4" name="Group 503"/>
          <p:cNvGrpSpPr/>
          <p:nvPr/>
        </p:nvGrpSpPr>
        <p:grpSpPr>
          <a:xfrm>
            <a:off x="4716016" y="2240091"/>
            <a:ext cx="328613" cy="216024"/>
            <a:chOff x="2857500" y="3573016"/>
            <a:chExt cx="328613" cy="216024"/>
          </a:xfrm>
        </p:grpSpPr>
        <p:sp>
          <p:nvSpPr>
            <p:cNvPr id="505" name="Rectangle 504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06" name="Curved Connector 505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7" name="Curved Connector 506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Curved Connector 507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Curved Connector 508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0" name="Group 509"/>
          <p:cNvGrpSpPr/>
          <p:nvPr/>
        </p:nvGrpSpPr>
        <p:grpSpPr>
          <a:xfrm>
            <a:off x="5044710" y="2240091"/>
            <a:ext cx="328613" cy="216024"/>
            <a:chOff x="2857500" y="3573016"/>
            <a:chExt cx="328613" cy="216024"/>
          </a:xfrm>
        </p:grpSpPr>
        <p:sp>
          <p:nvSpPr>
            <p:cNvPr id="511" name="Rectangle 510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2" name="Curved Connector 511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Curved Connector 512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Curved Connector 513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Curved Connector 514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6" name="Group 515"/>
          <p:cNvGrpSpPr/>
          <p:nvPr/>
        </p:nvGrpSpPr>
        <p:grpSpPr>
          <a:xfrm>
            <a:off x="5373323" y="2240091"/>
            <a:ext cx="328613" cy="216024"/>
            <a:chOff x="2857500" y="3573016"/>
            <a:chExt cx="328613" cy="216024"/>
          </a:xfrm>
        </p:grpSpPr>
        <p:sp>
          <p:nvSpPr>
            <p:cNvPr id="517" name="Rectangle 516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18" name="Curved Connector 517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Curved Connector 518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Curved Connector 519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Curved Connector 520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3" name="Group 522"/>
          <p:cNvGrpSpPr/>
          <p:nvPr/>
        </p:nvGrpSpPr>
        <p:grpSpPr>
          <a:xfrm>
            <a:off x="6710133" y="1801664"/>
            <a:ext cx="328613" cy="216024"/>
            <a:chOff x="2857500" y="3573016"/>
            <a:chExt cx="328613" cy="216024"/>
          </a:xfrm>
        </p:grpSpPr>
        <p:sp>
          <p:nvSpPr>
            <p:cNvPr id="524" name="Rectangle 52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25" name="Curved Connector 52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Curved Connector 52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Curved Connector 52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Curved Connector 52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9" name="Group 528"/>
          <p:cNvGrpSpPr/>
          <p:nvPr/>
        </p:nvGrpSpPr>
        <p:grpSpPr>
          <a:xfrm>
            <a:off x="7038827" y="1801664"/>
            <a:ext cx="328613" cy="216024"/>
            <a:chOff x="2857500" y="3573016"/>
            <a:chExt cx="328613" cy="216024"/>
          </a:xfrm>
        </p:grpSpPr>
        <p:sp>
          <p:nvSpPr>
            <p:cNvPr id="530" name="Rectangle 52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1" name="Curved Connector 53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Curved Connector 53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Curved Connector 53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Curved Connector 53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5" name="Group 534"/>
          <p:cNvGrpSpPr/>
          <p:nvPr/>
        </p:nvGrpSpPr>
        <p:grpSpPr>
          <a:xfrm>
            <a:off x="7367440" y="1801664"/>
            <a:ext cx="328613" cy="216024"/>
            <a:chOff x="2857500" y="3573016"/>
            <a:chExt cx="328613" cy="216024"/>
          </a:xfrm>
        </p:grpSpPr>
        <p:sp>
          <p:nvSpPr>
            <p:cNvPr id="536" name="Rectangle 53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37" name="Curved Connector 53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Curved Connector 53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Curved Connector 53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Curved Connector 53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Group 540"/>
          <p:cNvGrpSpPr/>
          <p:nvPr/>
        </p:nvGrpSpPr>
        <p:grpSpPr>
          <a:xfrm>
            <a:off x="6710133" y="2016071"/>
            <a:ext cx="328613" cy="216024"/>
            <a:chOff x="2857500" y="3573016"/>
            <a:chExt cx="328613" cy="216024"/>
          </a:xfrm>
        </p:grpSpPr>
        <p:sp>
          <p:nvSpPr>
            <p:cNvPr id="542" name="Rectangle 54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3" name="Curved Connector 54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Curved Connector 54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Curved Connector 54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Curved Connector 54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/>
          <p:cNvGrpSpPr/>
          <p:nvPr/>
        </p:nvGrpSpPr>
        <p:grpSpPr>
          <a:xfrm>
            <a:off x="7038827" y="2016071"/>
            <a:ext cx="328613" cy="216024"/>
            <a:chOff x="2857500" y="3573016"/>
            <a:chExt cx="328613" cy="216024"/>
          </a:xfrm>
        </p:grpSpPr>
        <p:sp>
          <p:nvSpPr>
            <p:cNvPr id="548" name="Rectangle 547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49" name="Curved Connector 548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Curved Connector 549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Curved Connector 550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Curved Connector 551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3" name="Group 552"/>
          <p:cNvGrpSpPr/>
          <p:nvPr/>
        </p:nvGrpSpPr>
        <p:grpSpPr>
          <a:xfrm>
            <a:off x="7367440" y="2016071"/>
            <a:ext cx="328613" cy="216024"/>
            <a:chOff x="2857500" y="3573016"/>
            <a:chExt cx="328613" cy="216024"/>
          </a:xfrm>
        </p:grpSpPr>
        <p:sp>
          <p:nvSpPr>
            <p:cNvPr id="554" name="Rectangle 553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55" name="Curved Connector 554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Curved Connector 555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Curved Connector 556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Curved Connector 557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9" name="Group 558"/>
          <p:cNvGrpSpPr/>
          <p:nvPr/>
        </p:nvGrpSpPr>
        <p:grpSpPr>
          <a:xfrm>
            <a:off x="6710133" y="2232935"/>
            <a:ext cx="328613" cy="216024"/>
            <a:chOff x="2857500" y="3573016"/>
            <a:chExt cx="328613" cy="216024"/>
          </a:xfrm>
        </p:grpSpPr>
        <p:sp>
          <p:nvSpPr>
            <p:cNvPr id="560" name="Rectangle 559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1" name="Curved Connector 560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Curved Connector 561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Curved Connector 562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Curved Connector 563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5" name="Group 564"/>
          <p:cNvGrpSpPr/>
          <p:nvPr/>
        </p:nvGrpSpPr>
        <p:grpSpPr>
          <a:xfrm>
            <a:off x="7038827" y="2232935"/>
            <a:ext cx="328613" cy="216024"/>
            <a:chOff x="2857500" y="3573016"/>
            <a:chExt cx="328613" cy="216024"/>
          </a:xfrm>
        </p:grpSpPr>
        <p:sp>
          <p:nvSpPr>
            <p:cNvPr id="566" name="Rectangle 565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67" name="Curved Connector 566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Curved Connector 567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Curved Connector 568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Curved Connector 569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1" name="Group 570"/>
          <p:cNvGrpSpPr/>
          <p:nvPr/>
        </p:nvGrpSpPr>
        <p:grpSpPr>
          <a:xfrm>
            <a:off x="7367440" y="2232935"/>
            <a:ext cx="328613" cy="216024"/>
            <a:chOff x="2857500" y="3573016"/>
            <a:chExt cx="328613" cy="216024"/>
          </a:xfrm>
        </p:grpSpPr>
        <p:sp>
          <p:nvSpPr>
            <p:cNvPr id="572" name="Rectangle 571"/>
            <p:cNvSpPr/>
            <p:nvPr/>
          </p:nvSpPr>
          <p:spPr>
            <a:xfrm>
              <a:off x="2857500" y="3573016"/>
              <a:ext cx="328613" cy="2160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1600" dirty="0">
                <a:solidFill>
                  <a:srgbClr val="002040"/>
                </a:solidFill>
              </a:endParaRPr>
            </a:p>
          </p:txBody>
        </p:sp>
        <p:cxnSp>
          <p:nvCxnSpPr>
            <p:cNvPr id="573" name="Curved Connector 572"/>
            <p:cNvCxnSpPr/>
            <p:nvPr/>
          </p:nvCxnSpPr>
          <p:spPr>
            <a:xfrm rot="16200000" flipH="1">
              <a:off x="2824731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Curved Connector 573"/>
            <p:cNvCxnSpPr/>
            <p:nvPr/>
          </p:nvCxnSpPr>
          <p:spPr>
            <a:xfrm rot="16200000" flipH="1">
              <a:off x="2891528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Curved Connector 574"/>
            <p:cNvCxnSpPr/>
            <p:nvPr/>
          </p:nvCxnSpPr>
          <p:spPr>
            <a:xfrm rot="16200000" flipH="1">
              <a:off x="2963265" y="3657871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Curved Connector 575"/>
            <p:cNvCxnSpPr/>
            <p:nvPr/>
          </p:nvCxnSpPr>
          <p:spPr>
            <a:xfrm rot="16200000" flipH="1">
              <a:off x="3030062" y="3657870"/>
              <a:ext cx="180021" cy="54007"/>
            </a:xfrm>
            <a:prstGeom prst="curvedConnector3">
              <a:avLst>
                <a:gd name="adj1" fmla="val 50000"/>
              </a:avLst>
            </a:prstGeom>
            <a:ln w="12700"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/>
          <p:cNvGrpSpPr/>
          <p:nvPr/>
        </p:nvGrpSpPr>
        <p:grpSpPr>
          <a:xfrm>
            <a:off x="6545930" y="2742865"/>
            <a:ext cx="330326" cy="648744"/>
            <a:chOff x="4549995" y="2742865"/>
            <a:chExt cx="330326" cy="648744"/>
          </a:xfrm>
        </p:grpSpPr>
        <p:grpSp>
          <p:nvGrpSpPr>
            <p:cNvPr id="578" name="Group 577"/>
            <p:cNvGrpSpPr/>
            <p:nvPr/>
          </p:nvGrpSpPr>
          <p:grpSpPr>
            <a:xfrm>
              <a:off x="4551708" y="2742865"/>
              <a:ext cx="328613" cy="72000"/>
              <a:chOff x="2857500" y="3573016"/>
              <a:chExt cx="328613" cy="216024"/>
            </a:xfrm>
          </p:grpSpPr>
          <p:sp>
            <p:nvSpPr>
              <p:cNvPr id="627" name="Rectangle 62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8" name="Curved Connector 62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9" name="Curved Connector 62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0" name="Curved Connector 62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1" name="Curved Connector 63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9" name="Group 578"/>
            <p:cNvGrpSpPr/>
            <p:nvPr/>
          </p:nvGrpSpPr>
          <p:grpSpPr>
            <a:xfrm>
              <a:off x="4551708" y="2814865"/>
              <a:ext cx="328613" cy="72000"/>
              <a:chOff x="2857500" y="3573016"/>
              <a:chExt cx="328613" cy="216024"/>
            </a:xfrm>
          </p:grpSpPr>
          <p:sp>
            <p:nvSpPr>
              <p:cNvPr id="622" name="Rectangle 62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23" name="Curved Connector 62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4" name="Curved Connector 62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5" name="Curved Connector 62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6" name="Curved Connector 62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0" name="Group 579"/>
            <p:cNvGrpSpPr/>
            <p:nvPr/>
          </p:nvGrpSpPr>
          <p:grpSpPr>
            <a:xfrm>
              <a:off x="4551708" y="2886865"/>
              <a:ext cx="328613" cy="72000"/>
              <a:chOff x="2857500" y="3573016"/>
              <a:chExt cx="328613" cy="216024"/>
            </a:xfrm>
          </p:grpSpPr>
          <p:sp>
            <p:nvSpPr>
              <p:cNvPr id="617" name="Rectangle 61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8" name="Curved Connector 61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9" name="Curved Connector 61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Curved Connector 61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Curved Connector 62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1" name="Group 580"/>
            <p:cNvGrpSpPr/>
            <p:nvPr/>
          </p:nvGrpSpPr>
          <p:grpSpPr>
            <a:xfrm>
              <a:off x="4549995" y="2958865"/>
              <a:ext cx="328613" cy="72000"/>
              <a:chOff x="2857500" y="3573016"/>
              <a:chExt cx="328613" cy="216024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13" name="Curved Connector 61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Curved Connector 61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Curved Connector 61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6" name="Curved Connector 61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2" name="Group 581"/>
            <p:cNvGrpSpPr/>
            <p:nvPr/>
          </p:nvGrpSpPr>
          <p:grpSpPr>
            <a:xfrm>
              <a:off x="4549995" y="3030865"/>
              <a:ext cx="328613" cy="72000"/>
              <a:chOff x="2857500" y="3573016"/>
              <a:chExt cx="328613" cy="216024"/>
            </a:xfrm>
          </p:grpSpPr>
          <p:sp>
            <p:nvSpPr>
              <p:cNvPr id="607" name="Rectangle 60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8" name="Curved Connector 60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Curved Connector 60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Curved Connector 60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1" name="Curved Connector 61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3" name="Group 582"/>
            <p:cNvGrpSpPr/>
            <p:nvPr/>
          </p:nvGrpSpPr>
          <p:grpSpPr>
            <a:xfrm>
              <a:off x="4549995" y="3102865"/>
              <a:ext cx="328613" cy="72000"/>
              <a:chOff x="2857500" y="3573016"/>
              <a:chExt cx="328613" cy="216024"/>
            </a:xfrm>
          </p:grpSpPr>
          <p:sp>
            <p:nvSpPr>
              <p:cNvPr id="602" name="Rectangle 60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603" name="Curved Connector 60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Curved Connector 60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Curved Connector 60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Curved Connector 60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4" name="Group 583"/>
            <p:cNvGrpSpPr/>
            <p:nvPr/>
          </p:nvGrpSpPr>
          <p:grpSpPr>
            <a:xfrm>
              <a:off x="4551708" y="3175609"/>
              <a:ext cx="328613" cy="72000"/>
              <a:chOff x="2857500" y="3573016"/>
              <a:chExt cx="328613" cy="216024"/>
            </a:xfrm>
          </p:grpSpPr>
          <p:sp>
            <p:nvSpPr>
              <p:cNvPr id="597" name="Rectangle 59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8" name="Curved Connector 59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9" name="Curved Connector 59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0" name="Curved Connector 59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1" name="Curved Connector 60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5" name="Group 584"/>
            <p:cNvGrpSpPr/>
            <p:nvPr/>
          </p:nvGrpSpPr>
          <p:grpSpPr>
            <a:xfrm>
              <a:off x="4551708" y="3247609"/>
              <a:ext cx="328613" cy="72000"/>
              <a:chOff x="2857500" y="3573016"/>
              <a:chExt cx="328613" cy="216024"/>
            </a:xfrm>
          </p:grpSpPr>
          <p:sp>
            <p:nvSpPr>
              <p:cNvPr id="592" name="Rectangle 591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93" name="Curved Connector 592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4" name="Curved Connector 593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5" name="Curved Connector 594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6" name="Curved Connector 595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6" name="Group 585"/>
            <p:cNvGrpSpPr/>
            <p:nvPr/>
          </p:nvGrpSpPr>
          <p:grpSpPr>
            <a:xfrm>
              <a:off x="4551708" y="3319609"/>
              <a:ext cx="328613" cy="72000"/>
              <a:chOff x="2857500" y="3573016"/>
              <a:chExt cx="328613" cy="216024"/>
            </a:xfrm>
          </p:grpSpPr>
          <p:sp>
            <p:nvSpPr>
              <p:cNvPr id="587" name="Rectangle 586"/>
              <p:cNvSpPr/>
              <p:nvPr/>
            </p:nvSpPr>
            <p:spPr>
              <a:xfrm>
                <a:off x="2857500" y="3573016"/>
                <a:ext cx="328613" cy="21602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sz="1600" dirty="0">
                  <a:solidFill>
                    <a:srgbClr val="002040"/>
                  </a:solidFill>
                </a:endParaRPr>
              </a:p>
            </p:txBody>
          </p:sp>
          <p:cxnSp>
            <p:nvCxnSpPr>
              <p:cNvPr id="588" name="Curved Connector 587"/>
              <p:cNvCxnSpPr/>
              <p:nvPr/>
            </p:nvCxnSpPr>
            <p:spPr>
              <a:xfrm rot="16200000" flipH="1">
                <a:off x="2824731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9" name="Curved Connector 588"/>
              <p:cNvCxnSpPr/>
              <p:nvPr/>
            </p:nvCxnSpPr>
            <p:spPr>
              <a:xfrm rot="16200000" flipH="1">
                <a:off x="2891528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0" name="Curved Connector 589"/>
              <p:cNvCxnSpPr/>
              <p:nvPr/>
            </p:nvCxnSpPr>
            <p:spPr>
              <a:xfrm rot="16200000" flipH="1">
                <a:off x="2963265" y="3657871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1" name="Curved Connector 590"/>
              <p:cNvCxnSpPr/>
              <p:nvPr/>
            </p:nvCxnSpPr>
            <p:spPr>
              <a:xfrm rot="16200000" flipH="1">
                <a:off x="3030062" y="3657870"/>
                <a:ext cx="180021" cy="54007"/>
              </a:xfrm>
              <a:prstGeom prst="curvedConnector3">
                <a:avLst>
                  <a:gd name="adj1" fmla="val 50000"/>
                </a:avLst>
              </a:prstGeom>
              <a:ln w="12700">
                <a:tailEnd type="triangle" w="sm" len="sm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32" name="TextBox 631"/>
          <p:cNvSpPr txBox="1"/>
          <p:nvPr/>
        </p:nvSpPr>
        <p:spPr>
          <a:xfrm>
            <a:off x="5503567" y="189260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002040"/>
                </a:solidFill>
              </a:rPr>
              <a:t>Wavefronts</a:t>
            </a:r>
            <a:endParaRPr lang="en-CA" dirty="0">
              <a:solidFill>
                <a:srgbClr val="002040"/>
              </a:solidFill>
            </a:endParaRPr>
          </a:p>
        </p:txBody>
      </p:sp>
      <p:cxnSp>
        <p:nvCxnSpPr>
          <p:cNvPr id="634" name="Straight Arrow Connector 633"/>
          <p:cNvCxnSpPr>
            <a:stCxn id="632" idx="2"/>
            <a:endCxn id="457" idx="0"/>
          </p:cNvCxnSpPr>
          <p:nvPr/>
        </p:nvCxnSpPr>
        <p:spPr>
          <a:xfrm flipH="1">
            <a:off x="4714302" y="2261939"/>
            <a:ext cx="1545349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Arrow Connector 635"/>
          <p:cNvCxnSpPr>
            <a:stCxn id="632" idx="2"/>
            <a:endCxn id="607" idx="0"/>
          </p:cNvCxnSpPr>
          <p:nvPr/>
        </p:nvCxnSpPr>
        <p:spPr>
          <a:xfrm>
            <a:off x="6259651" y="2261939"/>
            <a:ext cx="450586" cy="7689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389842" y="4114800"/>
            <a:ext cx="417338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0000"/>
                </a:solidFill>
              </a:rPr>
              <a:t>Memory</a:t>
            </a:r>
            <a:endParaRPr lang="en-US" sz="40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00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1.11111E-6 L 0.20503 -0.01273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0" y="-648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2.76197E-6 L 0.41858 -0.00832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20" y="-4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0" dur="2000" fill="hold"/>
                                        <p:tgtEl>
                                          <p:spTgt spid="29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3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4" dur="2000" fill="hold"/>
                                        <p:tgtEl>
                                          <p:spTgt spid="39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46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8" dur="2000" fill="hold"/>
                                        <p:tgtEl>
                                          <p:spTgt spid="40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2" dur="2000" fill="hold"/>
                                        <p:tgtEl>
                                          <p:spTgt spid="48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54" dur="20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56" dur="2000" fill="hold"/>
                                        <p:tgtEl>
                                          <p:spTgt spid="492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0" dur="2000" fill="hold"/>
                                        <p:tgtEl>
                                          <p:spTgt spid="498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4" dur="2000" fill="hold"/>
                                        <p:tgtEl>
                                          <p:spTgt spid="504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5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8" dur="2000" fill="hold"/>
                                        <p:tgtEl>
                                          <p:spTgt spid="510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170" dur="2000" fill="hold"/>
                                        <p:tgtEl>
                                          <p:spTgt spid="5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2" dur="2000" fill="hold"/>
                                        <p:tgtEl>
                                          <p:spTgt spid="516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2616 " pathEditMode="relative" rAng="0" ptsTypes="AA">
                                      <p:cBhvr>
                                        <p:cTn id="174" dur="2000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6296"/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6" dur="2000" fill="hold"/>
                                        <p:tgtEl>
                                          <p:spTgt spid="52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5764 " pathEditMode="relative" rAng="0" ptsTypes="AA">
                                      <p:cBhvr>
                                        <p:cTn id="178" dur="20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7870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0" dur="2000" fill="hold"/>
                                        <p:tgtEl>
                                          <p:spTgt spid="52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8912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9444"/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4" dur="2000" fill="hold"/>
                                        <p:tgtEl>
                                          <p:spTgt spid="53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1.85185E-6 L -0.01788 0.10532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5255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8" dur="2000" fill="hold"/>
                                        <p:tgtEl>
                                          <p:spTgt spid="54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85185E-6 L -0.05382 0.13657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6829"/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2" dur="2000" fill="hold"/>
                                        <p:tgtEl>
                                          <p:spTgt spid="547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6829 " pathEditMode="relative" rAng="0" ptsTypes="AA">
                                      <p:cBhvr>
                                        <p:cTn id="194" dur="20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8403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96" dur="2000" fill="hold"/>
                                        <p:tgtEl>
                                          <p:spTgt spid="553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19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11111E-6 L -0.01788 0.08403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3" y="4190"/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0" dur="2000" fill="hold"/>
                                        <p:tgtEl>
                                          <p:spTgt spid="559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-0.05382 0.11528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1" y="5764"/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4" dur="2000" fill="hold"/>
                                        <p:tgtEl>
                                          <p:spTgt spid="565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85185E-6 L -0.08976 0.14699 " pathEditMode="relative" rAng="0" ptsTypes="AA">
                                      <p:cBhvr>
                                        <p:cTn id="206" dur="2000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97" y="7338"/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8" dur="2000" fill="hold"/>
                                        <p:tgtEl>
                                          <p:spTgt spid="571"/>
                                        </p:tgtEl>
                                      </p:cBhvr>
                                      <p:by x="100000" y="33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4000"/>
                            </p:stCondLst>
                            <p:childTnLst>
                              <p:par>
                                <p:cTn id="2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4000"/>
                            </p:stCondLst>
                            <p:childTnLst>
                              <p:par>
                                <p:cTn id="2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2" grpId="0"/>
      <p:bldP spid="15" grpId="0" animBg="1"/>
      <p:bldP spid="16" grpId="0" animBg="1"/>
      <p:bldP spid="17" grpId="0" animBg="1"/>
      <p:bldP spid="19" grpId="0"/>
      <p:bldP spid="23" grpId="0"/>
      <p:bldP spid="32" grpId="0" animBg="1"/>
      <p:bldP spid="29" grpId="0"/>
      <p:bldP spid="39" grpId="0" animBg="1"/>
      <p:bldP spid="128" grpId="0"/>
      <p:bldP spid="632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2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859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716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859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048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382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3716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859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382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3716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8859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48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382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3716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8859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048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8382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716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8859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25717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31051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363855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152900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5717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051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63855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152900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5717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051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63855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152900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5717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31051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363855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52900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5717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31051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63855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152900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5717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1051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363855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152900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4724400" y="1762661"/>
            <a:ext cx="18966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smtClean="0"/>
              <a:t>......</a:t>
            </a:r>
            <a:endParaRPr lang="en-US" sz="8000" b="1" dirty="0"/>
          </a:p>
        </p:txBody>
      </p:sp>
      <p:sp>
        <p:nvSpPr>
          <p:cNvPr id="91" name="Rectangle 90"/>
          <p:cNvSpPr/>
          <p:nvPr/>
        </p:nvSpPr>
        <p:spPr>
          <a:xfrm>
            <a:off x="32385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25908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304800" y="51435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L2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68103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/>
          <p:cNvSpPr/>
          <p:nvPr/>
        </p:nvSpPr>
        <p:spPr>
          <a:xfrm>
            <a:off x="73437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787717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8391525" y="1257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68103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73437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787717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8391525" y="17145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68103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73437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787717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8391525" y="21717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68103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73437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787717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8391525" y="26289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68103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73437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787717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391525" y="30861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68103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73437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787717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8391525" y="3543300"/>
            <a:ext cx="533400" cy="45720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6819900" y="4267200"/>
            <a:ext cx="2114550" cy="762000"/>
          </a:xfrm>
          <a:prstGeom prst="rect">
            <a:avLst/>
          </a:prstGeom>
          <a:solidFill>
            <a:srgbClr val="FFFF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L1 Cache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304800" y="56007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Global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304800" y="6057900"/>
            <a:ext cx="8591550" cy="45720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00"/>
                </a:solidFill>
              </a:rPr>
              <a:t>Constant Memory</a:t>
            </a:r>
            <a:endParaRPr lang="en-US" sz="3200" b="1" dirty="0">
              <a:solidFill>
                <a:srgbClr val="000000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304800" y="868918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1</a:t>
            </a:r>
            <a:endParaRPr lang="en-US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2571750" y="86891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Multiprocessor 2</a:t>
            </a:r>
            <a:endParaRPr lang="en-US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6810375" y="86891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Multiprocessor n</a:t>
            </a:r>
            <a:endParaRPr lang="en-US" b="1" dirty="0"/>
          </a:p>
        </p:txBody>
      </p:sp>
      <p:sp>
        <p:nvSpPr>
          <p:cNvPr id="149" name="Rectangle 148"/>
          <p:cNvSpPr/>
          <p:nvPr/>
        </p:nvSpPr>
        <p:spPr>
          <a:xfrm>
            <a:off x="304801" y="152400"/>
            <a:ext cx="8620124" cy="7165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  <a:latin typeface="+mj-lt"/>
              </a:rPr>
              <a:t>GPU Architecture</a:t>
            </a:r>
            <a:endParaRPr lang="en-US" sz="3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13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/>
          <p:cNvSpPr/>
          <p:nvPr/>
        </p:nvSpPr>
        <p:spPr>
          <a:xfrm>
            <a:off x="7937224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C4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8081240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158499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849665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6804248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C3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6948264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7025523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363681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5652039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C2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5796055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5873314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6211472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3397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57606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1: Coherence traffic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540046" y="2692473"/>
            <a:ext cx="1328216" cy="215444"/>
            <a:chOff x="7049000" y="1759113"/>
            <a:chExt cx="1328216" cy="215444"/>
          </a:xfrm>
        </p:grpSpPr>
        <p:sp>
          <p:nvSpPr>
            <p:cNvPr id="29" name="Rectangle 87"/>
            <p:cNvSpPr>
              <a:spLocks noChangeArrowheads="1"/>
            </p:cNvSpPr>
            <p:nvPr/>
          </p:nvSpPr>
          <p:spPr bwMode="auto">
            <a:xfrm>
              <a:off x="7061206" y="1790218"/>
              <a:ext cx="147655" cy="147655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88"/>
            <p:cNvSpPr>
              <a:spLocks noEditPoints="1"/>
            </p:cNvSpPr>
            <p:nvPr/>
          </p:nvSpPr>
          <p:spPr bwMode="auto">
            <a:xfrm>
              <a:off x="7049000" y="1785457"/>
              <a:ext cx="163037" cy="166112"/>
            </a:xfrm>
            <a:custGeom>
              <a:avLst/>
              <a:gdLst>
                <a:gd name="T0" fmla="*/ 0 w 108"/>
                <a:gd name="T1" fmla="*/ 6 h 107"/>
                <a:gd name="T2" fmla="*/ 0 w 108"/>
                <a:gd name="T3" fmla="*/ 0 h 107"/>
                <a:gd name="T4" fmla="*/ 6 w 108"/>
                <a:gd name="T5" fmla="*/ 0 h 107"/>
                <a:gd name="T6" fmla="*/ 102 w 108"/>
                <a:gd name="T7" fmla="*/ 0 h 107"/>
                <a:gd name="T8" fmla="*/ 106 w 108"/>
                <a:gd name="T9" fmla="*/ 0 h 107"/>
                <a:gd name="T10" fmla="*/ 108 w 108"/>
                <a:gd name="T11" fmla="*/ 6 h 107"/>
                <a:gd name="T12" fmla="*/ 108 w 108"/>
                <a:gd name="T13" fmla="*/ 102 h 107"/>
                <a:gd name="T14" fmla="*/ 106 w 108"/>
                <a:gd name="T15" fmla="*/ 105 h 107"/>
                <a:gd name="T16" fmla="*/ 102 w 108"/>
                <a:gd name="T17" fmla="*/ 107 h 107"/>
                <a:gd name="T18" fmla="*/ 6 w 108"/>
                <a:gd name="T19" fmla="*/ 107 h 107"/>
                <a:gd name="T20" fmla="*/ 0 w 108"/>
                <a:gd name="T21" fmla="*/ 105 h 107"/>
                <a:gd name="T22" fmla="*/ 0 w 108"/>
                <a:gd name="T23" fmla="*/ 102 h 107"/>
                <a:gd name="T24" fmla="*/ 0 w 108"/>
                <a:gd name="T25" fmla="*/ 6 h 107"/>
                <a:gd name="T26" fmla="*/ 12 w 108"/>
                <a:gd name="T27" fmla="*/ 102 h 107"/>
                <a:gd name="T28" fmla="*/ 6 w 108"/>
                <a:gd name="T29" fmla="*/ 96 h 107"/>
                <a:gd name="T30" fmla="*/ 102 w 108"/>
                <a:gd name="T31" fmla="*/ 96 h 107"/>
                <a:gd name="T32" fmla="*/ 96 w 108"/>
                <a:gd name="T33" fmla="*/ 102 h 107"/>
                <a:gd name="T34" fmla="*/ 96 w 108"/>
                <a:gd name="T35" fmla="*/ 6 h 107"/>
                <a:gd name="T36" fmla="*/ 102 w 108"/>
                <a:gd name="T37" fmla="*/ 11 h 107"/>
                <a:gd name="T38" fmla="*/ 6 w 108"/>
                <a:gd name="T39" fmla="*/ 11 h 107"/>
                <a:gd name="T40" fmla="*/ 12 w 108"/>
                <a:gd name="T41" fmla="*/ 6 h 107"/>
                <a:gd name="T42" fmla="*/ 12 w 108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7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5"/>
                  </a:lnTo>
                  <a:lnTo>
                    <a:pt x="102" y="107"/>
                  </a:lnTo>
                  <a:lnTo>
                    <a:pt x="6" y="107"/>
                  </a:lnTo>
                  <a:lnTo>
                    <a:pt x="0" y="105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89"/>
            <p:cNvSpPr>
              <a:spLocks noChangeArrowheads="1"/>
            </p:cNvSpPr>
            <p:nvPr/>
          </p:nvSpPr>
          <p:spPr bwMode="auto">
            <a:xfrm>
              <a:off x="7263128" y="1759113"/>
              <a:ext cx="1114088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rPr>
                <a:t>No coherence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32789" y="2689683"/>
            <a:ext cx="650652" cy="215444"/>
            <a:chOff x="7049000" y="1992019"/>
            <a:chExt cx="650652" cy="215444"/>
          </a:xfrm>
        </p:grpSpPr>
        <p:sp>
          <p:nvSpPr>
            <p:cNvPr id="33" name="Rectangle 90"/>
            <p:cNvSpPr>
              <a:spLocks noChangeArrowheads="1"/>
            </p:cNvSpPr>
            <p:nvPr/>
          </p:nvSpPr>
          <p:spPr bwMode="auto">
            <a:xfrm>
              <a:off x="7062228" y="2021538"/>
              <a:ext cx="143934" cy="143934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91"/>
            <p:cNvSpPr>
              <a:spLocks noEditPoints="1"/>
            </p:cNvSpPr>
            <p:nvPr/>
          </p:nvSpPr>
          <p:spPr bwMode="auto">
            <a:xfrm>
              <a:off x="7049000" y="2016775"/>
              <a:ext cx="161926" cy="161926"/>
            </a:xfrm>
            <a:custGeom>
              <a:avLst/>
              <a:gdLst>
                <a:gd name="T0" fmla="*/ 0 w 107"/>
                <a:gd name="T1" fmla="*/ 6 h 107"/>
                <a:gd name="T2" fmla="*/ 0 w 107"/>
                <a:gd name="T3" fmla="*/ 0 h 107"/>
                <a:gd name="T4" fmla="*/ 5 w 107"/>
                <a:gd name="T5" fmla="*/ 0 h 107"/>
                <a:gd name="T6" fmla="*/ 101 w 107"/>
                <a:gd name="T7" fmla="*/ 0 h 107"/>
                <a:gd name="T8" fmla="*/ 105 w 107"/>
                <a:gd name="T9" fmla="*/ 0 h 107"/>
                <a:gd name="T10" fmla="*/ 107 w 107"/>
                <a:gd name="T11" fmla="*/ 6 h 107"/>
                <a:gd name="T12" fmla="*/ 107 w 107"/>
                <a:gd name="T13" fmla="*/ 102 h 107"/>
                <a:gd name="T14" fmla="*/ 105 w 107"/>
                <a:gd name="T15" fmla="*/ 106 h 107"/>
                <a:gd name="T16" fmla="*/ 101 w 107"/>
                <a:gd name="T17" fmla="*/ 107 h 107"/>
                <a:gd name="T18" fmla="*/ 5 w 107"/>
                <a:gd name="T19" fmla="*/ 107 h 107"/>
                <a:gd name="T20" fmla="*/ 0 w 107"/>
                <a:gd name="T21" fmla="*/ 106 h 107"/>
                <a:gd name="T22" fmla="*/ 0 w 107"/>
                <a:gd name="T23" fmla="*/ 102 h 107"/>
                <a:gd name="T24" fmla="*/ 0 w 107"/>
                <a:gd name="T25" fmla="*/ 6 h 107"/>
                <a:gd name="T26" fmla="*/ 11 w 107"/>
                <a:gd name="T27" fmla="*/ 102 h 107"/>
                <a:gd name="T28" fmla="*/ 5 w 107"/>
                <a:gd name="T29" fmla="*/ 96 h 107"/>
                <a:gd name="T30" fmla="*/ 101 w 107"/>
                <a:gd name="T31" fmla="*/ 96 h 107"/>
                <a:gd name="T32" fmla="*/ 96 w 107"/>
                <a:gd name="T33" fmla="*/ 102 h 107"/>
                <a:gd name="T34" fmla="*/ 96 w 107"/>
                <a:gd name="T35" fmla="*/ 6 h 107"/>
                <a:gd name="T36" fmla="*/ 101 w 107"/>
                <a:gd name="T37" fmla="*/ 11 h 107"/>
                <a:gd name="T38" fmla="*/ 5 w 107"/>
                <a:gd name="T39" fmla="*/ 11 h 107"/>
                <a:gd name="T40" fmla="*/ 11 w 107"/>
                <a:gd name="T41" fmla="*/ 6 h 107"/>
                <a:gd name="T42" fmla="*/ 11 w 107"/>
                <a:gd name="T43" fmla="*/ 10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7" h="107">
                  <a:moveTo>
                    <a:pt x="0" y="6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101" y="0"/>
                  </a:lnTo>
                  <a:lnTo>
                    <a:pt x="105" y="0"/>
                  </a:lnTo>
                  <a:lnTo>
                    <a:pt x="107" y="6"/>
                  </a:lnTo>
                  <a:lnTo>
                    <a:pt x="107" y="102"/>
                  </a:lnTo>
                  <a:lnTo>
                    <a:pt x="105" y="106"/>
                  </a:lnTo>
                  <a:lnTo>
                    <a:pt x="101" y="107"/>
                  </a:lnTo>
                  <a:lnTo>
                    <a:pt x="5" y="107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1" y="102"/>
                  </a:moveTo>
                  <a:lnTo>
                    <a:pt x="5" y="96"/>
                  </a:lnTo>
                  <a:lnTo>
                    <a:pt x="101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1" y="11"/>
                  </a:lnTo>
                  <a:lnTo>
                    <a:pt x="5" y="11"/>
                  </a:lnTo>
                  <a:lnTo>
                    <a:pt x="11" y="6"/>
                  </a:lnTo>
                  <a:lnTo>
                    <a:pt x="11" y="102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92"/>
            <p:cNvSpPr>
              <a:spLocks noChangeArrowheads="1"/>
            </p:cNvSpPr>
            <p:nvPr/>
          </p:nvSpPr>
          <p:spPr bwMode="auto">
            <a:xfrm>
              <a:off x="7260429" y="1992019"/>
              <a:ext cx="439223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MESI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539552" y="3011635"/>
            <a:ext cx="830188" cy="215444"/>
            <a:chOff x="1971145" y="3025886"/>
            <a:chExt cx="830188" cy="215444"/>
          </a:xfrm>
        </p:grpSpPr>
        <p:sp>
          <p:nvSpPr>
            <p:cNvPr id="37" name="Rectangle 93"/>
            <p:cNvSpPr>
              <a:spLocks noChangeArrowheads="1"/>
            </p:cNvSpPr>
            <p:nvPr/>
          </p:nvSpPr>
          <p:spPr bwMode="auto">
            <a:xfrm>
              <a:off x="1983096" y="3055404"/>
              <a:ext cx="145211" cy="14521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94"/>
            <p:cNvSpPr>
              <a:spLocks noEditPoints="1"/>
            </p:cNvSpPr>
            <p:nvPr/>
          </p:nvSpPr>
          <p:spPr bwMode="auto">
            <a:xfrm>
              <a:off x="1971145" y="3052230"/>
              <a:ext cx="160338" cy="160338"/>
            </a:xfrm>
            <a:custGeom>
              <a:avLst/>
              <a:gdLst>
                <a:gd name="T0" fmla="*/ 0 w 108"/>
                <a:gd name="T1" fmla="*/ 6 h 108"/>
                <a:gd name="T2" fmla="*/ 0 w 108"/>
                <a:gd name="T3" fmla="*/ 0 h 108"/>
                <a:gd name="T4" fmla="*/ 6 w 108"/>
                <a:gd name="T5" fmla="*/ 0 h 108"/>
                <a:gd name="T6" fmla="*/ 102 w 108"/>
                <a:gd name="T7" fmla="*/ 0 h 108"/>
                <a:gd name="T8" fmla="*/ 106 w 108"/>
                <a:gd name="T9" fmla="*/ 0 h 108"/>
                <a:gd name="T10" fmla="*/ 108 w 108"/>
                <a:gd name="T11" fmla="*/ 6 h 108"/>
                <a:gd name="T12" fmla="*/ 108 w 108"/>
                <a:gd name="T13" fmla="*/ 102 h 108"/>
                <a:gd name="T14" fmla="*/ 106 w 108"/>
                <a:gd name="T15" fmla="*/ 106 h 108"/>
                <a:gd name="T16" fmla="*/ 102 w 108"/>
                <a:gd name="T17" fmla="*/ 108 h 108"/>
                <a:gd name="T18" fmla="*/ 6 w 108"/>
                <a:gd name="T19" fmla="*/ 108 h 108"/>
                <a:gd name="T20" fmla="*/ 0 w 108"/>
                <a:gd name="T21" fmla="*/ 106 h 108"/>
                <a:gd name="T22" fmla="*/ 0 w 108"/>
                <a:gd name="T23" fmla="*/ 102 h 108"/>
                <a:gd name="T24" fmla="*/ 0 w 108"/>
                <a:gd name="T25" fmla="*/ 6 h 108"/>
                <a:gd name="T26" fmla="*/ 12 w 108"/>
                <a:gd name="T27" fmla="*/ 102 h 108"/>
                <a:gd name="T28" fmla="*/ 6 w 108"/>
                <a:gd name="T29" fmla="*/ 96 h 108"/>
                <a:gd name="T30" fmla="*/ 102 w 108"/>
                <a:gd name="T31" fmla="*/ 96 h 108"/>
                <a:gd name="T32" fmla="*/ 96 w 108"/>
                <a:gd name="T33" fmla="*/ 102 h 108"/>
                <a:gd name="T34" fmla="*/ 96 w 108"/>
                <a:gd name="T35" fmla="*/ 6 h 108"/>
                <a:gd name="T36" fmla="*/ 102 w 108"/>
                <a:gd name="T37" fmla="*/ 12 h 108"/>
                <a:gd name="T38" fmla="*/ 6 w 108"/>
                <a:gd name="T39" fmla="*/ 12 h 108"/>
                <a:gd name="T40" fmla="*/ 12 w 108"/>
                <a:gd name="T41" fmla="*/ 6 h 108"/>
                <a:gd name="T42" fmla="*/ 12 w 108"/>
                <a:gd name="T43" fmla="*/ 10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8" h="108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102" y="0"/>
                  </a:lnTo>
                  <a:lnTo>
                    <a:pt x="106" y="0"/>
                  </a:lnTo>
                  <a:lnTo>
                    <a:pt x="108" y="6"/>
                  </a:lnTo>
                  <a:lnTo>
                    <a:pt x="108" y="102"/>
                  </a:lnTo>
                  <a:lnTo>
                    <a:pt x="106" y="106"/>
                  </a:lnTo>
                  <a:lnTo>
                    <a:pt x="102" y="108"/>
                  </a:lnTo>
                  <a:lnTo>
                    <a:pt x="6" y="108"/>
                  </a:lnTo>
                  <a:lnTo>
                    <a:pt x="0" y="106"/>
                  </a:lnTo>
                  <a:lnTo>
                    <a:pt x="0" y="102"/>
                  </a:lnTo>
                  <a:lnTo>
                    <a:pt x="0" y="6"/>
                  </a:lnTo>
                  <a:close/>
                  <a:moveTo>
                    <a:pt x="12" y="102"/>
                  </a:moveTo>
                  <a:lnTo>
                    <a:pt x="6" y="96"/>
                  </a:lnTo>
                  <a:lnTo>
                    <a:pt x="102" y="96"/>
                  </a:lnTo>
                  <a:lnTo>
                    <a:pt x="96" y="102"/>
                  </a:lnTo>
                  <a:lnTo>
                    <a:pt x="96" y="6"/>
                  </a:lnTo>
                  <a:lnTo>
                    <a:pt x="102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102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95"/>
            <p:cNvSpPr>
              <a:spLocks noChangeArrowheads="1"/>
            </p:cNvSpPr>
            <p:nvPr/>
          </p:nvSpPr>
          <p:spPr bwMode="auto">
            <a:xfrm>
              <a:off x="2182574" y="3025886"/>
              <a:ext cx="61875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GPU-VI</a:t>
              </a:r>
              <a:endPara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137501" y="4723132"/>
            <a:ext cx="355601" cy="964062"/>
            <a:chOff x="7194563" y="2535243"/>
            <a:chExt cx="355601" cy="7699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7199325" y="2540005"/>
              <a:ext cx="346076" cy="760414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/>
            <p:cNvSpPr>
              <a:spLocks noEditPoints="1"/>
            </p:cNvSpPr>
            <p:nvPr/>
          </p:nvSpPr>
          <p:spPr bwMode="auto">
            <a:xfrm>
              <a:off x="7194563" y="2535243"/>
              <a:ext cx="355601" cy="769939"/>
            </a:xfrm>
            <a:custGeom>
              <a:avLst/>
              <a:gdLst>
                <a:gd name="T0" fmla="*/ 0 w 450"/>
                <a:gd name="T1" fmla="*/ 6 h 970"/>
                <a:gd name="T2" fmla="*/ 0 w 450"/>
                <a:gd name="T3" fmla="*/ 0 h 970"/>
                <a:gd name="T4" fmla="*/ 6 w 450"/>
                <a:gd name="T5" fmla="*/ 0 h 970"/>
                <a:gd name="T6" fmla="*/ 444 w 450"/>
                <a:gd name="T7" fmla="*/ 0 h 970"/>
                <a:gd name="T8" fmla="*/ 448 w 450"/>
                <a:gd name="T9" fmla="*/ 0 h 970"/>
                <a:gd name="T10" fmla="*/ 450 w 450"/>
                <a:gd name="T11" fmla="*/ 6 h 970"/>
                <a:gd name="T12" fmla="*/ 450 w 450"/>
                <a:gd name="T13" fmla="*/ 964 h 970"/>
                <a:gd name="T14" fmla="*/ 448 w 450"/>
                <a:gd name="T15" fmla="*/ 968 h 970"/>
                <a:gd name="T16" fmla="*/ 444 w 450"/>
                <a:gd name="T17" fmla="*/ 970 h 970"/>
                <a:gd name="T18" fmla="*/ 6 w 450"/>
                <a:gd name="T19" fmla="*/ 970 h 970"/>
                <a:gd name="T20" fmla="*/ 0 w 450"/>
                <a:gd name="T21" fmla="*/ 968 h 970"/>
                <a:gd name="T22" fmla="*/ 0 w 450"/>
                <a:gd name="T23" fmla="*/ 964 h 970"/>
                <a:gd name="T24" fmla="*/ 0 w 450"/>
                <a:gd name="T25" fmla="*/ 6 h 970"/>
                <a:gd name="T26" fmla="*/ 12 w 450"/>
                <a:gd name="T27" fmla="*/ 964 h 970"/>
                <a:gd name="T28" fmla="*/ 6 w 450"/>
                <a:gd name="T29" fmla="*/ 959 h 970"/>
                <a:gd name="T30" fmla="*/ 444 w 450"/>
                <a:gd name="T31" fmla="*/ 959 h 970"/>
                <a:gd name="T32" fmla="*/ 438 w 450"/>
                <a:gd name="T33" fmla="*/ 964 h 970"/>
                <a:gd name="T34" fmla="*/ 438 w 450"/>
                <a:gd name="T35" fmla="*/ 6 h 970"/>
                <a:gd name="T36" fmla="*/ 444 w 450"/>
                <a:gd name="T37" fmla="*/ 12 h 970"/>
                <a:gd name="T38" fmla="*/ 6 w 450"/>
                <a:gd name="T39" fmla="*/ 12 h 970"/>
                <a:gd name="T40" fmla="*/ 12 w 450"/>
                <a:gd name="T41" fmla="*/ 6 h 970"/>
                <a:gd name="T42" fmla="*/ 12 w 450"/>
                <a:gd name="T43" fmla="*/ 964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0" h="970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0"/>
                  </a:lnTo>
                  <a:lnTo>
                    <a:pt x="450" y="6"/>
                  </a:lnTo>
                  <a:lnTo>
                    <a:pt x="450" y="964"/>
                  </a:lnTo>
                  <a:lnTo>
                    <a:pt x="448" y="968"/>
                  </a:lnTo>
                  <a:lnTo>
                    <a:pt x="444" y="970"/>
                  </a:lnTo>
                  <a:lnTo>
                    <a:pt x="6" y="970"/>
                  </a:lnTo>
                  <a:lnTo>
                    <a:pt x="0" y="968"/>
                  </a:lnTo>
                  <a:lnTo>
                    <a:pt x="0" y="964"/>
                  </a:lnTo>
                  <a:lnTo>
                    <a:pt x="0" y="6"/>
                  </a:lnTo>
                  <a:close/>
                  <a:moveTo>
                    <a:pt x="12" y="964"/>
                  </a:moveTo>
                  <a:lnTo>
                    <a:pt x="6" y="959"/>
                  </a:lnTo>
                  <a:lnTo>
                    <a:pt x="444" y="959"/>
                  </a:lnTo>
                  <a:lnTo>
                    <a:pt x="438" y="964"/>
                  </a:lnTo>
                  <a:lnTo>
                    <a:pt x="438" y="6"/>
                  </a:lnTo>
                  <a:lnTo>
                    <a:pt x="444" y="12"/>
                  </a:lnTo>
                  <a:lnTo>
                    <a:pt x="6" y="12"/>
                  </a:lnTo>
                  <a:lnTo>
                    <a:pt x="12" y="6"/>
                  </a:lnTo>
                  <a:lnTo>
                    <a:pt x="12" y="964"/>
                  </a:lnTo>
                  <a:close/>
                </a:path>
              </a:pathLst>
            </a:custGeom>
            <a:solidFill>
              <a:srgbClr val="002040"/>
            </a:solidFill>
            <a:ln w="0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85050" y="3667632"/>
            <a:ext cx="2081216" cy="2158705"/>
            <a:chOff x="6700056" y="2908285"/>
            <a:chExt cx="2081216" cy="1724029"/>
          </a:xfrm>
        </p:grpSpPr>
        <p:sp>
          <p:nvSpPr>
            <p:cNvPr id="11" name="Freeform 6"/>
            <p:cNvSpPr>
              <a:spLocks noEditPoints="1"/>
            </p:cNvSpPr>
            <p:nvPr/>
          </p:nvSpPr>
          <p:spPr bwMode="auto">
            <a:xfrm>
              <a:off x="7125507" y="2990836"/>
              <a:ext cx="1636715" cy="768352"/>
            </a:xfrm>
            <a:custGeom>
              <a:avLst/>
              <a:gdLst>
                <a:gd name="T0" fmla="*/ 0 w 2062"/>
                <a:gd name="T1" fmla="*/ 957 h 968"/>
                <a:gd name="T2" fmla="*/ 81 w 2062"/>
                <a:gd name="T3" fmla="*/ 957 h 968"/>
                <a:gd name="T4" fmla="*/ 161 w 2062"/>
                <a:gd name="T5" fmla="*/ 957 h 968"/>
                <a:gd name="T6" fmla="*/ 242 w 2062"/>
                <a:gd name="T7" fmla="*/ 957 h 968"/>
                <a:gd name="T8" fmla="*/ 323 w 2062"/>
                <a:gd name="T9" fmla="*/ 957 h 968"/>
                <a:gd name="T10" fmla="*/ 403 w 2062"/>
                <a:gd name="T11" fmla="*/ 957 h 968"/>
                <a:gd name="T12" fmla="*/ 484 w 2062"/>
                <a:gd name="T13" fmla="*/ 957 h 968"/>
                <a:gd name="T14" fmla="*/ 564 w 2062"/>
                <a:gd name="T15" fmla="*/ 957 h 968"/>
                <a:gd name="T16" fmla="*/ 645 w 2062"/>
                <a:gd name="T17" fmla="*/ 957 h 968"/>
                <a:gd name="T18" fmla="*/ 726 w 2062"/>
                <a:gd name="T19" fmla="*/ 957 h 968"/>
                <a:gd name="T20" fmla="*/ 806 w 2062"/>
                <a:gd name="T21" fmla="*/ 957 h 968"/>
                <a:gd name="T22" fmla="*/ 887 w 2062"/>
                <a:gd name="T23" fmla="*/ 957 h 968"/>
                <a:gd name="T24" fmla="*/ 968 w 2062"/>
                <a:gd name="T25" fmla="*/ 957 h 968"/>
                <a:gd name="T26" fmla="*/ 1048 w 2062"/>
                <a:gd name="T27" fmla="*/ 957 h 968"/>
                <a:gd name="T28" fmla="*/ 1129 w 2062"/>
                <a:gd name="T29" fmla="*/ 957 h 968"/>
                <a:gd name="T30" fmla="*/ 1210 w 2062"/>
                <a:gd name="T31" fmla="*/ 957 h 968"/>
                <a:gd name="T32" fmla="*/ 1290 w 2062"/>
                <a:gd name="T33" fmla="*/ 957 h 968"/>
                <a:gd name="T34" fmla="*/ 1371 w 2062"/>
                <a:gd name="T35" fmla="*/ 957 h 968"/>
                <a:gd name="T36" fmla="*/ 1452 w 2062"/>
                <a:gd name="T37" fmla="*/ 957 h 968"/>
                <a:gd name="T38" fmla="*/ 1532 w 2062"/>
                <a:gd name="T39" fmla="*/ 957 h 968"/>
                <a:gd name="T40" fmla="*/ 1613 w 2062"/>
                <a:gd name="T41" fmla="*/ 957 h 968"/>
                <a:gd name="T42" fmla="*/ 1694 w 2062"/>
                <a:gd name="T43" fmla="*/ 957 h 968"/>
                <a:gd name="T44" fmla="*/ 1774 w 2062"/>
                <a:gd name="T45" fmla="*/ 957 h 968"/>
                <a:gd name="T46" fmla="*/ 1855 w 2062"/>
                <a:gd name="T47" fmla="*/ 957 h 968"/>
                <a:gd name="T48" fmla="*/ 1936 w 2062"/>
                <a:gd name="T49" fmla="*/ 957 h 968"/>
                <a:gd name="T50" fmla="*/ 2016 w 2062"/>
                <a:gd name="T51" fmla="*/ 957 h 968"/>
                <a:gd name="T52" fmla="*/ 0 w 2062"/>
                <a:gd name="T53" fmla="*/ 0 h 968"/>
                <a:gd name="T54" fmla="*/ 81 w 2062"/>
                <a:gd name="T55" fmla="*/ 0 h 968"/>
                <a:gd name="T56" fmla="*/ 161 w 2062"/>
                <a:gd name="T57" fmla="*/ 0 h 968"/>
                <a:gd name="T58" fmla="*/ 242 w 2062"/>
                <a:gd name="T59" fmla="*/ 0 h 968"/>
                <a:gd name="T60" fmla="*/ 323 w 2062"/>
                <a:gd name="T61" fmla="*/ 0 h 968"/>
                <a:gd name="T62" fmla="*/ 403 w 2062"/>
                <a:gd name="T63" fmla="*/ 0 h 968"/>
                <a:gd name="T64" fmla="*/ 484 w 2062"/>
                <a:gd name="T65" fmla="*/ 0 h 968"/>
                <a:gd name="T66" fmla="*/ 564 w 2062"/>
                <a:gd name="T67" fmla="*/ 0 h 968"/>
                <a:gd name="T68" fmla="*/ 645 w 2062"/>
                <a:gd name="T69" fmla="*/ 0 h 968"/>
                <a:gd name="T70" fmla="*/ 726 w 2062"/>
                <a:gd name="T71" fmla="*/ 0 h 968"/>
                <a:gd name="T72" fmla="*/ 806 w 2062"/>
                <a:gd name="T73" fmla="*/ 0 h 968"/>
                <a:gd name="T74" fmla="*/ 887 w 2062"/>
                <a:gd name="T75" fmla="*/ 0 h 968"/>
                <a:gd name="T76" fmla="*/ 968 w 2062"/>
                <a:gd name="T77" fmla="*/ 0 h 968"/>
                <a:gd name="T78" fmla="*/ 1048 w 2062"/>
                <a:gd name="T79" fmla="*/ 0 h 968"/>
                <a:gd name="T80" fmla="*/ 1129 w 2062"/>
                <a:gd name="T81" fmla="*/ 0 h 968"/>
                <a:gd name="T82" fmla="*/ 1210 w 2062"/>
                <a:gd name="T83" fmla="*/ 0 h 968"/>
                <a:gd name="T84" fmla="*/ 1290 w 2062"/>
                <a:gd name="T85" fmla="*/ 0 h 968"/>
                <a:gd name="T86" fmla="*/ 1371 w 2062"/>
                <a:gd name="T87" fmla="*/ 0 h 968"/>
                <a:gd name="T88" fmla="*/ 1452 w 2062"/>
                <a:gd name="T89" fmla="*/ 0 h 968"/>
                <a:gd name="T90" fmla="*/ 1532 w 2062"/>
                <a:gd name="T91" fmla="*/ 0 h 968"/>
                <a:gd name="T92" fmla="*/ 1613 w 2062"/>
                <a:gd name="T93" fmla="*/ 0 h 968"/>
                <a:gd name="T94" fmla="*/ 1694 w 2062"/>
                <a:gd name="T95" fmla="*/ 0 h 968"/>
                <a:gd name="T96" fmla="*/ 1774 w 2062"/>
                <a:gd name="T97" fmla="*/ 0 h 968"/>
                <a:gd name="T98" fmla="*/ 1855 w 2062"/>
                <a:gd name="T99" fmla="*/ 0 h 968"/>
                <a:gd name="T100" fmla="*/ 1936 w 2062"/>
                <a:gd name="T101" fmla="*/ 0 h 968"/>
                <a:gd name="T102" fmla="*/ 2016 w 2062"/>
                <a:gd name="T103" fmla="*/ 0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062" h="968">
                  <a:moveTo>
                    <a:pt x="0" y="957"/>
                  </a:moveTo>
                  <a:lnTo>
                    <a:pt x="46" y="957"/>
                  </a:lnTo>
                  <a:lnTo>
                    <a:pt x="46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81" y="957"/>
                  </a:moveTo>
                  <a:lnTo>
                    <a:pt x="127" y="957"/>
                  </a:lnTo>
                  <a:lnTo>
                    <a:pt x="127" y="968"/>
                  </a:lnTo>
                  <a:lnTo>
                    <a:pt x="81" y="968"/>
                  </a:lnTo>
                  <a:lnTo>
                    <a:pt x="81" y="957"/>
                  </a:lnTo>
                  <a:close/>
                  <a:moveTo>
                    <a:pt x="161" y="957"/>
                  </a:moveTo>
                  <a:lnTo>
                    <a:pt x="207" y="957"/>
                  </a:lnTo>
                  <a:lnTo>
                    <a:pt x="207" y="968"/>
                  </a:lnTo>
                  <a:lnTo>
                    <a:pt x="161" y="968"/>
                  </a:lnTo>
                  <a:lnTo>
                    <a:pt x="161" y="957"/>
                  </a:lnTo>
                  <a:close/>
                  <a:moveTo>
                    <a:pt x="242" y="957"/>
                  </a:moveTo>
                  <a:lnTo>
                    <a:pt x="288" y="957"/>
                  </a:lnTo>
                  <a:lnTo>
                    <a:pt x="288" y="968"/>
                  </a:lnTo>
                  <a:lnTo>
                    <a:pt x="242" y="968"/>
                  </a:lnTo>
                  <a:lnTo>
                    <a:pt x="242" y="957"/>
                  </a:lnTo>
                  <a:close/>
                  <a:moveTo>
                    <a:pt x="323" y="957"/>
                  </a:moveTo>
                  <a:lnTo>
                    <a:pt x="369" y="957"/>
                  </a:lnTo>
                  <a:lnTo>
                    <a:pt x="369" y="968"/>
                  </a:lnTo>
                  <a:lnTo>
                    <a:pt x="323" y="968"/>
                  </a:lnTo>
                  <a:lnTo>
                    <a:pt x="323" y="957"/>
                  </a:lnTo>
                  <a:close/>
                  <a:moveTo>
                    <a:pt x="403" y="957"/>
                  </a:moveTo>
                  <a:lnTo>
                    <a:pt x="449" y="957"/>
                  </a:lnTo>
                  <a:lnTo>
                    <a:pt x="449" y="968"/>
                  </a:lnTo>
                  <a:lnTo>
                    <a:pt x="403" y="968"/>
                  </a:lnTo>
                  <a:lnTo>
                    <a:pt x="403" y="957"/>
                  </a:lnTo>
                  <a:close/>
                  <a:moveTo>
                    <a:pt x="484" y="957"/>
                  </a:moveTo>
                  <a:lnTo>
                    <a:pt x="530" y="957"/>
                  </a:lnTo>
                  <a:lnTo>
                    <a:pt x="530" y="968"/>
                  </a:lnTo>
                  <a:lnTo>
                    <a:pt x="484" y="968"/>
                  </a:lnTo>
                  <a:lnTo>
                    <a:pt x="484" y="957"/>
                  </a:lnTo>
                  <a:close/>
                  <a:moveTo>
                    <a:pt x="564" y="957"/>
                  </a:moveTo>
                  <a:lnTo>
                    <a:pt x="611" y="957"/>
                  </a:lnTo>
                  <a:lnTo>
                    <a:pt x="611" y="968"/>
                  </a:lnTo>
                  <a:lnTo>
                    <a:pt x="564" y="968"/>
                  </a:lnTo>
                  <a:lnTo>
                    <a:pt x="564" y="957"/>
                  </a:lnTo>
                  <a:close/>
                  <a:moveTo>
                    <a:pt x="645" y="957"/>
                  </a:moveTo>
                  <a:lnTo>
                    <a:pt x="691" y="957"/>
                  </a:lnTo>
                  <a:lnTo>
                    <a:pt x="691" y="968"/>
                  </a:lnTo>
                  <a:lnTo>
                    <a:pt x="645" y="968"/>
                  </a:lnTo>
                  <a:lnTo>
                    <a:pt x="645" y="957"/>
                  </a:lnTo>
                  <a:close/>
                  <a:moveTo>
                    <a:pt x="726" y="957"/>
                  </a:moveTo>
                  <a:lnTo>
                    <a:pt x="772" y="957"/>
                  </a:lnTo>
                  <a:lnTo>
                    <a:pt x="772" y="968"/>
                  </a:lnTo>
                  <a:lnTo>
                    <a:pt x="726" y="968"/>
                  </a:lnTo>
                  <a:lnTo>
                    <a:pt x="726" y="957"/>
                  </a:lnTo>
                  <a:close/>
                  <a:moveTo>
                    <a:pt x="806" y="957"/>
                  </a:moveTo>
                  <a:lnTo>
                    <a:pt x="853" y="957"/>
                  </a:lnTo>
                  <a:lnTo>
                    <a:pt x="853" y="968"/>
                  </a:lnTo>
                  <a:lnTo>
                    <a:pt x="806" y="968"/>
                  </a:lnTo>
                  <a:lnTo>
                    <a:pt x="806" y="957"/>
                  </a:lnTo>
                  <a:close/>
                  <a:moveTo>
                    <a:pt x="887" y="957"/>
                  </a:moveTo>
                  <a:lnTo>
                    <a:pt x="933" y="957"/>
                  </a:lnTo>
                  <a:lnTo>
                    <a:pt x="933" y="968"/>
                  </a:lnTo>
                  <a:lnTo>
                    <a:pt x="887" y="968"/>
                  </a:lnTo>
                  <a:lnTo>
                    <a:pt x="887" y="957"/>
                  </a:lnTo>
                  <a:close/>
                  <a:moveTo>
                    <a:pt x="968" y="957"/>
                  </a:moveTo>
                  <a:lnTo>
                    <a:pt x="1014" y="957"/>
                  </a:lnTo>
                  <a:lnTo>
                    <a:pt x="1014" y="968"/>
                  </a:lnTo>
                  <a:lnTo>
                    <a:pt x="968" y="968"/>
                  </a:lnTo>
                  <a:lnTo>
                    <a:pt x="968" y="957"/>
                  </a:lnTo>
                  <a:close/>
                  <a:moveTo>
                    <a:pt x="1048" y="957"/>
                  </a:moveTo>
                  <a:lnTo>
                    <a:pt x="1094" y="957"/>
                  </a:lnTo>
                  <a:lnTo>
                    <a:pt x="1094" y="968"/>
                  </a:lnTo>
                  <a:lnTo>
                    <a:pt x="1048" y="968"/>
                  </a:lnTo>
                  <a:lnTo>
                    <a:pt x="1048" y="957"/>
                  </a:lnTo>
                  <a:close/>
                  <a:moveTo>
                    <a:pt x="1129" y="957"/>
                  </a:moveTo>
                  <a:lnTo>
                    <a:pt x="1175" y="957"/>
                  </a:lnTo>
                  <a:lnTo>
                    <a:pt x="1175" y="968"/>
                  </a:lnTo>
                  <a:lnTo>
                    <a:pt x="1129" y="968"/>
                  </a:lnTo>
                  <a:lnTo>
                    <a:pt x="1129" y="957"/>
                  </a:lnTo>
                  <a:close/>
                  <a:moveTo>
                    <a:pt x="1210" y="957"/>
                  </a:moveTo>
                  <a:lnTo>
                    <a:pt x="1256" y="957"/>
                  </a:lnTo>
                  <a:lnTo>
                    <a:pt x="1256" y="968"/>
                  </a:lnTo>
                  <a:lnTo>
                    <a:pt x="1210" y="968"/>
                  </a:lnTo>
                  <a:lnTo>
                    <a:pt x="1210" y="957"/>
                  </a:lnTo>
                  <a:close/>
                  <a:moveTo>
                    <a:pt x="1290" y="957"/>
                  </a:moveTo>
                  <a:lnTo>
                    <a:pt x="1336" y="957"/>
                  </a:lnTo>
                  <a:lnTo>
                    <a:pt x="1336" y="968"/>
                  </a:lnTo>
                  <a:lnTo>
                    <a:pt x="1290" y="968"/>
                  </a:lnTo>
                  <a:lnTo>
                    <a:pt x="1290" y="957"/>
                  </a:lnTo>
                  <a:close/>
                  <a:moveTo>
                    <a:pt x="1371" y="957"/>
                  </a:moveTo>
                  <a:lnTo>
                    <a:pt x="1417" y="957"/>
                  </a:lnTo>
                  <a:lnTo>
                    <a:pt x="1417" y="968"/>
                  </a:lnTo>
                  <a:lnTo>
                    <a:pt x="1371" y="968"/>
                  </a:lnTo>
                  <a:lnTo>
                    <a:pt x="1371" y="957"/>
                  </a:lnTo>
                  <a:close/>
                  <a:moveTo>
                    <a:pt x="1452" y="957"/>
                  </a:moveTo>
                  <a:lnTo>
                    <a:pt x="1498" y="957"/>
                  </a:lnTo>
                  <a:lnTo>
                    <a:pt x="1498" y="968"/>
                  </a:lnTo>
                  <a:lnTo>
                    <a:pt x="1452" y="968"/>
                  </a:lnTo>
                  <a:lnTo>
                    <a:pt x="1452" y="957"/>
                  </a:lnTo>
                  <a:close/>
                  <a:moveTo>
                    <a:pt x="1532" y="957"/>
                  </a:moveTo>
                  <a:lnTo>
                    <a:pt x="1578" y="957"/>
                  </a:lnTo>
                  <a:lnTo>
                    <a:pt x="1578" y="968"/>
                  </a:lnTo>
                  <a:lnTo>
                    <a:pt x="1532" y="968"/>
                  </a:lnTo>
                  <a:lnTo>
                    <a:pt x="1532" y="957"/>
                  </a:lnTo>
                  <a:close/>
                  <a:moveTo>
                    <a:pt x="1613" y="957"/>
                  </a:moveTo>
                  <a:lnTo>
                    <a:pt x="1659" y="957"/>
                  </a:lnTo>
                  <a:lnTo>
                    <a:pt x="1659" y="968"/>
                  </a:lnTo>
                  <a:lnTo>
                    <a:pt x="1613" y="968"/>
                  </a:lnTo>
                  <a:lnTo>
                    <a:pt x="1613" y="957"/>
                  </a:lnTo>
                  <a:close/>
                  <a:moveTo>
                    <a:pt x="1694" y="957"/>
                  </a:moveTo>
                  <a:lnTo>
                    <a:pt x="1740" y="957"/>
                  </a:lnTo>
                  <a:lnTo>
                    <a:pt x="1740" y="968"/>
                  </a:lnTo>
                  <a:lnTo>
                    <a:pt x="1694" y="968"/>
                  </a:lnTo>
                  <a:lnTo>
                    <a:pt x="1694" y="957"/>
                  </a:lnTo>
                  <a:close/>
                  <a:moveTo>
                    <a:pt x="1774" y="957"/>
                  </a:moveTo>
                  <a:lnTo>
                    <a:pt x="1820" y="957"/>
                  </a:lnTo>
                  <a:lnTo>
                    <a:pt x="1820" y="968"/>
                  </a:lnTo>
                  <a:lnTo>
                    <a:pt x="1774" y="968"/>
                  </a:lnTo>
                  <a:lnTo>
                    <a:pt x="1774" y="957"/>
                  </a:lnTo>
                  <a:close/>
                  <a:moveTo>
                    <a:pt x="1855" y="957"/>
                  </a:moveTo>
                  <a:lnTo>
                    <a:pt x="1901" y="957"/>
                  </a:lnTo>
                  <a:lnTo>
                    <a:pt x="1901" y="968"/>
                  </a:lnTo>
                  <a:lnTo>
                    <a:pt x="1855" y="968"/>
                  </a:lnTo>
                  <a:lnTo>
                    <a:pt x="1855" y="957"/>
                  </a:lnTo>
                  <a:close/>
                  <a:moveTo>
                    <a:pt x="1936" y="957"/>
                  </a:moveTo>
                  <a:lnTo>
                    <a:pt x="1982" y="957"/>
                  </a:lnTo>
                  <a:lnTo>
                    <a:pt x="1982" y="968"/>
                  </a:lnTo>
                  <a:lnTo>
                    <a:pt x="1936" y="968"/>
                  </a:lnTo>
                  <a:lnTo>
                    <a:pt x="1936" y="957"/>
                  </a:lnTo>
                  <a:close/>
                  <a:moveTo>
                    <a:pt x="2016" y="957"/>
                  </a:moveTo>
                  <a:lnTo>
                    <a:pt x="2062" y="957"/>
                  </a:lnTo>
                  <a:lnTo>
                    <a:pt x="2062" y="968"/>
                  </a:lnTo>
                  <a:lnTo>
                    <a:pt x="2016" y="968"/>
                  </a:lnTo>
                  <a:lnTo>
                    <a:pt x="2016" y="957"/>
                  </a:lnTo>
                  <a:close/>
                  <a:moveTo>
                    <a:pt x="0" y="0"/>
                  </a:moveTo>
                  <a:lnTo>
                    <a:pt x="46" y="0"/>
                  </a:lnTo>
                  <a:lnTo>
                    <a:pt x="46" y="12"/>
                  </a:lnTo>
                  <a:lnTo>
                    <a:pt x="0" y="12"/>
                  </a:lnTo>
                  <a:lnTo>
                    <a:pt x="0" y="0"/>
                  </a:lnTo>
                  <a:close/>
                  <a:moveTo>
                    <a:pt x="81" y="0"/>
                  </a:moveTo>
                  <a:lnTo>
                    <a:pt x="127" y="0"/>
                  </a:lnTo>
                  <a:lnTo>
                    <a:pt x="127" y="12"/>
                  </a:lnTo>
                  <a:lnTo>
                    <a:pt x="81" y="12"/>
                  </a:lnTo>
                  <a:lnTo>
                    <a:pt x="81" y="0"/>
                  </a:lnTo>
                  <a:close/>
                  <a:moveTo>
                    <a:pt x="161" y="0"/>
                  </a:moveTo>
                  <a:lnTo>
                    <a:pt x="207" y="0"/>
                  </a:lnTo>
                  <a:lnTo>
                    <a:pt x="207" y="12"/>
                  </a:lnTo>
                  <a:lnTo>
                    <a:pt x="161" y="12"/>
                  </a:lnTo>
                  <a:lnTo>
                    <a:pt x="161" y="0"/>
                  </a:lnTo>
                  <a:close/>
                  <a:moveTo>
                    <a:pt x="242" y="0"/>
                  </a:moveTo>
                  <a:lnTo>
                    <a:pt x="288" y="0"/>
                  </a:lnTo>
                  <a:lnTo>
                    <a:pt x="288" y="12"/>
                  </a:lnTo>
                  <a:lnTo>
                    <a:pt x="242" y="12"/>
                  </a:lnTo>
                  <a:lnTo>
                    <a:pt x="242" y="0"/>
                  </a:lnTo>
                  <a:close/>
                  <a:moveTo>
                    <a:pt x="323" y="0"/>
                  </a:moveTo>
                  <a:lnTo>
                    <a:pt x="369" y="0"/>
                  </a:lnTo>
                  <a:lnTo>
                    <a:pt x="369" y="12"/>
                  </a:lnTo>
                  <a:lnTo>
                    <a:pt x="323" y="12"/>
                  </a:lnTo>
                  <a:lnTo>
                    <a:pt x="323" y="0"/>
                  </a:lnTo>
                  <a:close/>
                  <a:moveTo>
                    <a:pt x="403" y="0"/>
                  </a:moveTo>
                  <a:lnTo>
                    <a:pt x="449" y="0"/>
                  </a:lnTo>
                  <a:lnTo>
                    <a:pt x="449" y="12"/>
                  </a:lnTo>
                  <a:lnTo>
                    <a:pt x="403" y="12"/>
                  </a:lnTo>
                  <a:lnTo>
                    <a:pt x="403" y="0"/>
                  </a:lnTo>
                  <a:close/>
                  <a:moveTo>
                    <a:pt x="484" y="0"/>
                  </a:moveTo>
                  <a:lnTo>
                    <a:pt x="530" y="0"/>
                  </a:lnTo>
                  <a:lnTo>
                    <a:pt x="530" y="12"/>
                  </a:lnTo>
                  <a:lnTo>
                    <a:pt x="484" y="12"/>
                  </a:lnTo>
                  <a:lnTo>
                    <a:pt x="484" y="0"/>
                  </a:lnTo>
                  <a:close/>
                  <a:moveTo>
                    <a:pt x="564" y="0"/>
                  </a:moveTo>
                  <a:lnTo>
                    <a:pt x="611" y="0"/>
                  </a:lnTo>
                  <a:lnTo>
                    <a:pt x="611" y="12"/>
                  </a:lnTo>
                  <a:lnTo>
                    <a:pt x="564" y="12"/>
                  </a:lnTo>
                  <a:lnTo>
                    <a:pt x="564" y="0"/>
                  </a:lnTo>
                  <a:close/>
                  <a:moveTo>
                    <a:pt x="645" y="0"/>
                  </a:moveTo>
                  <a:lnTo>
                    <a:pt x="691" y="0"/>
                  </a:lnTo>
                  <a:lnTo>
                    <a:pt x="691" y="12"/>
                  </a:lnTo>
                  <a:lnTo>
                    <a:pt x="645" y="12"/>
                  </a:lnTo>
                  <a:lnTo>
                    <a:pt x="645" y="0"/>
                  </a:lnTo>
                  <a:close/>
                  <a:moveTo>
                    <a:pt x="726" y="0"/>
                  </a:moveTo>
                  <a:lnTo>
                    <a:pt x="772" y="0"/>
                  </a:lnTo>
                  <a:lnTo>
                    <a:pt x="772" y="12"/>
                  </a:lnTo>
                  <a:lnTo>
                    <a:pt x="726" y="12"/>
                  </a:lnTo>
                  <a:lnTo>
                    <a:pt x="726" y="0"/>
                  </a:lnTo>
                  <a:close/>
                  <a:moveTo>
                    <a:pt x="806" y="0"/>
                  </a:moveTo>
                  <a:lnTo>
                    <a:pt x="853" y="0"/>
                  </a:lnTo>
                  <a:lnTo>
                    <a:pt x="853" y="12"/>
                  </a:lnTo>
                  <a:lnTo>
                    <a:pt x="806" y="12"/>
                  </a:lnTo>
                  <a:lnTo>
                    <a:pt x="806" y="0"/>
                  </a:lnTo>
                  <a:close/>
                  <a:moveTo>
                    <a:pt x="887" y="0"/>
                  </a:moveTo>
                  <a:lnTo>
                    <a:pt x="933" y="0"/>
                  </a:lnTo>
                  <a:lnTo>
                    <a:pt x="933" y="12"/>
                  </a:lnTo>
                  <a:lnTo>
                    <a:pt x="887" y="12"/>
                  </a:lnTo>
                  <a:lnTo>
                    <a:pt x="887" y="0"/>
                  </a:lnTo>
                  <a:close/>
                  <a:moveTo>
                    <a:pt x="968" y="0"/>
                  </a:moveTo>
                  <a:lnTo>
                    <a:pt x="1014" y="0"/>
                  </a:lnTo>
                  <a:lnTo>
                    <a:pt x="1014" y="12"/>
                  </a:lnTo>
                  <a:lnTo>
                    <a:pt x="968" y="12"/>
                  </a:lnTo>
                  <a:lnTo>
                    <a:pt x="968" y="0"/>
                  </a:lnTo>
                  <a:close/>
                  <a:moveTo>
                    <a:pt x="1048" y="0"/>
                  </a:moveTo>
                  <a:lnTo>
                    <a:pt x="1094" y="0"/>
                  </a:lnTo>
                  <a:lnTo>
                    <a:pt x="1094" y="12"/>
                  </a:lnTo>
                  <a:lnTo>
                    <a:pt x="1048" y="12"/>
                  </a:lnTo>
                  <a:lnTo>
                    <a:pt x="1048" y="0"/>
                  </a:lnTo>
                  <a:close/>
                  <a:moveTo>
                    <a:pt x="1129" y="0"/>
                  </a:moveTo>
                  <a:lnTo>
                    <a:pt x="1175" y="0"/>
                  </a:lnTo>
                  <a:lnTo>
                    <a:pt x="1175" y="12"/>
                  </a:lnTo>
                  <a:lnTo>
                    <a:pt x="1129" y="12"/>
                  </a:lnTo>
                  <a:lnTo>
                    <a:pt x="1129" y="0"/>
                  </a:lnTo>
                  <a:close/>
                  <a:moveTo>
                    <a:pt x="1210" y="0"/>
                  </a:moveTo>
                  <a:lnTo>
                    <a:pt x="1256" y="0"/>
                  </a:lnTo>
                  <a:lnTo>
                    <a:pt x="1256" y="12"/>
                  </a:lnTo>
                  <a:lnTo>
                    <a:pt x="1210" y="12"/>
                  </a:lnTo>
                  <a:lnTo>
                    <a:pt x="1210" y="0"/>
                  </a:lnTo>
                  <a:close/>
                  <a:moveTo>
                    <a:pt x="1290" y="0"/>
                  </a:moveTo>
                  <a:lnTo>
                    <a:pt x="1336" y="0"/>
                  </a:lnTo>
                  <a:lnTo>
                    <a:pt x="1336" y="12"/>
                  </a:lnTo>
                  <a:lnTo>
                    <a:pt x="1290" y="12"/>
                  </a:lnTo>
                  <a:lnTo>
                    <a:pt x="1290" y="0"/>
                  </a:lnTo>
                  <a:close/>
                  <a:moveTo>
                    <a:pt x="1371" y="0"/>
                  </a:moveTo>
                  <a:lnTo>
                    <a:pt x="1417" y="0"/>
                  </a:lnTo>
                  <a:lnTo>
                    <a:pt x="1417" y="12"/>
                  </a:lnTo>
                  <a:lnTo>
                    <a:pt x="1371" y="12"/>
                  </a:lnTo>
                  <a:lnTo>
                    <a:pt x="1371" y="0"/>
                  </a:lnTo>
                  <a:close/>
                  <a:moveTo>
                    <a:pt x="1452" y="0"/>
                  </a:moveTo>
                  <a:lnTo>
                    <a:pt x="1498" y="0"/>
                  </a:lnTo>
                  <a:lnTo>
                    <a:pt x="1498" y="12"/>
                  </a:lnTo>
                  <a:lnTo>
                    <a:pt x="1452" y="12"/>
                  </a:lnTo>
                  <a:lnTo>
                    <a:pt x="1452" y="0"/>
                  </a:lnTo>
                  <a:close/>
                  <a:moveTo>
                    <a:pt x="1532" y="0"/>
                  </a:moveTo>
                  <a:lnTo>
                    <a:pt x="1578" y="0"/>
                  </a:lnTo>
                  <a:lnTo>
                    <a:pt x="1578" y="12"/>
                  </a:lnTo>
                  <a:lnTo>
                    <a:pt x="1532" y="12"/>
                  </a:lnTo>
                  <a:lnTo>
                    <a:pt x="1532" y="0"/>
                  </a:lnTo>
                  <a:close/>
                  <a:moveTo>
                    <a:pt x="1613" y="0"/>
                  </a:moveTo>
                  <a:lnTo>
                    <a:pt x="1659" y="0"/>
                  </a:lnTo>
                  <a:lnTo>
                    <a:pt x="1659" y="12"/>
                  </a:lnTo>
                  <a:lnTo>
                    <a:pt x="1613" y="12"/>
                  </a:lnTo>
                  <a:lnTo>
                    <a:pt x="1613" y="0"/>
                  </a:lnTo>
                  <a:close/>
                  <a:moveTo>
                    <a:pt x="1694" y="0"/>
                  </a:moveTo>
                  <a:lnTo>
                    <a:pt x="1740" y="0"/>
                  </a:lnTo>
                  <a:lnTo>
                    <a:pt x="1740" y="12"/>
                  </a:lnTo>
                  <a:lnTo>
                    <a:pt x="1694" y="12"/>
                  </a:lnTo>
                  <a:lnTo>
                    <a:pt x="1694" y="0"/>
                  </a:lnTo>
                  <a:close/>
                  <a:moveTo>
                    <a:pt x="1774" y="0"/>
                  </a:moveTo>
                  <a:lnTo>
                    <a:pt x="1820" y="0"/>
                  </a:lnTo>
                  <a:lnTo>
                    <a:pt x="1820" y="12"/>
                  </a:lnTo>
                  <a:lnTo>
                    <a:pt x="1774" y="12"/>
                  </a:lnTo>
                  <a:lnTo>
                    <a:pt x="1774" y="0"/>
                  </a:lnTo>
                  <a:close/>
                  <a:moveTo>
                    <a:pt x="1855" y="0"/>
                  </a:moveTo>
                  <a:lnTo>
                    <a:pt x="1901" y="0"/>
                  </a:lnTo>
                  <a:lnTo>
                    <a:pt x="1901" y="12"/>
                  </a:lnTo>
                  <a:lnTo>
                    <a:pt x="1855" y="12"/>
                  </a:lnTo>
                  <a:lnTo>
                    <a:pt x="1855" y="0"/>
                  </a:lnTo>
                  <a:close/>
                  <a:moveTo>
                    <a:pt x="1936" y="0"/>
                  </a:moveTo>
                  <a:lnTo>
                    <a:pt x="1982" y="0"/>
                  </a:lnTo>
                  <a:lnTo>
                    <a:pt x="1982" y="12"/>
                  </a:lnTo>
                  <a:lnTo>
                    <a:pt x="1936" y="12"/>
                  </a:lnTo>
                  <a:lnTo>
                    <a:pt x="1936" y="0"/>
                  </a:lnTo>
                  <a:close/>
                  <a:moveTo>
                    <a:pt x="2016" y="0"/>
                  </a:moveTo>
                  <a:lnTo>
                    <a:pt x="2062" y="0"/>
                  </a:lnTo>
                  <a:lnTo>
                    <a:pt x="2062" y="12"/>
                  </a:lnTo>
                  <a:lnTo>
                    <a:pt x="2016" y="12"/>
                  </a:lnTo>
                  <a:lnTo>
                    <a:pt x="2016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7120744" y="2994011"/>
              <a:ext cx="9525" cy="1520828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6"/>
            <p:cNvSpPr>
              <a:spLocks noEditPoints="1"/>
            </p:cNvSpPr>
            <p:nvPr/>
          </p:nvSpPr>
          <p:spPr bwMode="auto">
            <a:xfrm>
              <a:off x="7079469" y="2990836"/>
              <a:ext cx="46038" cy="1528766"/>
            </a:xfrm>
            <a:custGeom>
              <a:avLst/>
              <a:gdLst>
                <a:gd name="T0" fmla="*/ 0 w 58"/>
                <a:gd name="T1" fmla="*/ 1915 h 1926"/>
                <a:gd name="T2" fmla="*/ 58 w 58"/>
                <a:gd name="T3" fmla="*/ 1915 h 1926"/>
                <a:gd name="T4" fmla="*/ 58 w 58"/>
                <a:gd name="T5" fmla="*/ 1926 h 1926"/>
                <a:gd name="T6" fmla="*/ 0 w 58"/>
                <a:gd name="T7" fmla="*/ 1926 h 1926"/>
                <a:gd name="T8" fmla="*/ 0 w 58"/>
                <a:gd name="T9" fmla="*/ 1915 h 1926"/>
                <a:gd name="T10" fmla="*/ 0 w 58"/>
                <a:gd name="T11" fmla="*/ 957 h 1926"/>
                <a:gd name="T12" fmla="*/ 58 w 58"/>
                <a:gd name="T13" fmla="*/ 957 h 1926"/>
                <a:gd name="T14" fmla="*/ 58 w 58"/>
                <a:gd name="T15" fmla="*/ 968 h 1926"/>
                <a:gd name="T16" fmla="*/ 0 w 58"/>
                <a:gd name="T17" fmla="*/ 968 h 1926"/>
                <a:gd name="T18" fmla="*/ 0 w 58"/>
                <a:gd name="T19" fmla="*/ 957 h 1926"/>
                <a:gd name="T20" fmla="*/ 0 w 58"/>
                <a:gd name="T21" fmla="*/ 0 h 1926"/>
                <a:gd name="T22" fmla="*/ 58 w 58"/>
                <a:gd name="T23" fmla="*/ 0 h 1926"/>
                <a:gd name="T24" fmla="*/ 58 w 58"/>
                <a:gd name="T25" fmla="*/ 12 h 1926"/>
                <a:gd name="T26" fmla="*/ 0 w 58"/>
                <a:gd name="T27" fmla="*/ 12 h 1926"/>
                <a:gd name="T28" fmla="*/ 0 w 58"/>
                <a:gd name="T29" fmla="*/ 0 h 1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" h="1926">
                  <a:moveTo>
                    <a:pt x="0" y="1915"/>
                  </a:moveTo>
                  <a:lnTo>
                    <a:pt x="58" y="1915"/>
                  </a:lnTo>
                  <a:lnTo>
                    <a:pt x="58" y="1926"/>
                  </a:lnTo>
                  <a:lnTo>
                    <a:pt x="0" y="1926"/>
                  </a:lnTo>
                  <a:lnTo>
                    <a:pt x="0" y="1915"/>
                  </a:lnTo>
                  <a:close/>
                  <a:moveTo>
                    <a:pt x="0" y="957"/>
                  </a:moveTo>
                  <a:lnTo>
                    <a:pt x="58" y="957"/>
                  </a:lnTo>
                  <a:lnTo>
                    <a:pt x="58" y="968"/>
                  </a:lnTo>
                  <a:lnTo>
                    <a:pt x="0" y="968"/>
                  </a:lnTo>
                  <a:lnTo>
                    <a:pt x="0" y="957"/>
                  </a:lnTo>
                  <a:close/>
                  <a:moveTo>
                    <a:pt x="0" y="0"/>
                  </a:moveTo>
                  <a:lnTo>
                    <a:pt x="58" y="0"/>
                  </a:lnTo>
                  <a:lnTo>
                    <a:pt x="58" y="12"/>
                  </a:lnTo>
                  <a:lnTo>
                    <a:pt x="0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7125507" y="4510077"/>
              <a:ext cx="1651003" cy="9525"/>
            </a:xfrm>
            <a:prstGeom prst="rect">
              <a:avLst/>
            </a:pr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8"/>
            <p:cNvSpPr>
              <a:spLocks noEditPoints="1"/>
            </p:cNvSpPr>
            <p:nvPr/>
          </p:nvSpPr>
          <p:spPr bwMode="auto">
            <a:xfrm>
              <a:off x="7120744" y="4514839"/>
              <a:ext cx="1660528" cy="46038"/>
            </a:xfrm>
            <a:custGeom>
              <a:avLst/>
              <a:gdLst>
                <a:gd name="T0" fmla="*/ 12 w 2091"/>
                <a:gd name="T1" fmla="*/ 0 h 57"/>
                <a:gd name="T2" fmla="*/ 12 w 2091"/>
                <a:gd name="T3" fmla="*/ 57 h 57"/>
                <a:gd name="T4" fmla="*/ 0 w 2091"/>
                <a:gd name="T5" fmla="*/ 57 h 57"/>
                <a:gd name="T6" fmla="*/ 0 w 2091"/>
                <a:gd name="T7" fmla="*/ 0 h 57"/>
                <a:gd name="T8" fmla="*/ 12 w 2091"/>
                <a:gd name="T9" fmla="*/ 0 h 57"/>
                <a:gd name="T10" fmla="*/ 2091 w 2091"/>
                <a:gd name="T11" fmla="*/ 0 h 57"/>
                <a:gd name="T12" fmla="*/ 2091 w 2091"/>
                <a:gd name="T13" fmla="*/ 57 h 57"/>
                <a:gd name="T14" fmla="*/ 2080 w 2091"/>
                <a:gd name="T15" fmla="*/ 57 h 57"/>
                <a:gd name="T16" fmla="*/ 2080 w 2091"/>
                <a:gd name="T17" fmla="*/ 0 h 57"/>
                <a:gd name="T18" fmla="*/ 2091 w 2091"/>
                <a:gd name="T19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91" h="57">
                  <a:moveTo>
                    <a:pt x="12" y="0"/>
                  </a:moveTo>
                  <a:lnTo>
                    <a:pt x="12" y="57"/>
                  </a:lnTo>
                  <a:lnTo>
                    <a:pt x="0" y="57"/>
                  </a:lnTo>
                  <a:lnTo>
                    <a:pt x="0" y="0"/>
                  </a:lnTo>
                  <a:lnTo>
                    <a:pt x="12" y="0"/>
                  </a:lnTo>
                  <a:close/>
                  <a:moveTo>
                    <a:pt x="2091" y="0"/>
                  </a:moveTo>
                  <a:lnTo>
                    <a:pt x="2091" y="57"/>
                  </a:lnTo>
                  <a:lnTo>
                    <a:pt x="2080" y="57"/>
                  </a:lnTo>
                  <a:lnTo>
                    <a:pt x="2080" y="0"/>
                  </a:lnTo>
                  <a:lnTo>
                    <a:pt x="2091" y="0"/>
                  </a:lnTo>
                  <a:close/>
                </a:path>
              </a:pathLst>
            </a:custGeom>
            <a:solidFill>
              <a:srgbClr val="86888F"/>
            </a:solidFill>
            <a:ln w="1">
              <a:solidFill>
                <a:srgbClr val="86888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9"/>
            <p:cNvSpPr>
              <a:spLocks noChangeArrowheads="1"/>
            </p:cNvSpPr>
            <p:nvPr/>
          </p:nvSpPr>
          <p:spPr bwMode="auto">
            <a:xfrm>
              <a:off x="6782606" y="4427526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0.5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0"/>
            <p:cNvSpPr>
              <a:spLocks noChangeArrowheads="1"/>
            </p:cNvSpPr>
            <p:nvPr/>
          </p:nvSpPr>
          <p:spPr bwMode="auto">
            <a:xfrm>
              <a:off x="6782606" y="3667112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dirty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1.0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21"/>
            <p:cNvSpPr>
              <a:spLocks noChangeArrowheads="1"/>
            </p:cNvSpPr>
            <p:nvPr/>
          </p:nvSpPr>
          <p:spPr bwMode="auto">
            <a:xfrm>
              <a:off x="6782606" y="2908285"/>
              <a:ext cx="28098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1.5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6700056" y="3603612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36"/>
            <p:cNvSpPr>
              <a:spLocks noChangeArrowheads="1"/>
            </p:cNvSpPr>
            <p:nvPr/>
          </p:nvSpPr>
          <p:spPr bwMode="auto">
            <a:xfrm>
              <a:off x="6700056" y="3382949"/>
              <a:ext cx="115888" cy="209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smtClean="0">
                  <a:ln>
                    <a:noFill/>
                  </a:ln>
                  <a:solidFill>
                    <a:srgbClr val="002040"/>
                  </a:solidFill>
                  <a:effectLst/>
                  <a:latin typeface="Arial" pitchFamily="34" charset="0"/>
                  <a:cs typeface="Arial" pitchFamily="34" charset="0"/>
                </a:rPr>
                <a:t> </a:t>
              </a: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Rectangle 43"/>
            <p:cNvSpPr>
              <a:spLocks noChangeArrowheads="1"/>
            </p:cNvSpPr>
            <p:nvPr/>
          </p:nvSpPr>
          <p:spPr bwMode="auto">
            <a:xfrm>
              <a:off x="6700056" y="3003536"/>
              <a:ext cx="0" cy="276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485164" y="3768474"/>
            <a:ext cx="355601" cy="1916731"/>
            <a:chOff x="7542226" y="609601"/>
            <a:chExt cx="355601" cy="2693994"/>
          </a:xfrm>
        </p:grpSpPr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7545401" y="614364"/>
              <a:ext cx="347663" cy="2684469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/>
            <p:cNvSpPr>
              <a:spLocks noEditPoints="1"/>
            </p:cNvSpPr>
            <p:nvPr/>
          </p:nvSpPr>
          <p:spPr bwMode="auto">
            <a:xfrm>
              <a:off x="7542226" y="609601"/>
              <a:ext cx="355601" cy="2693994"/>
            </a:xfrm>
            <a:custGeom>
              <a:avLst/>
              <a:gdLst>
                <a:gd name="T0" fmla="*/ 0 w 449"/>
                <a:gd name="T1" fmla="*/ 6 h 3393"/>
                <a:gd name="T2" fmla="*/ 0 w 449"/>
                <a:gd name="T3" fmla="*/ 2 h 3393"/>
                <a:gd name="T4" fmla="*/ 6 w 449"/>
                <a:gd name="T5" fmla="*/ 0 h 3393"/>
                <a:gd name="T6" fmla="*/ 444 w 449"/>
                <a:gd name="T7" fmla="*/ 0 h 3393"/>
                <a:gd name="T8" fmla="*/ 448 w 449"/>
                <a:gd name="T9" fmla="*/ 2 h 3393"/>
                <a:gd name="T10" fmla="*/ 449 w 449"/>
                <a:gd name="T11" fmla="*/ 6 h 3393"/>
                <a:gd name="T12" fmla="*/ 449 w 449"/>
                <a:gd name="T13" fmla="*/ 3388 h 3393"/>
                <a:gd name="T14" fmla="*/ 448 w 449"/>
                <a:gd name="T15" fmla="*/ 3391 h 3393"/>
                <a:gd name="T16" fmla="*/ 444 w 449"/>
                <a:gd name="T17" fmla="*/ 3393 h 3393"/>
                <a:gd name="T18" fmla="*/ 6 w 449"/>
                <a:gd name="T19" fmla="*/ 3393 h 3393"/>
                <a:gd name="T20" fmla="*/ 0 w 449"/>
                <a:gd name="T21" fmla="*/ 3391 h 3393"/>
                <a:gd name="T22" fmla="*/ 0 w 449"/>
                <a:gd name="T23" fmla="*/ 3388 h 3393"/>
                <a:gd name="T24" fmla="*/ 0 w 449"/>
                <a:gd name="T25" fmla="*/ 6 h 3393"/>
                <a:gd name="T26" fmla="*/ 12 w 449"/>
                <a:gd name="T27" fmla="*/ 3388 h 3393"/>
                <a:gd name="T28" fmla="*/ 6 w 449"/>
                <a:gd name="T29" fmla="*/ 3382 h 3393"/>
                <a:gd name="T30" fmla="*/ 444 w 449"/>
                <a:gd name="T31" fmla="*/ 3382 h 3393"/>
                <a:gd name="T32" fmla="*/ 438 w 449"/>
                <a:gd name="T33" fmla="*/ 3388 h 3393"/>
                <a:gd name="T34" fmla="*/ 438 w 449"/>
                <a:gd name="T35" fmla="*/ 6 h 3393"/>
                <a:gd name="T36" fmla="*/ 444 w 449"/>
                <a:gd name="T37" fmla="*/ 11 h 3393"/>
                <a:gd name="T38" fmla="*/ 6 w 449"/>
                <a:gd name="T39" fmla="*/ 11 h 3393"/>
                <a:gd name="T40" fmla="*/ 12 w 449"/>
                <a:gd name="T41" fmla="*/ 6 h 3393"/>
                <a:gd name="T42" fmla="*/ 12 w 449"/>
                <a:gd name="T43" fmla="*/ 3388 h 3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9" h="3393">
                  <a:moveTo>
                    <a:pt x="0" y="6"/>
                  </a:moveTo>
                  <a:lnTo>
                    <a:pt x="0" y="2"/>
                  </a:lnTo>
                  <a:lnTo>
                    <a:pt x="6" y="0"/>
                  </a:lnTo>
                  <a:lnTo>
                    <a:pt x="444" y="0"/>
                  </a:lnTo>
                  <a:lnTo>
                    <a:pt x="448" y="2"/>
                  </a:lnTo>
                  <a:lnTo>
                    <a:pt x="449" y="6"/>
                  </a:lnTo>
                  <a:lnTo>
                    <a:pt x="449" y="3388"/>
                  </a:lnTo>
                  <a:lnTo>
                    <a:pt x="448" y="3391"/>
                  </a:lnTo>
                  <a:lnTo>
                    <a:pt x="444" y="3393"/>
                  </a:lnTo>
                  <a:lnTo>
                    <a:pt x="6" y="3393"/>
                  </a:lnTo>
                  <a:lnTo>
                    <a:pt x="0" y="3391"/>
                  </a:lnTo>
                  <a:lnTo>
                    <a:pt x="0" y="3388"/>
                  </a:lnTo>
                  <a:lnTo>
                    <a:pt x="0" y="6"/>
                  </a:lnTo>
                  <a:close/>
                  <a:moveTo>
                    <a:pt x="12" y="3388"/>
                  </a:moveTo>
                  <a:lnTo>
                    <a:pt x="6" y="3382"/>
                  </a:lnTo>
                  <a:lnTo>
                    <a:pt x="444" y="3382"/>
                  </a:lnTo>
                  <a:lnTo>
                    <a:pt x="438" y="3388"/>
                  </a:lnTo>
                  <a:lnTo>
                    <a:pt x="438" y="6"/>
                  </a:lnTo>
                  <a:lnTo>
                    <a:pt x="444" y="11"/>
                  </a:lnTo>
                  <a:lnTo>
                    <a:pt x="6" y="11"/>
                  </a:lnTo>
                  <a:lnTo>
                    <a:pt x="12" y="6"/>
                  </a:lnTo>
                  <a:lnTo>
                    <a:pt x="12" y="3388"/>
                  </a:lnTo>
                  <a:close/>
                </a:path>
              </a:pathLst>
            </a:custGeom>
            <a:solidFill>
              <a:srgbClr val="000000"/>
            </a:solidFill>
            <a:ln w="1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" name="Rectangle 22"/>
          <p:cNvSpPr>
            <a:spLocks noChangeArrowheads="1"/>
          </p:cNvSpPr>
          <p:nvPr/>
        </p:nvSpPr>
        <p:spPr bwMode="auto">
          <a:xfrm rot="16200000">
            <a:off x="-234250" y="4572046"/>
            <a:ext cx="161903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002040"/>
                </a:solidFill>
                <a:effectLst/>
                <a:latin typeface="Arial" pitchFamily="34" charset="0"/>
                <a:cs typeface="Arial" pitchFamily="34" charset="0"/>
              </a:rPr>
              <a:t>Interconnect traffic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831240" y="4132767"/>
            <a:ext cx="355601" cy="1552439"/>
            <a:chOff x="2868391" y="4077547"/>
            <a:chExt cx="355601" cy="1239840"/>
          </a:xfrm>
        </p:grpSpPr>
        <p:sp>
          <p:nvSpPr>
            <p:cNvPr id="44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solidFill>
              <a:srgbClr val="002040"/>
            </a:solidFill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831240" y="4132768"/>
            <a:ext cx="355601" cy="600304"/>
            <a:chOff x="2868391" y="4077547"/>
            <a:chExt cx="355601" cy="1239840"/>
          </a:xfrm>
          <a:solidFill>
            <a:srgbClr val="FF66FF"/>
          </a:solidFill>
        </p:grpSpPr>
        <p:sp>
          <p:nvSpPr>
            <p:cNvPr id="56" name="Rectangle 11"/>
            <p:cNvSpPr>
              <a:spLocks noChangeArrowheads="1"/>
            </p:cNvSpPr>
            <p:nvPr/>
          </p:nvSpPr>
          <p:spPr bwMode="auto">
            <a:xfrm>
              <a:off x="2873153" y="4082310"/>
              <a:ext cx="346076" cy="123031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2"/>
            <p:cNvSpPr>
              <a:spLocks noEditPoints="1"/>
            </p:cNvSpPr>
            <p:nvPr/>
          </p:nvSpPr>
          <p:spPr bwMode="auto">
            <a:xfrm>
              <a:off x="2868391" y="4077547"/>
              <a:ext cx="355601" cy="1239840"/>
            </a:xfrm>
            <a:custGeom>
              <a:avLst/>
              <a:gdLst>
                <a:gd name="T0" fmla="*/ 0 w 447"/>
                <a:gd name="T1" fmla="*/ 6 h 1561"/>
                <a:gd name="T2" fmla="*/ 0 w 447"/>
                <a:gd name="T3" fmla="*/ 0 h 1561"/>
                <a:gd name="T4" fmla="*/ 6 w 447"/>
                <a:gd name="T5" fmla="*/ 0 h 1561"/>
                <a:gd name="T6" fmla="*/ 442 w 447"/>
                <a:gd name="T7" fmla="*/ 0 h 1561"/>
                <a:gd name="T8" fmla="*/ 445 w 447"/>
                <a:gd name="T9" fmla="*/ 0 h 1561"/>
                <a:gd name="T10" fmla="*/ 447 w 447"/>
                <a:gd name="T11" fmla="*/ 6 h 1561"/>
                <a:gd name="T12" fmla="*/ 447 w 447"/>
                <a:gd name="T13" fmla="*/ 1556 h 1561"/>
                <a:gd name="T14" fmla="*/ 445 w 447"/>
                <a:gd name="T15" fmla="*/ 1559 h 1561"/>
                <a:gd name="T16" fmla="*/ 442 w 447"/>
                <a:gd name="T17" fmla="*/ 1561 h 1561"/>
                <a:gd name="T18" fmla="*/ 6 w 447"/>
                <a:gd name="T19" fmla="*/ 1561 h 1561"/>
                <a:gd name="T20" fmla="*/ 0 w 447"/>
                <a:gd name="T21" fmla="*/ 1559 h 1561"/>
                <a:gd name="T22" fmla="*/ 0 w 447"/>
                <a:gd name="T23" fmla="*/ 1556 h 1561"/>
                <a:gd name="T24" fmla="*/ 0 w 447"/>
                <a:gd name="T25" fmla="*/ 6 h 1561"/>
                <a:gd name="T26" fmla="*/ 11 w 447"/>
                <a:gd name="T27" fmla="*/ 1556 h 1561"/>
                <a:gd name="T28" fmla="*/ 6 w 447"/>
                <a:gd name="T29" fmla="*/ 1550 h 1561"/>
                <a:gd name="T30" fmla="*/ 442 w 447"/>
                <a:gd name="T31" fmla="*/ 1550 h 1561"/>
                <a:gd name="T32" fmla="*/ 436 w 447"/>
                <a:gd name="T33" fmla="*/ 1556 h 1561"/>
                <a:gd name="T34" fmla="*/ 436 w 447"/>
                <a:gd name="T35" fmla="*/ 6 h 1561"/>
                <a:gd name="T36" fmla="*/ 442 w 447"/>
                <a:gd name="T37" fmla="*/ 12 h 1561"/>
                <a:gd name="T38" fmla="*/ 6 w 447"/>
                <a:gd name="T39" fmla="*/ 12 h 1561"/>
                <a:gd name="T40" fmla="*/ 11 w 447"/>
                <a:gd name="T41" fmla="*/ 6 h 1561"/>
                <a:gd name="T42" fmla="*/ 11 w 447"/>
                <a:gd name="T43" fmla="*/ 1556 h 1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7" h="1561">
                  <a:moveTo>
                    <a:pt x="0" y="6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442" y="0"/>
                  </a:lnTo>
                  <a:lnTo>
                    <a:pt x="445" y="0"/>
                  </a:lnTo>
                  <a:lnTo>
                    <a:pt x="447" y="6"/>
                  </a:lnTo>
                  <a:lnTo>
                    <a:pt x="447" y="1556"/>
                  </a:lnTo>
                  <a:lnTo>
                    <a:pt x="445" y="1559"/>
                  </a:lnTo>
                  <a:lnTo>
                    <a:pt x="442" y="1561"/>
                  </a:lnTo>
                  <a:lnTo>
                    <a:pt x="6" y="1561"/>
                  </a:lnTo>
                  <a:lnTo>
                    <a:pt x="0" y="1559"/>
                  </a:lnTo>
                  <a:lnTo>
                    <a:pt x="0" y="1556"/>
                  </a:lnTo>
                  <a:lnTo>
                    <a:pt x="0" y="6"/>
                  </a:lnTo>
                  <a:close/>
                  <a:moveTo>
                    <a:pt x="11" y="1556"/>
                  </a:moveTo>
                  <a:lnTo>
                    <a:pt x="6" y="1550"/>
                  </a:lnTo>
                  <a:lnTo>
                    <a:pt x="442" y="1550"/>
                  </a:lnTo>
                  <a:lnTo>
                    <a:pt x="436" y="1556"/>
                  </a:lnTo>
                  <a:lnTo>
                    <a:pt x="436" y="6"/>
                  </a:lnTo>
                  <a:lnTo>
                    <a:pt x="442" y="12"/>
                  </a:lnTo>
                  <a:lnTo>
                    <a:pt x="6" y="12"/>
                  </a:lnTo>
                  <a:lnTo>
                    <a:pt x="11" y="6"/>
                  </a:lnTo>
                  <a:lnTo>
                    <a:pt x="11" y="1556"/>
                  </a:lnTo>
                  <a:close/>
                </a:path>
              </a:pathLst>
            </a:custGeom>
            <a:grpFill/>
            <a:ln w="1">
              <a:solidFill>
                <a:srgbClr val="00204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2635236" y="378931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Recalls</a:t>
            </a:r>
            <a:endParaRPr lang="en-CA" dirty="0"/>
          </a:p>
        </p:txBody>
      </p:sp>
      <p:cxnSp>
        <p:nvCxnSpPr>
          <p:cNvPr id="60" name="Straight Arrow Connector 59"/>
          <p:cNvCxnSpPr/>
          <p:nvPr/>
        </p:nvCxnSpPr>
        <p:spPr>
          <a:xfrm flipH="1">
            <a:off x="2035869" y="4067014"/>
            <a:ext cx="735931" cy="1949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4499992" y="3509105"/>
            <a:ext cx="969970" cy="9524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644008" y="3842720"/>
            <a:ext cx="767060" cy="55556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L1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4721267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5059425" y="4150155"/>
            <a:ext cx="292458" cy="19825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4499992" y="3212976"/>
            <a:ext cx="969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6" name="Straight Arrow Connector 95"/>
          <p:cNvCxnSpPr>
            <a:endCxn id="66" idx="1"/>
          </p:cNvCxnSpPr>
          <p:nvPr/>
        </p:nvCxnSpPr>
        <p:spPr>
          <a:xfrm>
            <a:off x="4499992" y="4531077"/>
            <a:ext cx="1679593" cy="1113378"/>
          </a:xfrm>
          <a:prstGeom prst="curvedConnector3">
            <a:avLst>
              <a:gd name="adj1" fmla="val 3257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4519060" y="5483222"/>
            <a:ext cx="696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gets C</a:t>
            </a:r>
            <a:endParaRPr lang="en-CA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 flipH="1" flipV="1">
            <a:off x="5148065" y="4531077"/>
            <a:ext cx="988959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6352671" y="4540974"/>
            <a:ext cx="286276" cy="7461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V="1">
            <a:off x="7025523" y="4522557"/>
            <a:ext cx="484985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7363681" y="4754294"/>
            <a:ext cx="1216672" cy="7461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5447000" y="456077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6373932" y="4531077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7376962" y="4560928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8185003" y="4895655"/>
            <a:ext cx="53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>
                <a:solidFill>
                  <a:srgbClr val="FF0000"/>
                </a:solidFill>
              </a:rPr>
              <a:t>r</a:t>
            </a:r>
            <a:r>
              <a:rPr lang="en-CA" sz="1200" b="1" dirty="0" err="1" smtClean="0">
                <a:solidFill>
                  <a:srgbClr val="FF0000"/>
                </a:solidFill>
              </a:rPr>
              <a:t>cl</a:t>
            </a:r>
            <a:r>
              <a:rPr lang="en-CA" sz="1200" b="1" dirty="0" smtClean="0">
                <a:solidFill>
                  <a:srgbClr val="FF0000"/>
                </a:solidFill>
              </a:rPr>
              <a:t> A</a:t>
            </a:r>
            <a:endParaRPr lang="en-CA" sz="1200" b="1" dirty="0">
              <a:solidFill>
                <a:srgbClr val="FF0000"/>
              </a:solidFill>
            </a:endParaRPr>
          </a:p>
        </p:txBody>
      </p:sp>
      <p:cxnSp>
        <p:nvCxnSpPr>
          <p:cNvPr id="124" name="Straight Arrow Connector 123"/>
          <p:cNvCxnSpPr/>
          <p:nvPr/>
        </p:nvCxnSpPr>
        <p:spPr>
          <a:xfrm>
            <a:off x="4867496" y="4560778"/>
            <a:ext cx="1152047" cy="8604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179585" y="4568981"/>
            <a:ext cx="272464" cy="69977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804248" y="4575661"/>
            <a:ext cx="463767" cy="6930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7268015" y="4568981"/>
            <a:ext cx="1312775" cy="804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5336438" y="5127392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5949776" y="485938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6627896" y="4780367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7268015" y="4939156"/>
            <a:ext cx="459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 smtClean="0">
                <a:solidFill>
                  <a:srgbClr val="FF0000"/>
                </a:solidFill>
              </a:rPr>
              <a:t>ack</a:t>
            </a:r>
            <a:endParaRPr lang="en-CA" sz="1200" b="1" dirty="0">
              <a:solidFill>
                <a:srgbClr val="FF0000"/>
              </a:solidFill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795487" y="4175857"/>
            <a:ext cx="144016" cy="146194"/>
            <a:chOff x="4535996" y="5215143"/>
            <a:chExt cx="144016" cy="146194"/>
          </a:xfrm>
        </p:grpSpPr>
        <p:cxnSp>
          <p:nvCxnSpPr>
            <p:cNvPr id="141" name="Straight Connector 14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5947535" y="4175857"/>
            <a:ext cx="144016" cy="146194"/>
            <a:chOff x="4535996" y="5215143"/>
            <a:chExt cx="144016" cy="146194"/>
          </a:xfrm>
        </p:grpSpPr>
        <p:cxnSp>
          <p:nvCxnSpPr>
            <p:cNvPr id="145" name="Straight Connector 144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Group 146"/>
          <p:cNvGrpSpPr/>
          <p:nvPr/>
        </p:nvGrpSpPr>
        <p:grpSpPr>
          <a:xfrm>
            <a:off x="7099744" y="4175857"/>
            <a:ext cx="144016" cy="146194"/>
            <a:chOff x="4535996" y="5215143"/>
            <a:chExt cx="144016" cy="146194"/>
          </a:xfrm>
        </p:grpSpPr>
        <p:cxnSp>
          <p:nvCxnSpPr>
            <p:cNvPr id="148" name="Straight Connector 147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Group 149"/>
          <p:cNvGrpSpPr/>
          <p:nvPr/>
        </p:nvGrpSpPr>
        <p:grpSpPr>
          <a:xfrm>
            <a:off x="8232720" y="4175857"/>
            <a:ext cx="144016" cy="146194"/>
            <a:chOff x="4535996" y="5215143"/>
            <a:chExt cx="144016" cy="146194"/>
          </a:xfrm>
        </p:grpSpPr>
        <p:cxnSp>
          <p:nvCxnSpPr>
            <p:cNvPr id="151" name="Straight Connector 150"/>
            <p:cNvCxnSpPr/>
            <p:nvPr/>
          </p:nvCxnSpPr>
          <p:spPr>
            <a:xfrm>
              <a:off x="4535996" y="5217321"/>
              <a:ext cx="144016" cy="144016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H="1">
              <a:off x="4535996" y="5215143"/>
              <a:ext cx="144016" cy="146194"/>
            </a:xfrm>
            <a:prstGeom prst="line">
              <a:avLst/>
            </a:prstGeom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/>
          <p:cNvSpPr txBox="1"/>
          <p:nvPr/>
        </p:nvSpPr>
        <p:spPr>
          <a:xfrm>
            <a:off x="451252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C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D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E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F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652039" y="2352011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G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H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I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J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6804248" y="2358117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K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L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M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N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9" name="TextBox 158"/>
          <p:cNvSpPr txBox="1"/>
          <p:nvPr/>
        </p:nvSpPr>
        <p:spPr>
          <a:xfrm>
            <a:off x="7937252" y="2358116"/>
            <a:ext cx="9699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O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P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Q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Load R</a:t>
            </a:r>
          </a:p>
          <a:p>
            <a:r>
              <a:rPr lang="en-CA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  <a:endParaRPr lang="en-CA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179585" y="5338881"/>
            <a:ext cx="992167" cy="61114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253667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A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11769" y="5674474"/>
            <a:ext cx="396764" cy="198258"/>
          </a:xfrm>
          <a:prstGeom prst="rect">
            <a:avLst/>
          </a:prstGeom>
          <a:solidFill>
            <a:srgbClr val="00CC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B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6147300" y="5346601"/>
            <a:ext cx="10731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 smtClean="0"/>
              <a:t>L2/Directory</a:t>
            </a:r>
            <a:endParaRPr lang="en-CA" sz="1200" dirty="0"/>
          </a:p>
        </p:txBody>
      </p:sp>
      <p:grpSp>
        <p:nvGrpSpPr>
          <p:cNvPr id="165" name="Group 164"/>
          <p:cNvGrpSpPr/>
          <p:nvPr/>
        </p:nvGrpSpPr>
        <p:grpSpPr>
          <a:xfrm>
            <a:off x="4867495" y="4472028"/>
            <a:ext cx="1373720" cy="1151939"/>
            <a:chOff x="3445239" y="5136386"/>
            <a:chExt cx="1373720" cy="1151939"/>
          </a:xfrm>
        </p:grpSpPr>
        <p:cxnSp>
          <p:nvCxnSpPr>
            <p:cNvPr id="160" name="Straight Arrow Connector 159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 rot="5400000">
            <a:off x="7128052" y="4487638"/>
            <a:ext cx="1373720" cy="1151939"/>
            <a:chOff x="3445239" y="5136386"/>
            <a:chExt cx="1373720" cy="1151939"/>
          </a:xfrm>
        </p:grpSpPr>
        <p:cxnSp>
          <p:nvCxnSpPr>
            <p:cNvPr id="167" name="Straight Arrow Connector 166"/>
            <p:cNvCxnSpPr/>
            <p:nvPr/>
          </p:nvCxnSpPr>
          <p:spPr>
            <a:xfrm>
              <a:off x="3514512" y="5284752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490078" y="5361188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3445239" y="542791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3597099" y="5219939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666912" y="5136386"/>
              <a:ext cx="1152047" cy="860409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/>
          <p:cNvGrpSpPr/>
          <p:nvPr/>
        </p:nvGrpSpPr>
        <p:grpSpPr>
          <a:xfrm>
            <a:off x="6184691" y="4504746"/>
            <a:ext cx="346019" cy="808482"/>
            <a:chOff x="3322107" y="5310135"/>
            <a:chExt cx="346019" cy="808482"/>
          </a:xfrm>
        </p:grpSpPr>
        <p:cxnSp>
          <p:nvCxnSpPr>
            <p:cNvPr id="173" name="Straight Arrow Connector 172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5" name="Group 184"/>
          <p:cNvGrpSpPr/>
          <p:nvPr/>
        </p:nvGrpSpPr>
        <p:grpSpPr>
          <a:xfrm>
            <a:off x="6897741" y="4491414"/>
            <a:ext cx="346019" cy="808482"/>
            <a:chOff x="3322107" y="5310135"/>
            <a:chExt cx="346019" cy="808482"/>
          </a:xfrm>
        </p:grpSpPr>
        <p:cxnSp>
          <p:nvCxnSpPr>
            <p:cNvPr id="186" name="Straight Arrow Connector 185"/>
            <p:cNvCxnSpPr/>
            <p:nvPr/>
          </p:nvCxnSpPr>
          <p:spPr>
            <a:xfrm>
              <a:off x="3466521" y="5310135"/>
              <a:ext cx="7446" cy="808482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3391380" y="5362063"/>
              <a:ext cx="0" cy="756554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>
              <a:off x="3322107" y="5324936"/>
              <a:ext cx="0" cy="793681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/>
            <p:cNvCxnSpPr/>
            <p:nvPr/>
          </p:nvCxnSpPr>
          <p:spPr>
            <a:xfrm>
              <a:off x="3560538" y="5332437"/>
              <a:ext cx="11121" cy="78618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/>
            <p:cNvCxnSpPr/>
            <p:nvPr/>
          </p:nvCxnSpPr>
          <p:spPr>
            <a:xfrm>
              <a:off x="3668126" y="5328417"/>
              <a:ext cx="0" cy="790200"/>
            </a:xfrm>
            <a:prstGeom prst="straightConnector1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259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2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2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2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4" presetID="3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4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6" grpId="0" animBg="1"/>
      <p:bldP spid="87" grpId="0" animBg="1"/>
      <p:bldP spid="88" grpId="0" animBg="1"/>
      <p:bldP spid="89" grpId="0" animBg="1"/>
      <p:bldP spid="82" grpId="0" animBg="1"/>
      <p:bldP spid="83" grpId="0" animBg="1"/>
      <p:bldP spid="84" grpId="0" animBg="1"/>
      <p:bldP spid="85" grpId="0" animBg="1"/>
      <p:bldP spid="67" grpId="0" animBg="1"/>
      <p:bldP spid="68" grpId="0" animBg="1"/>
      <p:bldP spid="80" grpId="0" animBg="1"/>
      <p:bldP spid="81" grpId="0" animBg="1"/>
      <p:bldP spid="94" grpId="0"/>
      <p:bldP spid="94" grpId="1"/>
      <p:bldP spid="97" grpId="0"/>
      <p:bldP spid="97" grpId="1"/>
      <p:bldP spid="113" grpId="0"/>
      <p:bldP spid="113" grpId="1"/>
      <p:bldP spid="119" grpId="0"/>
      <p:bldP spid="119" grpId="1"/>
      <p:bldP spid="120" grpId="0"/>
      <p:bldP spid="120" grpId="1"/>
      <p:bldP spid="121" grpId="0"/>
      <p:bldP spid="121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56" grpId="0"/>
      <p:bldP spid="157" grpId="0"/>
      <p:bldP spid="158" grpId="0"/>
      <p:bldP spid="159" grpId="0"/>
      <p:bldP spid="66" grpId="0" uiExpand="1" build="allAtOnce" animBg="1"/>
      <p:bldP spid="75" grpId="0" animBg="1"/>
      <p:bldP spid="75" grpId="1" animBg="1"/>
      <p:bldP spid="75" grpId="2" animBg="1"/>
      <p:bldP spid="77" grpId="0" animBg="1"/>
      <p:bldP spid="1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10030" y="4650177"/>
            <a:ext cx="2344225" cy="1656184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L2 / Directory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99157" y="5229200"/>
            <a:ext cx="792088" cy="823075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MSHR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52796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772817"/>
            <a:ext cx="8208912" cy="936104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Challenge </a:t>
            </a: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2: Tracking in-flight requests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CA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Significant % of L2</a:t>
            </a:r>
            <a:endParaRPr lang="en-CA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835696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S</a:t>
            </a:r>
            <a:br>
              <a:rPr lang="en-CA" sz="3600" b="1" dirty="0" smtClean="0"/>
            </a:br>
            <a:r>
              <a:rPr lang="en-CA" b="1" dirty="0" smtClean="0"/>
              <a:t>Shared</a:t>
            </a:r>
            <a:endParaRPr lang="en-CA" b="1" dirty="0"/>
          </a:p>
        </p:txBody>
      </p:sp>
      <p:sp>
        <p:nvSpPr>
          <p:cNvPr id="65" name="Oval 64"/>
          <p:cNvSpPr/>
          <p:nvPr/>
        </p:nvSpPr>
        <p:spPr>
          <a:xfrm>
            <a:off x="6055545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pPr algn="ctr"/>
            <a:r>
              <a:rPr lang="en-CA" sz="3600" b="1" dirty="0" smtClean="0"/>
              <a:t>M</a:t>
            </a:r>
            <a:br>
              <a:rPr lang="en-CA" sz="3600" b="1" dirty="0" smtClean="0"/>
            </a:br>
            <a:r>
              <a:rPr lang="en-CA" b="1" dirty="0" smtClean="0"/>
              <a:t>Modified</a:t>
            </a:r>
            <a:endParaRPr lang="en-CA" b="1" dirty="0"/>
          </a:p>
        </p:txBody>
      </p:sp>
      <p:sp>
        <p:nvSpPr>
          <p:cNvPr id="66" name="Oval 65"/>
          <p:cNvSpPr/>
          <p:nvPr/>
        </p:nvSpPr>
        <p:spPr>
          <a:xfrm>
            <a:off x="3923928" y="2710398"/>
            <a:ext cx="1378249" cy="115811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CA" sz="1600" b="1" dirty="0" smtClean="0"/>
              <a:t>Transient States</a:t>
            </a:r>
            <a:endParaRPr lang="en-CA" sz="1000" b="1" dirty="0"/>
          </a:p>
        </p:txBody>
      </p:sp>
      <p:cxnSp>
        <p:nvCxnSpPr>
          <p:cNvPr id="68" name="Straight Arrow Connector 67"/>
          <p:cNvCxnSpPr>
            <a:stCxn id="63" idx="6"/>
            <a:endCxn id="66" idx="2"/>
          </p:cNvCxnSpPr>
          <p:nvPr/>
        </p:nvCxnSpPr>
        <p:spPr>
          <a:xfrm>
            <a:off x="3213945" y="3289455"/>
            <a:ext cx="709983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6" idx="6"/>
            <a:endCxn id="65" idx="2"/>
          </p:cNvCxnSpPr>
          <p:nvPr/>
        </p:nvCxnSpPr>
        <p:spPr>
          <a:xfrm>
            <a:off x="5302177" y="3289455"/>
            <a:ext cx="753368" cy="0"/>
          </a:xfrm>
          <a:prstGeom prst="straightConnector1">
            <a:avLst/>
          </a:prstGeom>
          <a:ln w="38100"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Down Arrow 4"/>
          <p:cNvSpPr/>
          <p:nvPr/>
        </p:nvSpPr>
        <p:spPr>
          <a:xfrm>
            <a:off x="4391245" y="3862415"/>
            <a:ext cx="484632" cy="787762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6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9" grpId="1" animBg="1"/>
      <p:bldP spid="63" grpId="0" animBg="1"/>
      <p:bldP spid="65" grpId="0" animBg="1"/>
      <p:bldP spid="66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67544" y="521457"/>
            <a:ext cx="8208912" cy="543076"/>
          </a:xfrm>
        </p:spPr>
        <p:txBody>
          <a:bodyPr>
            <a:noAutofit/>
          </a:bodyPr>
          <a:lstStyle/>
          <a:p>
            <a:r>
              <a:rPr lang="en-CA" sz="3600" dirty="0">
                <a:latin typeface="Arial" panose="020B0604020202020204" pitchFamily="34" charset="0"/>
                <a:cs typeface="Arial" panose="020B0604020202020204" pitchFamily="34" charset="0"/>
              </a:rPr>
              <a:t>GPU Coherence </a:t>
            </a:r>
            <a:r>
              <a:rPr lang="en-CA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CA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67544" y="1534643"/>
            <a:ext cx="8208912" cy="476347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CA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Challenge 3: Complexity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016" y="2600073"/>
            <a:ext cx="4859432" cy="3173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614020"/>
            <a:ext cx="3169968" cy="13352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600073"/>
            <a:ext cx="2880320" cy="114724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439" y="2124641"/>
            <a:ext cx="35679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L1</a:t>
            </a:r>
            <a:endParaRPr lang="en-CA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79796" y="4166989"/>
            <a:ext cx="29800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Non-coherent L2</a:t>
            </a:r>
            <a:endParaRPr lang="en-CA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640425" y="2132856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L1 States</a:t>
            </a:r>
            <a:endParaRPr lang="en-CA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4867774" y="1537628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/>
              <a:t>MESI L2 States</a:t>
            </a:r>
            <a:endParaRPr lang="en-CA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1975218"/>
            <a:ext cx="4968552" cy="448448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79512" y="2852936"/>
            <a:ext cx="144016" cy="894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5" name="Straight Arrow Connector 14"/>
          <p:cNvCxnSpPr>
            <a:stCxn id="16" idx="1"/>
          </p:cNvCxnSpPr>
          <p:nvPr/>
        </p:nvCxnSpPr>
        <p:spPr>
          <a:xfrm flipH="1" flipV="1">
            <a:off x="323528" y="3789041"/>
            <a:ext cx="432048" cy="243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5576" y="3848128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rgbClr val="FF0000"/>
                </a:solidFill>
              </a:rPr>
              <a:t>States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1912" y="2600073"/>
            <a:ext cx="2727920" cy="252863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1943117" y="2929943"/>
            <a:ext cx="432048" cy="243753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75165" y="2989030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Events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7083" y="3051819"/>
            <a:ext cx="136445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/>
          <p:cNvSpPr/>
          <p:nvPr/>
        </p:nvSpPr>
        <p:spPr>
          <a:xfrm>
            <a:off x="1213032" y="2588938"/>
            <a:ext cx="482840" cy="252863"/>
          </a:xfrm>
          <a:prstGeom prst="rect">
            <a:avLst/>
          </a:prstGeom>
          <a:solidFill>
            <a:srgbClr val="00B050">
              <a:alpha val="62000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230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 animBg="1"/>
      <p:bldP spid="13" grpId="1" animBg="1"/>
      <p:bldP spid="16" grpId="0"/>
      <p:bldP spid="16" grpId="1"/>
      <p:bldP spid="18" grpId="0" animBg="1"/>
      <p:bldP spid="18" grpId="1" animBg="1"/>
      <p:bldP spid="20" grpId="0"/>
      <p:bldP spid="20" grpId="1"/>
      <p:bldP spid="27" grpId="0" animBg="1"/>
      <p:bldP spid="27" grpId="1" animBg="1"/>
      <p:bldP spid="28" grpId="0" animBg="1"/>
      <p:bldP spid="2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UBC Brand 1">
      <a:dk1>
        <a:srgbClr val="002040"/>
      </a:dk1>
      <a:lt1>
        <a:sysClr val="window" lastClr="FFFFFF"/>
      </a:lt1>
      <a:dk2>
        <a:srgbClr val="486B7F"/>
      </a:dk2>
      <a:lt2>
        <a:srgbClr val="EEECE1"/>
      </a:lt2>
      <a:accent1>
        <a:srgbClr val="002040"/>
      </a:accent1>
      <a:accent2>
        <a:srgbClr val="2E526B"/>
      </a:accent2>
      <a:accent3>
        <a:srgbClr val="6A8999"/>
      </a:accent3>
      <a:accent4>
        <a:srgbClr val="A7B9C1"/>
      </a:accent4>
      <a:accent5>
        <a:srgbClr val="BECBD0"/>
      </a:accent5>
      <a:accent6>
        <a:srgbClr val="D0DCD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isingh.hpca2013.full</Template>
  <TotalTime>8902</TotalTime>
  <Words>564</Words>
  <Application>Microsoft Office PowerPoint</Application>
  <PresentationFormat>On-screen Show (4:3)</PresentationFormat>
  <Paragraphs>282</Paragraphs>
  <Slides>22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65</cp:revision>
  <cp:lastPrinted>2010-06-15T22:18:06Z</cp:lastPrinted>
  <dcterms:created xsi:type="dcterms:W3CDTF">2019-10-23T14:34:16Z</dcterms:created>
  <dcterms:modified xsi:type="dcterms:W3CDTF">2019-10-30T14:18:12Z</dcterms:modified>
</cp:coreProperties>
</file>