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p>
            <a:r>
              <a:rPr lang="en-US" altLang="en-US">
                <a:solidFill>
                  <a:schemeClr val="bg1"/>
                </a:solidFill>
              </a:rPr>
              <a:t>Data Dump Protocol (DDP)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" y="5037138"/>
            <a:ext cx="9144000" cy="1655762"/>
          </a:xfrm>
        </p:spPr>
        <p:txBody>
          <a:bodyPr/>
          <a:p>
            <a:pPr algn="l"/>
            <a:r>
              <a:rPr lang="en-US" altLang="en-US">
                <a:solidFill>
                  <a:schemeClr val="bg1"/>
                </a:solidFill>
              </a:rPr>
              <a:t>Presenter: Karthik Shenoy Panambur</a:t>
            </a:r>
            <a:endParaRPr lang="en-US" altLang="en-US">
              <a:solidFill>
                <a:schemeClr val="bg1"/>
              </a:solidFill>
            </a:endParaRPr>
          </a:p>
          <a:p>
            <a:pPr algn="l"/>
            <a:r>
              <a:rPr lang="en-US" altLang="en-US">
                <a:solidFill>
                  <a:schemeClr val="bg1"/>
                </a:solidFill>
              </a:rPr>
              <a:t>Institute: BIBA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1550035" y="1522095"/>
            <a:ext cx="9037955" cy="4766945"/>
            <a:chOff x="1779" y="1103"/>
            <a:chExt cx="16049" cy="8596"/>
          </a:xfrm>
        </p:grpSpPr>
        <p:grpSp>
          <p:nvGrpSpPr>
            <p:cNvPr id="22" name="Group 21"/>
            <p:cNvGrpSpPr/>
            <p:nvPr/>
          </p:nvGrpSpPr>
          <p:grpSpPr>
            <a:xfrm>
              <a:off x="4250" y="1103"/>
              <a:ext cx="11468" cy="8596"/>
              <a:chOff x="2527" y="1117"/>
              <a:chExt cx="11468" cy="859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27" y="1338"/>
                <a:ext cx="253" cy="837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742" y="1338"/>
                <a:ext cx="253" cy="837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H="1">
                <a:off x="2875" y="2492"/>
                <a:ext cx="10745" cy="0"/>
              </a:xfrm>
              <a:prstGeom prst="straightConnector1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2870" y="4208"/>
                <a:ext cx="10857" cy="0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2875" y="1791"/>
                <a:ext cx="10857" cy="0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870" y="5757"/>
                <a:ext cx="10745" cy="0"/>
              </a:xfrm>
              <a:prstGeom prst="straightConnector1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2931" y="7101"/>
                <a:ext cx="10745" cy="0"/>
              </a:xfrm>
              <a:prstGeom prst="straightConnector1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2870" y="9291"/>
                <a:ext cx="10857" cy="0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 Box 13"/>
              <p:cNvSpPr txBox="1"/>
              <p:nvPr/>
            </p:nvSpPr>
            <p:spPr>
              <a:xfrm>
                <a:off x="6793" y="1117"/>
                <a:ext cx="1987" cy="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400">
                    <a:solidFill>
                      <a:schemeClr val="accent3">
                        <a:lumMod val="60000"/>
                        <a:lumOff val="40000"/>
                      </a:schemeClr>
                    </a:solidFill>
                    <a:sym typeface="+mn-ea"/>
                  </a:rPr>
                  <a:t>REQUEST</a:t>
                </a:r>
                <a:endParaRPr lang="en-US" altLang="en-US" sz="1400">
                  <a:solidFill>
                    <a:schemeClr val="accent3">
                      <a:lumMod val="60000"/>
                      <a:lumOff val="4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15" name="Text Box 14"/>
              <p:cNvSpPr txBox="1"/>
              <p:nvPr/>
            </p:nvSpPr>
            <p:spPr>
              <a:xfrm>
                <a:off x="6678" y="1912"/>
                <a:ext cx="2219" cy="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400">
                    <a:solidFill>
                      <a:schemeClr val="accent2">
                        <a:lumMod val="60000"/>
                        <a:lumOff val="40000"/>
                      </a:schemeClr>
                    </a:solidFill>
                    <a:sym typeface="+mn-ea"/>
                  </a:rPr>
                  <a:t>RESPONSE</a:t>
                </a:r>
                <a:endPara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16" name="Text Box 15"/>
              <p:cNvSpPr txBox="1"/>
              <p:nvPr/>
            </p:nvSpPr>
            <p:spPr>
              <a:xfrm>
                <a:off x="5366" y="3527"/>
                <a:ext cx="5076" cy="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400">
                    <a:solidFill>
                      <a:schemeClr val="accent3">
                        <a:lumMod val="60000"/>
                        <a:lumOff val="40000"/>
                      </a:schemeClr>
                    </a:solidFill>
                    <a:sym typeface="+mn-ea"/>
                  </a:rPr>
                  <a:t>INITIATE BLOCK TRANSFER</a:t>
                </a:r>
                <a:endParaRPr lang="en-US" altLang="en-US" sz="1400">
                  <a:solidFill>
                    <a:schemeClr val="accent3">
                      <a:lumMod val="60000"/>
                      <a:lumOff val="4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17" name="Text Box 16"/>
              <p:cNvSpPr txBox="1"/>
              <p:nvPr/>
            </p:nvSpPr>
            <p:spPr>
              <a:xfrm>
                <a:off x="5865" y="5110"/>
                <a:ext cx="4077" cy="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40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BLOCK TRANSFER - 1</a:t>
                </a:r>
                <a:endPara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8" name="Text Box 17"/>
              <p:cNvSpPr txBox="1"/>
              <p:nvPr/>
            </p:nvSpPr>
            <p:spPr>
              <a:xfrm>
                <a:off x="5749" y="6388"/>
                <a:ext cx="4076" cy="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40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BLOCK TRANSFER - n</a:t>
                </a:r>
                <a:endPara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>
                <a:off x="4658" y="5921"/>
                <a:ext cx="707" cy="94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 sz="140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.....</a:t>
                </a:r>
                <a:endPara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0" name="Text Box 19"/>
              <p:cNvSpPr txBox="1"/>
              <p:nvPr/>
            </p:nvSpPr>
            <p:spPr>
              <a:xfrm>
                <a:off x="10911" y="5921"/>
                <a:ext cx="707" cy="94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 sz="140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.....</a:t>
                </a:r>
                <a:endPara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1" name="Text Box 20"/>
              <p:cNvSpPr txBox="1"/>
              <p:nvPr/>
            </p:nvSpPr>
            <p:spPr>
              <a:xfrm>
                <a:off x="7280" y="8595"/>
                <a:ext cx="1014" cy="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400">
                    <a:solidFill>
                      <a:schemeClr val="accent3">
                        <a:lumMod val="60000"/>
                        <a:lumOff val="40000"/>
                      </a:schemeClr>
                    </a:solidFill>
                    <a:sym typeface="+mn-ea"/>
                  </a:rPr>
                  <a:t>ACK</a:t>
                </a:r>
                <a:endParaRPr lang="en-US" altLang="en-US" sz="1400">
                  <a:solidFill>
                    <a:schemeClr val="accent3">
                      <a:lumMod val="60000"/>
                      <a:lumOff val="4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23" name="Text Box 22"/>
            <p:cNvSpPr txBox="1"/>
            <p:nvPr/>
          </p:nvSpPr>
          <p:spPr>
            <a:xfrm>
              <a:off x="1779" y="5096"/>
              <a:ext cx="1749" cy="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en-US" sz="1400">
                  <a:solidFill>
                    <a:schemeClr val="accent3">
                      <a:lumMod val="60000"/>
                      <a:lumOff val="40000"/>
                    </a:schemeClr>
                  </a:solidFill>
                  <a:sym typeface="+mn-ea"/>
                </a:rPr>
                <a:t>Client</a:t>
              </a:r>
              <a:endParaRPr lang="en-US" altLang="en-US" sz="1400">
                <a:solidFill>
                  <a:schemeClr val="accent3">
                    <a:lumMod val="60000"/>
                    <a:lumOff val="40000"/>
                  </a:schemeClr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400">
                  <a:solidFill>
                    <a:schemeClr val="accent3">
                      <a:lumMod val="60000"/>
                      <a:lumOff val="40000"/>
                    </a:schemeClr>
                  </a:solidFill>
                  <a:sym typeface="+mn-ea"/>
                </a:rPr>
                <a:t>(Mobile)</a:t>
              </a:r>
              <a:endParaRPr lang="en-US" altLang="en-US" sz="1400">
                <a:solidFill>
                  <a:schemeClr val="accent3">
                    <a:lumMod val="60000"/>
                    <a:lumOff val="40000"/>
                  </a:schemeClr>
                </a:solidFill>
                <a:sym typeface="+mn-ea"/>
              </a:endParaRP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6202" y="5096"/>
              <a:ext cx="1626" cy="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  <a:sym typeface="+mn-ea"/>
                </a:rPr>
                <a:t>Server</a:t>
              </a:r>
              <a:endParaRPr lang="en-US" altLang="en-US" sz="14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  <a:sym typeface="+mn-ea"/>
                </a:rPr>
                <a:t>(Board)</a:t>
              </a:r>
              <a:endParaRPr lang="en-US" altLang="en-US" sz="14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endParaRPr>
            </a:p>
          </p:txBody>
        </p:sp>
      </p:grpSp>
      <p:sp>
        <p:nvSpPr>
          <p:cNvPr id="26" name="Text Box 25"/>
          <p:cNvSpPr txBox="1"/>
          <p:nvPr/>
        </p:nvSpPr>
        <p:spPr>
          <a:xfrm>
            <a:off x="150495" y="127000"/>
            <a:ext cx="11891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>
                <a:solidFill>
                  <a:schemeClr val="bg1"/>
                </a:solidFill>
              </a:rPr>
              <a:t>DDP Transaction</a:t>
            </a:r>
            <a:endParaRPr lang="en-US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2036556" y="1542415"/>
            <a:ext cx="8329677" cy="4726869"/>
            <a:chOff x="2577" y="1324"/>
            <a:chExt cx="14929" cy="8375"/>
          </a:xfrm>
        </p:grpSpPr>
        <p:grpSp>
          <p:nvGrpSpPr>
            <p:cNvPr id="25" name="Group 24"/>
            <p:cNvGrpSpPr/>
            <p:nvPr/>
          </p:nvGrpSpPr>
          <p:grpSpPr>
            <a:xfrm>
              <a:off x="2577" y="1324"/>
              <a:ext cx="14929" cy="8375"/>
              <a:chOff x="2577" y="1324"/>
              <a:chExt cx="14929" cy="837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250" y="1324"/>
                <a:ext cx="11468" cy="8375"/>
                <a:chOff x="2527" y="1338"/>
                <a:chExt cx="11468" cy="8375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527" y="1338"/>
                  <a:ext cx="253" cy="837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3742" y="1338"/>
                  <a:ext cx="253" cy="8375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cxnSp>
              <p:nvCxnSpPr>
                <p:cNvPr id="8" name="Straight Arrow Connector 7"/>
                <p:cNvCxnSpPr/>
                <p:nvPr/>
              </p:nvCxnSpPr>
              <p:spPr>
                <a:xfrm flipH="1">
                  <a:off x="2875" y="6437"/>
                  <a:ext cx="10745" cy="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2875" y="2061"/>
                  <a:ext cx="10857" cy="0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 Box 13"/>
                <p:cNvSpPr txBox="1"/>
                <p:nvPr/>
              </p:nvSpPr>
              <p:spPr>
                <a:xfrm>
                  <a:off x="6228" y="1338"/>
                  <a:ext cx="4039" cy="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lvl="0" algn="l">
                    <a:buClrTx/>
                    <a:buSzTx/>
                    <a:buFontTx/>
                  </a:pPr>
                  <a:r>
                    <a:rPr lang="en-US" altLang="en-US" sz="140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sym typeface="+mn-ea"/>
                    </a:rPr>
                    <a:t>MSG TYPE: REQUEST</a:t>
                  </a:r>
                  <a:endParaRPr lang="en-US" altLang="en-US" sz="1400">
                    <a:solidFill>
                      <a:schemeClr val="accent3">
                        <a:lumMod val="60000"/>
                        <a:lumOff val="4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15" name="Text Box 14"/>
                <p:cNvSpPr txBox="1"/>
                <p:nvPr/>
              </p:nvSpPr>
              <p:spPr>
                <a:xfrm>
                  <a:off x="5742" y="5857"/>
                  <a:ext cx="4271" cy="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lvl="0" algn="l">
                    <a:buClrTx/>
                    <a:buSzTx/>
                    <a:buFontTx/>
                  </a:pPr>
                  <a:r>
                    <a:rPr lang="en-US" altLang="en-US" sz="14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sym typeface="+mn-ea"/>
                    </a:rPr>
                    <a:t>MSG TYPE: RESPONSE</a:t>
                  </a:r>
                  <a:endParaRPr lang="en-US" altLang="en-US" sz="1400">
                    <a:solidFill>
                      <a:schemeClr val="accent2">
                        <a:lumMod val="60000"/>
                        <a:lumOff val="4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23" name="Text Box 22"/>
              <p:cNvSpPr txBox="1"/>
              <p:nvPr/>
            </p:nvSpPr>
            <p:spPr>
              <a:xfrm>
                <a:off x="2577" y="5096"/>
                <a:ext cx="1329" cy="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400">
                    <a:solidFill>
                      <a:schemeClr val="accent3">
                        <a:lumMod val="60000"/>
                        <a:lumOff val="40000"/>
                      </a:schemeClr>
                    </a:solidFill>
                    <a:sym typeface="+mn-ea"/>
                  </a:rPr>
                  <a:t>Client</a:t>
                </a:r>
                <a:endParaRPr lang="en-US" altLang="en-US" sz="1400">
                  <a:solidFill>
                    <a:schemeClr val="accent3">
                      <a:lumMod val="60000"/>
                      <a:lumOff val="4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24" name="Text Box 23"/>
              <p:cNvSpPr txBox="1"/>
              <p:nvPr/>
            </p:nvSpPr>
            <p:spPr>
              <a:xfrm>
                <a:off x="16038" y="5096"/>
                <a:ext cx="1468" cy="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400">
                    <a:solidFill>
                      <a:schemeClr val="accent2">
                        <a:lumMod val="60000"/>
                        <a:lumOff val="40000"/>
                      </a:schemeClr>
                    </a:solidFill>
                    <a:sym typeface="+mn-ea"/>
                  </a:rPr>
                  <a:t>Server</a:t>
                </a:r>
                <a:endPara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2" name="Text Box 1"/>
            <p:cNvSpPr txBox="1"/>
            <p:nvPr/>
          </p:nvSpPr>
          <p:spPr>
            <a:xfrm>
              <a:off x="4898" y="2239"/>
              <a:ext cx="10303" cy="2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indent="0">
                <a:buFont typeface="Arial" panose="02080604020202020204" pitchFamily="34" charset="0"/>
                <a:buNone/>
              </a:pPr>
              <a:r>
                <a:rPr lang="en-US" altLang="en-US" sz="1400" b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Packet type: Transaction packet</a:t>
              </a:r>
              <a:endParaRPr lang="en-US" altLang="en-US" sz="1400" b="1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742950" lvl="1" indent="-285750">
                <a:buFont typeface="Arial" panose="02080604020202020204" pitchFamily="34" charset="0"/>
                <a:buChar char="•"/>
              </a:pPr>
              <a:r>
                <a:rPr lang="en-US" altLang="en-US" sz="1400" b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Header</a:t>
              </a:r>
              <a:endParaRPr lang="en-US" altLang="en-US" sz="14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200150" lvl="2" indent="-285750">
                <a:buFont typeface="Arial" panose="02080604020202020204" pitchFamily="34" charset="0"/>
                <a:buChar char="•"/>
              </a:pPr>
              <a:r>
                <a:rPr lang="en-US" altLang="en-US" sz="140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Transaction ID</a:t>
              </a:r>
              <a:endParaRPr lang="en-US" altLang="en-US" sz="14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200150" lvl="2" indent="-285750">
                <a:buFont typeface="Arial" panose="02080604020202020204" pitchFamily="34" charset="0"/>
                <a:buChar char="•"/>
              </a:pPr>
              <a:r>
                <a:rPr lang="en-US" altLang="en-US" sz="140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Max Blocks Per Transaction</a:t>
              </a:r>
              <a:endParaRPr lang="en-US" altLang="en-US" sz="14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200150" lvl="2" indent="-285750">
                <a:buFont typeface="Arial" panose="02080604020202020204" pitchFamily="34" charset="0"/>
                <a:buChar char="•"/>
              </a:pPr>
              <a:r>
                <a:rPr lang="en-US" altLang="en-US" sz="140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Max Packet length</a:t>
              </a:r>
              <a:endParaRPr lang="en-US" altLang="en-US" sz="14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200150" lvl="2" indent="-285750">
                <a:buFont typeface="Arial" panose="02080604020202020204" pitchFamily="34" charset="0"/>
                <a:buChar char="•"/>
              </a:pPr>
              <a:r>
                <a:rPr lang="en-US" altLang="en-US" sz="1400">
                  <a:solidFill>
                    <a:schemeClr val="accent3">
                      <a:lumMod val="60000"/>
                      <a:lumOff val="40000"/>
                    </a:schemeClr>
                  </a:solidFill>
                  <a:sym typeface="+mn-ea"/>
                </a:rPr>
                <a:t>ACK timeout</a:t>
              </a:r>
              <a:endParaRPr lang="en-US" altLang="en-US" sz="1400">
                <a:solidFill>
                  <a:schemeClr val="accent3">
                    <a:lumMod val="60000"/>
                    <a:lumOff val="40000"/>
                  </a:schemeClr>
                </a:solidFill>
                <a:sym typeface="+mn-ea"/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4819" y="6658"/>
              <a:ext cx="10303" cy="2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Packet type: Transaction type</a:t>
              </a:r>
              <a:endParaRPr lang="en-US" altLang="en-US" sz="1400" b="1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marL="742950" lvl="1" indent="-285750">
                <a:buFont typeface="Arial" panose="02080604020202020204" pitchFamily="34" charset="0"/>
                <a:buChar char="•"/>
              </a:pPr>
              <a:r>
                <a:rPr lang="en-US" altLang="en-US" sz="1400" b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Header</a:t>
              </a:r>
              <a:endParaRPr lang="en-US" altLang="en-US" sz="14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marL="1200150" lvl="2" indent="-285750">
                <a:buFont typeface="Arial" panose="02080604020202020204" pitchFamily="34" charset="0"/>
                <a:buChar char="•"/>
              </a:pPr>
              <a:r>
                <a: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Transaction ID</a:t>
              </a:r>
              <a:endParaRPr lang="en-US" altLang="en-US" sz="14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marL="1200150" lvl="2" indent="-285750">
                <a:buFont typeface="Arial" panose="02080604020202020204" pitchFamily="34" charset="0"/>
                <a:buChar char="•"/>
              </a:pPr>
              <a:r>
                <a: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Max Blocks Per Transaction</a:t>
              </a:r>
              <a:endParaRPr lang="en-US" altLang="en-US" sz="14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marL="1200150" lvl="2" indent="-285750">
                <a:buFont typeface="Arial" panose="02080604020202020204" pitchFamily="34" charset="0"/>
                <a:buChar char="•"/>
              </a:pPr>
              <a:r>
                <a: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Max Packet length</a:t>
              </a:r>
              <a:endParaRPr lang="en-US" altLang="en-US" sz="14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marL="1200150" lvl="2" indent="-285750">
                <a:buFont typeface="Arial" panose="02080604020202020204" pitchFamily="34" charset="0"/>
                <a:buChar char="•"/>
              </a:pPr>
              <a:r>
                <a: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ACK timeout</a:t>
              </a:r>
              <a:endParaRPr lang="en-US" altLang="en-US" sz="14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6" name="Text Box 25"/>
          <p:cNvSpPr txBox="1"/>
          <p:nvPr/>
        </p:nvSpPr>
        <p:spPr>
          <a:xfrm>
            <a:off x="150495" y="127000"/>
            <a:ext cx="11891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>
                <a:solidFill>
                  <a:schemeClr val="bg1"/>
                </a:solidFill>
              </a:rPr>
              <a:t>DDP Request-Response</a:t>
            </a:r>
            <a:endParaRPr lang="en-US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1963828" y="1833245"/>
            <a:ext cx="7990568" cy="4365625"/>
            <a:chOff x="2517" y="1324"/>
            <a:chExt cx="14963" cy="8375"/>
          </a:xfrm>
        </p:grpSpPr>
        <p:grpSp>
          <p:nvGrpSpPr>
            <p:cNvPr id="22" name="Group 21"/>
            <p:cNvGrpSpPr/>
            <p:nvPr/>
          </p:nvGrpSpPr>
          <p:grpSpPr>
            <a:xfrm>
              <a:off x="4250" y="1324"/>
              <a:ext cx="11468" cy="8375"/>
              <a:chOff x="2527" y="1338"/>
              <a:chExt cx="11468" cy="837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27" y="1338"/>
                <a:ext cx="253" cy="837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742" y="1338"/>
                <a:ext cx="253" cy="837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2885" y="5406"/>
                <a:ext cx="10857" cy="0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 Box 10"/>
              <p:cNvSpPr txBox="1"/>
              <p:nvPr/>
            </p:nvSpPr>
            <p:spPr>
              <a:xfrm>
                <a:off x="4749" y="4683"/>
                <a:ext cx="7128" cy="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400">
                    <a:solidFill>
                      <a:schemeClr val="accent3">
                        <a:lumMod val="60000"/>
                        <a:lumOff val="40000"/>
                      </a:schemeClr>
                    </a:solidFill>
                    <a:sym typeface="+mn-ea"/>
                  </a:rPr>
                  <a:t>MSG TYPE: INITIATE BLOCK TRANSFER</a:t>
                </a:r>
                <a:endParaRPr lang="en-US" altLang="en-US" sz="1400">
                  <a:solidFill>
                    <a:schemeClr val="accent3">
                      <a:lumMod val="60000"/>
                      <a:lumOff val="4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23" name="Text Box 22"/>
            <p:cNvSpPr txBox="1"/>
            <p:nvPr/>
          </p:nvSpPr>
          <p:spPr>
            <a:xfrm>
              <a:off x="2517" y="5096"/>
              <a:ext cx="1329" cy="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en-US" sz="1400">
                  <a:solidFill>
                    <a:schemeClr val="accent3">
                      <a:lumMod val="60000"/>
                      <a:lumOff val="40000"/>
                    </a:schemeClr>
                  </a:solidFill>
                  <a:sym typeface="+mn-ea"/>
                </a:rPr>
                <a:t>Client</a:t>
              </a:r>
              <a:endParaRPr lang="en-US" altLang="en-US" sz="1400">
                <a:solidFill>
                  <a:schemeClr val="accent3">
                    <a:lumMod val="60000"/>
                    <a:lumOff val="40000"/>
                  </a:schemeClr>
                </a:solidFill>
                <a:sym typeface="+mn-ea"/>
              </a:endParaRP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6012" y="5096"/>
              <a:ext cx="1468" cy="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  <a:sym typeface="+mn-ea"/>
                </a:rPr>
                <a:t>Server</a:t>
              </a:r>
              <a:endParaRPr lang="en-US" altLang="en-US" sz="14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endParaRPr>
            </a:p>
          </p:txBody>
        </p:sp>
      </p:grpSp>
      <p:sp>
        <p:nvSpPr>
          <p:cNvPr id="26" name="Text Box 25"/>
          <p:cNvSpPr txBox="1"/>
          <p:nvPr/>
        </p:nvSpPr>
        <p:spPr>
          <a:xfrm>
            <a:off x="150495" y="127000"/>
            <a:ext cx="11891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>
                <a:solidFill>
                  <a:schemeClr val="bg1"/>
                </a:solidFill>
              </a:rPr>
              <a:t>DDP Initiate block transfer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129635" y="4045758"/>
            <a:ext cx="574858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panose="02080604020202020204" pitchFamily="34" charset="0"/>
              <a:buNone/>
            </a:pPr>
            <a:r>
              <a:rPr lang="en-US" altLang="en-US" sz="14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Packet type: Transaction packet</a:t>
            </a:r>
            <a:endParaRPr lang="en-US" altLang="en-US" sz="1400">
              <a:solidFill>
                <a:schemeClr val="accent3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" name="Group 19"/>
          <p:cNvGrpSpPr/>
          <p:nvPr/>
        </p:nvGrpSpPr>
        <p:grpSpPr>
          <a:xfrm>
            <a:off x="1758952" y="1210945"/>
            <a:ext cx="7920263" cy="4621214"/>
            <a:chOff x="2529" y="1324"/>
            <a:chExt cx="15027" cy="9231"/>
          </a:xfrm>
        </p:grpSpPr>
        <p:grpSp>
          <p:nvGrpSpPr>
            <p:cNvPr id="25" name="Group 24"/>
            <p:cNvGrpSpPr/>
            <p:nvPr/>
          </p:nvGrpSpPr>
          <p:grpSpPr>
            <a:xfrm>
              <a:off x="4194" y="1324"/>
              <a:ext cx="13362" cy="8375"/>
              <a:chOff x="4250" y="1324"/>
              <a:chExt cx="13362" cy="837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250" y="1324"/>
                <a:ext cx="11468" cy="8375"/>
                <a:chOff x="2527" y="1338"/>
                <a:chExt cx="11468" cy="8375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527" y="1338"/>
                  <a:ext cx="253" cy="837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3742" y="1338"/>
                  <a:ext cx="253" cy="8375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</p:grpSp>
          <p:sp>
            <p:nvSpPr>
              <p:cNvPr id="24" name="Text Box 23"/>
              <p:cNvSpPr txBox="1"/>
              <p:nvPr/>
            </p:nvSpPr>
            <p:spPr>
              <a:xfrm>
                <a:off x="16144" y="5067"/>
                <a:ext cx="1468" cy="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400">
                    <a:solidFill>
                      <a:schemeClr val="accent2">
                        <a:lumMod val="60000"/>
                        <a:lumOff val="40000"/>
                      </a:schemeClr>
                    </a:solidFill>
                    <a:sym typeface="+mn-ea"/>
                  </a:rPr>
                  <a:t>Server</a:t>
                </a:r>
                <a:endPara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  <a:sym typeface="+mn-ea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529" y="1324"/>
              <a:ext cx="13133" cy="9231"/>
              <a:chOff x="2529" y="1324"/>
              <a:chExt cx="13133" cy="923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529" y="1324"/>
                <a:ext cx="13133" cy="8375"/>
                <a:chOff x="2585" y="1324"/>
                <a:chExt cx="13133" cy="837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250" y="1324"/>
                  <a:ext cx="11468" cy="8375"/>
                  <a:chOff x="2527" y="1338"/>
                  <a:chExt cx="11468" cy="8375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2527" y="1338"/>
                    <a:ext cx="253" cy="8375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13742" y="1338"/>
                    <a:ext cx="253" cy="8375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12" name="Straight Arrow Connector 11"/>
                  <p:cNvCxnSpPr/>
                  <p:nvPr/>
                </p:nvCxnSpPr>
                <p:spPr>
                  <a:xfrm flipH="1">
                    <a:off x="2875" y="5387"/>
                    <a:ext cx="10745" cy="0"/>
                  </a:xfrm>
                  <a:prstGeom prst="straightConnector1">
                    <a:avLst/>
                  </a:prstGeom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  <a:tailEnd type="arrow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 Box 12"/>
                  <p:cNvSpPr txBox="1"/>
                  <p:nvPr/>
                </p:nvSpPr>
                <p:spPr>
                  <a:xfrm>
                    <a:off x="5742" y="4807"/>
                    <a:ext cx="5542" cy="6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lvl="0" algn="l">
                      <a:buClrTx/>
                      <a:buSzTx/>
                      <a:buFontTx/>
                    </a:pPr>
                    <a:r>
                      <a:rPr lang="en-US" altLang="en-US" sz="14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sym typeface="+mn-ea"/>
                      </a:rPr>
                      <a:t>MSG TYPE: BLOCK TRANSFER</a:t>
                    </a:r>
                    <a:endParaRPr lang="en-US" altLang="en-US" sz="14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sp>
              <p:nvSpPr>
                <p:cNvPr id="16" name="Text Box 15"/>
                <p:cNvSpPr txBox="1"/>
                <p:nvPr/>
              </p:nvSpPr>
              <p:spPr>
                <a:xfrm>
                  <a:off x="2585" y="5205"/>
                  <a:ext cx="1329" cy="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lvl="0" algn="l">
                    <a:buClrTx/>
                    <a:buSzTx/>
                    <a:buFontTx/>
                  </a:pPr>
                  <a:r>
                    <a:rPr lang="en-US" altLang="en-US" sz="140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sym typeface="+mn-ea"/>
                    </a:rPr>
                    <a:t>Client</a:t>
                  </a:r>
                  <a:endParaRPr lang="en-US" altLang="en-US" sz="1400">
                    <a:solidFill>
                      <a:schemeClr val="accent3">
                        <a:lumMod val="60000"/>
                        <a:lumOff val="4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18" name="Text Box 17"/>
              <p:cNvSpPr txBox="1"/>
              <p:nvPr/>
            </p:nvSpPr>
            <p:spPr>
              <a:xfrm>
                <a:off x="4763" y="5639"/>
                <a:ext cx="10303" cy="4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400" b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Packet type: Block transfer packet</a:t>
                </a:r>
                <a:endParaRPr lang="en-US" altLang="en-US" sz="1400" b="1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marL="742950" lvl="1" indent="-285750">
                  <a:buFont typeface="Arial" panose="02080604020202020204" pitchFamily="34" charset="0"/>
                  <a:buChar char="•"/>
                </a:pPr>
                <a:r>
                  <a:rPr lang="en-US" altLang="en-US" sz="1400" b="1" i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Header</a:t>
                </a:r>
                <a:endPara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marL="1200150" lvl="2" indent="-285750">
                  <a:buFont typeface="Arial" panose="02080604020202020204" pitchFamily="34" charset="0"/>
                  <a:buChar char="•"/>
                </a:pPr>
                <a:r>
                  <a:rPr lang="en-US" altLang="en-US" sz="140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Block metadata</a:t>
                </a:r>
                <a:endPara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marL="1657350" lvl="3" indent="-285750">
                  <a:buFont typeface="Arial" panose="02080604020202020204" pitchFamily="34" charset="0"/>
                  <a:buChar char="•"/>
                </a:pPr>
                <a:r>
                  <a:rPr lang="en-US" altLang="en-US" sz="140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Frame count</a:t>
                </a:r>
                <a:endPara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marL="1657350" lvl="3" indent="-285750">
                  <a:buFont typeface="Arial" panose="02080604020202020204" pitchFamily="34" charset="0"/>
                  <a:buChar char="•"/>
                </a:pPr>
                <a:r>
                  <a:rPr lang="en-US" altLang="en-US" sz="140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Continue bit (MSB)</a:t>
                </a:r>
                <a:endPara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marL="1200150" lvl="2" indent="-285750">
                  <a:buFont typeface="Arial" panose="02080604020202020204" pitchFamily="34" charset="0"/>
                  <a:buChar char="•"/>
                </a:pPr>
                <a:r>
                  <a:rPr lang="en-US" altLang="en-US" sz="140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Data buffer size</a:t>
                </a:r>
                <a:endPara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marL="742950" lvl="1" indent="-285750">
                  <a:buFont typeface="Arial" panose="02080604020202020204" pitchFamily="34" charset="0"/>
                  <a:buChar char="•"/>
                </a:pPr>
                <a:endPara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marL="742950" lvl="1" indent="-285750">
                  <a:buFont typeface="Arial" panose="02080604020202020204" pitchFamily="34" charset="0"/>
                  <a:buChar char="•"/>
                </a:pPr>
                <a:r>
                  <a:rPr lang="en-US" altLang="en-US" sz="1400" b="1" i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Data buffer</a:t>
                </a:r>
                <a:r>
                  <a:rPr lang="en-US" altLang="en-US" sz="140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marL="1200150" lvl="2" indent="-285750">
                  <a:buFont typeface="Arial" panose="02080604020202020204" pitchFamily="34" charset="0"/>
                  <a:buChar char="•"/>
                </a:pPr>
                <a:r>
                  <a:rPr lang="en-US" altLang="en-US" sz="140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byte 0 .... n</a:t>
                </a:r>
                <a:endPara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marL="742950" lvl="1" indent="-285750">
                  <a:buFont typeface="Arial" panose="02080604020202020204" pitchFamily="34" charset="0"/>
                  <a:buChar char="•"/>
                </a:pPr>
                <a:endPara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marL="742950" lvl="1" indent="-285750">
                  <a:buFont typeface="Arial" panose="02080604020202020204" pitchFamily="34" charset="0"/>
                  <a:buChar char="•"/>
                </a:pPr>
                <a:endPara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26" name="Text Box 25"/>
          <p:cNvSpPr txBox="1"/>
          <p:nvPr/>
        </p:nvSpPr>
        <p:spPr>
          <a:xfrm>
            <a:off x="150495" y="127000"/>
            <a:ext cx="11891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>
                <a:solidFill>
                  <a:schemeClr val="bg1"/>
                </a:solidFill>
              </a:rPr>
              <a:t>DDP Block Transfer</a:t>
            </a:r>
            <a:endParaRPr lang="en-US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1855223" y="1473200"/>
            <a:ext cx="7969973" cy="4274820"/>
            <a:chOff x="2525" y="1324"/>
            <a:chExt cx="15087" cy="8375"/>
          </a:xfrm>
        </p:grpSpPr>
        <p:grpSp>
          <p:nvGrpSpPr>
            <p:cNvPr id="22" name="Group 21"/>
            <p:cNvGrpSpPr/>
            <p:nvPr/>
          </p:nvGrpSpPr>
          <p:grpSpPr>
            <a:xfrm>
              <a:off x="4250" y="1324"/>
              <a:ext cx="11468" cy="8375"/>
              <a:chOff x="2527" y="1338"/>
              <a:chExt cx="11468" cy="837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27" y="1338"/>
                <a:ext cx="253" cy="837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742" y="1338"/>
                <a:ext cx="253" cy="837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2885" y="5361"/>
                <a:ext cx="10857" cy="0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 Box 10"/>
              <p:cNvSpPr txBox="1"/>
              <p:nvPr/>
            </p:nvSpPr>
            <p:spPr>
              <a:xfrm>
                <a:off x="6344" y="4591"/>
                <a:ext cx="3066" cy="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400">
                    <a:solidFill>
                      <a:schemeClr val="accent3">
                        <a:lumMod val="60000"/>
                        <a:lumOff val="40000"/>
                      </a:schemeClr>
                    </a:solidFill>
                    <a:sym typeface="+mn-ea"/>
                  </a:rPr>
                  <a:t>MSG TYPE: ACK</a:t>
                </a:r>
                <a:endParaRPr lang="en-US" altLang="en-US" sz="1400">
                  <a:solidFill>
                    <a:schemeClr val="accent3">
                      <a:lumMod val="60000"/>
                      <a:lumOff val="4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23" name="Text Box 22"/>
            <p:cNvSpPr txBox="1"/>
            <p:nvPr/>
          </p:nvSpPr>
          <p:spPr>
            <a:xfrm>
              <a:off x="2525" y="5096"/>
              <a:ext cx="1329" cy="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en-US" sz="1400">
                  <a:solidFill>
                    <a:schemeClr val="accent3">
                      <a:lumMod val="60000"/>
                      <a:lumOff val="40000"/>
                    </a:schemeClr>
                  </a:solidFill>
                  <a:sym typeface="+mn-ea"/>
                </a:rPr>
                <a:t>Client</a:t>
              </a:r>
              <a:endParaRPr lang="en-US" altLang="en-US" sz="1400">
                <a:solidFill>
                  <a:schemeClr val="accent3">
                    <a:lumMod val="60000"/>
                    <a:lumOff val="40000"/>
                  </a:schemeClr>
                </a:solidFill>
                <a:sym typeface="+mn-ea"/>
              </a:endParaRP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6144" y="5096"/>
              <a:ext cx="1468" cy="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en-US" sz="1400">
                  <a:solidFill>
                    <a:schemeClr val="accent2">
                      <a:lumMod val="60000"/>
                      <a:lumOff val="40000"/>
                    </a:schemeClr>
                  </a:solidFill>
                  <a:sym typeface="+mn-ea"/>
                </a:rPr>
                <a:t>Server</a:t>
              </a:r>
              <a:endParaRPr lang="en-US" altLang="en-US" sz="14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endParaRPr>
            </a:p>
          </p:txBody>
        </p:sp>
      </p:grpSp>
      <p:sp>
        <p:nvSpPr>
          <p:cNvPr id="26" name="Text Box 25"/>
          <p:cNvSpPr txBox="1"/>
          <p:nvPr/>
        </p:nvSpPr>
        <p:spPr>
          <a:xfrm>
            <a:off x="150495" y="127000"/>
            <a:ext cx="11891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>
                <a:solidFill>
                  <a:schemeClr val="bg1"/>
                </a:solidFill>
              </a:rPr>
              <a:t>DDP Acknowledgement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955010" y="3620308"/>
            <a:ext cx="574858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panose="02080604020202020204" pitchFamily="34" charset="0"/>
              <a:buNone/>
            </a:pPr>
            <a:r>
              <a:rPr lang="en-US" altLang="en-US" sz="14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Packet type: Transaction packet</a:t>
            </a:r>
            <a:endParaRPr lang="en-US" altLang="en-US" sz="1400">
              <a:solidFill>
                <a:schemeClr val="accent3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" name="Text Box 25"/>
          <p:cNvSpPr txBox="1"/>
          <p:nvPr/>
        </p:nvSpPr>
        <p:spPr>
          <a:xfrm>
            <a:off x="150495" y="127000"/>
            <a:ext cx="11891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>
                <a:solidFill>
                  <a:schemeClr val="bg1"/>
                </a:solidFill>
              </a:rPr>
              <a:t>DDP Packet Structure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71780" y="1339850"/>
            <a:ext cx="59258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en-US" b="1">
                <a:solidFill>
                  <a:schemeClr val="bg1"/>
                </a:solidFill>
              </a:rPr>
              <a:t>Transaction Packet</a:t>
            </a:r>
            <a:endParaRPr lang="en-US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b="1" i="1">
                <a:solidFill>
                  <a:schemeClr val="bg1"/>
                </a:solidFill>
              </a:rPr>
              <a:t>Header</a:t>
            </a:r>
            <a:endParaRPr lang="en-US" altLang="en-US"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</a:rPr>
              <a:t>Msg type : </a:t>
            </a:r>
            <a:r>
              <a:rPr lang="en-US" altLang="en-US">
                <a:solidFill>
                  <a:srgbClr val="FFFF00"/>
                </a:solidFill>
              </a:rPr>
              <a:t>byte 0</a:t>
            </a:r>
            <a:endParaRPr lang="en-US" altLang="en-US"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</a:rPr>
              <a:t>Transaction ID: </a:t>
            </a:r>
            <a:r>
              <a:rPr lang="en-US" altLang="en-US">
                <a:solidFill>
                  <a:srgbClr val="FFFF00"/>
                </a:solidFill>
              </a:rPr>
              <a:t>byte 1-4</a:t>
            </a:r>
            <a:endParaRPr lang="en-US" altLang="en-US">
              <a:solidFill>
                <a:srgbClr val="FFFF00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</a:rPr>
              <a:t>Block per transaction: </a:t>
            </a:r>
            <a:r>
              <a:rPr lang="en-US" altLang="en-US">
                <a:solidFill>
                  <a:srgbClr val="FFFF00"/>
                </a:solidFill>
              </a:rPr>
              <a:t>byte 5</a:t>
            </a:r>
            <a:endParaRPr lang="en-US" altLang="en-US">
              <a:solidFill>
                <a:srgbClr val="FFFF00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</a:rPr>
              <a:t>Max packet length: </a:t>
            </a:r>
            <a:r>
              <a:rPr lang="en-US" altLang="en-US">
                <a:solidFill>
                  <a:srgbClr val="FFFF00"/>
                </a:solidFill>
              </a:rPr>
              <a:t>byte 6</a:t>
            </a:r>
            <a:endParaRPr lang="en-US" altLang="en-US">
              <a:solidFill>
                <a:srgbClr val="FFFF00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</a:rPr>
              <a:t>ACK timeout: </a:t>
            </a:r>
            <a:r>
              <a:rPr lang="en-US" altLang="en-US">
                <a:solidFill>
                  <a:srgbClr val="FFFF00"/>
                </a:solidFill>
              </a:rPr>
              <a:t>byte 7</a:t>
            </a:r>
            <a:endParaRPr lang="en-US" altLang="en-US"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</a:rPr>
              <a:t>CRC: </a:t>
            </a:r>
            <a:r>
              <a:rPr lang="en-US" altLang="en-US">
                <a:solidFill>
                  <a:srgbClr val="FFFF00"/>
                </a:solidFill>
              </a:rPr>
              <a:t>byte 8-9</a:t>
            </a:r>
            <a:endParaRPr lang="en-US" altLang="en-US"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</a:rPr>
              <a:t>Data buffer size: </a:t>
            </a:r>
            <a:r>
              <a:rPr lang="en-US" altLang="en-US">
                <a:solidFill>
                  <a:srgbClr val="FFFF00"/>
                </a:solidFill>
              </a:rPr>
              <a:t>byte 10</a:t>
            </a:r>
            <a:endParaRPr lang="en-US" altLang="en-US">
              <a:solidFill>
                <a:srgbClr val="FFFF00"/>
              </a:solidFill>
            </a:endParaRPr>
          </a:p>
          <a:p>
            <a:endParaRPr lang="en-US" altLang="en-US">
              <a:solidFill>
                <a:schemeClr val="bg1"/>
              </a:solidFill>
            </a:endParaRPr>
          </a:p>
          <a:p>
            <a:endParaRPr lang="en-US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b="1" i="1">
                <a:solidFill>
                  <a:schemeClr val="bg1"/>
                </a:solidFill>
              </a:rPr>
              <a:t>Data buffer </a:t>
            </a:r>
            <a:endParaRPr lang="en-US" altLang="en-US"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rgbClr val="FFFF00"/>
                </a:solidFill>
              </a:rPr>
              <a:t>byte 0 ..... n-1 </a:t>
            </a:r>
            <a:r>
              <a:rPr lang="en-US" altLang="en-US">
                <a:solidFill>
                  <a:schemeClr val="bg1"/>
                </a:solidFill>
              </a:rPr>
              <a:t> (for data buffer size of n)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338570" y="1421130"/>
            <a:ext cx="57029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en-US" b="1">
                <a:ln w="28575">
                  <a:noFill/>
                </a:ln>
                <a:solidFill>
                  <a:schemeClr val="bg1"/>
                </a:solidFill>
              </a:rPr>
              <a:t>Block Transfer Packet</a:t>
            </a:r>
            <a:endParaRPr lang="en-US" altLang="en-US">
              <a:ln w="28575">
                <a:noFill/>
              </a:ln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>
              <a:ln w="28575">
                <a:noFill/>
              </a:ln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b="1" i="1">
                <a:ln w="28575">
                  <a:noFill/>
                </a:ln>
                <a:solidFill>
                  <a:schemeClr val="bg1"/>
                </a:solidFill>
              </a:rPr>
              <a:t>Header</a:t>
            </a:r>
            <a:endParaRPr lang="en-US" altLang="en-US">
              <a:ln w="28575">
                <a:noFill/>
              </a:ln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ln w="28575">
                  <a:noFill/>
                </a:ln>
                <a:solidFill>
                  <a:schemeClr val="bg1"/>
                </a:solidFill>
              </a:rPr>
              <a:t>Msg type : </a:t>
            </a:r>
            <a:r>
              <a:rPr lang="en-US" altLang="en-US">
                <a:ln w="28575">
                  <a:noFill/>
                </a:ln>
                <a:solidFill>
                  <a:srgbClr val="FFFF00"/>
                </a:solidFill>
              </a:rPr>
              <a:t>byte 0</a:t>
            </a:r>
            <a:endParaRPr lang="en-US" altLang="en-US">
              <a:ln w="28575">
                <a:noFill/>
              </a:ln>
              <a:solidFill>
                <a:srgbClr val="FFFF00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ln w="28575">
                  <a:noFill/>
                </a:ln>
                <a:solidFill>
                  <a:schemeClr val="bg1"/>
                </a:solidFill>
              </a:rPr>
              <a:t>Block metadata: </a:t>
            </a:r>
            <a:r>
              <a:rPr lang="en-US" altLang="en-US">
                <a:ln w="28575">
                  <a:noFill/>
                </a:ln>
                <a:solidFill>
                  <a:srgbClr val="FFFF00"/>
                </a:solidFill>
              </a:rPr>
              <a:t>byte 1</a:t>
            </a:r>
            <a:endParaRPr lang="en-US" altLang="en-US">
              <a:ln w="28575">
                <a:noFill/>
              </a:ln>
              <a:solidFill>
                <a:schemeClr val="bg1"/>
              </a:solidFill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>
                <a:ln w="28575">
                  <a:noFill/>
                </a:ln>
                <a:solidFill>
                  <a:schemeClr val="bg1"/>
                </a:solidFill>
              </a:rPr>
              <a:t>Continue bit: </a:t>
            </a:r>
            <a:r>
              <a:rPr lang="en-US" altLang="en-US">
                <a:ln w="28575">
                  <a:noFill/>
                </a:ln>
                <a:solidFill>
                  <a:srgbClr val="FFFF00"/>
                </a:solidFill>
              </a:rPr>
              <a:t>bit 7</a:t>
            </a:r>
            <a:endParaRPr lang="en-US" altLang="en-US">
              <a:ln w="28575">
                <a:noFill/>
              </a:ln>
              <a:solidFill>
                <a:schemeClr val="bg1"/>
              </a:solidFill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>
                <a:ln w="28575">
                  <a:noFill/>
                </a:ln>
                <a:solidFill>
                  <a:schemeClr val="bg1"/>
                </a:solidFill>
              </a:rPr>
              <a:t>Frame counter: </a:t>
            </a:r>
            <a:r>
              <a:rPr lang="en-US" altLang="en-US">
                <a:ln w="28575">
                  <a:noFill/>
                </a:ln>
                <a:solidFill>
                  <a:srgbClr val="FFFF00"/>
                </a:solidFill>
              </a:rPr>
              <a:t>bit 0-6</a:t>
            </a:r>
            <a:endParaRPr lang="en-US" altLang="en-US">
              <a:ln w="28575">
                <a:noFill/>
              </a:ln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ln w="28575">
                  <a:noFill/>
                </a:ln>
                <a:solidFill>
                  <a:schemeClr val="bg1"/>
                </a:solidFill>
              </a:rPr>
              <a:t>CRC: </a:t>
            </a:r>
            <a:r>
              <a:rPr lang="en-US" altLang="en-US">
                <a:ln w="28575">
                  <a:noFill/>
                </a:ln>
                <a:solidFill>
                  <a:srgbClr val="FFFF00"/>
                </a:solidFill>
              </a:rPr>
              <a:t>byte 2-3</a:t>
            </a:r>
            <a:endParaRPr lang="en-US" altLang="en-US">
              <a:ln w="28575">
                <a:noFill/>
              </a:ln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ln w="28575">
                  <a:noFill/>
                </a:ln>
                <a:solidFill>
                  <a:schemeClr val="bg1"/>
                </a:solidFill>
              </a:rPr>
              <a:t>Data buffer size: </a:t>
            </a:r>
            <a:r>
              <a:rPr lang="en-US" altLang="en-US">
                <a:ln w="28575">
                  <a:noFill/>
                </a:ln>
                <a:solidFill>
                  <a:srgbClr val="FFFF00"/>
                </a:solidFill>
              </a:rPr>
              <a:t>byte 4</a:t>
            </a:r>
            <a:endParaRPr lang="en-US" altLang="en-US">
              <a:ln w="28575">
                <a:noFill/>
              </a:ln>
              <a:solidFill>
                <a:srgbClr val="FFFF00"/>
              </a:solidFill>
            </a:endParaRPr>
          </a:p>
          <a:p>
            <a:endParaRPr lang="en-US" altLang="en-US">
              <a:ln w="28575">
                <a:noFill/>
              </a:ln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b="1" i="1">
                <a:ln w="28575">
                  <a:noFill/>
                </a:ln>
                <a:solidFill>
                  <a:schemeClr val="bg1"/>
                </a:solidFill>
              </a:rPr>
              <a:t>Data buffer </a:t>
            </a:r>
            <a:endParaRPr lang="en-US" altLang="en-US">
              <a:ln w="28575">
                <a:noFill/>
              </a:ln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ln w="28575">
                  <a:noFill/>
                </a:ln>
                <a:solidFill>
                  <a:srgbClr val="FFFF00"/>
                </a:solidFill>
              </a:rPr>
              <a:t>byte 0 ..... n-1</a:t>
            </a:r>
            <a:r>
              <a:rPr lang="en-US" altLang="en-US">
                <a:ln w="28575">
                  <a:noFill/>
                </a:ln>
                <a:solidFill>
                  <a:schemeClr val="bg1"/>
                </a:solidFill>
              </a:rPr>
              <a:t>  (for data buffer size of n)</a:t>
            </a:r>
            <a:endParaRPr lang="en-US" altLang="en-US">
              <a:ln w="28575">
                <a:noFill/>
              </a:ln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989320" y="1414780"/>
            <a:ext cx="0" cy="4036695"/>
          </a:xfrm>
          <a:prstGeom prst="line">
            <a:avLst/>
          </a:prstGeom>
          <a:ln w="50800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1287</Words>
  <Application>WPS Presentation</Application>
  <PresentationFormat>宽屏</PresentationFormat>
  <Paragraphs>123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微软雅黑</vt:lpstr>
      <vt:lpstr>Droid Sans Fallback</vt:lpstr>
      <vt:lpstr>Arial Unicode MS</vt:lpstr>
      <vt:lpstr>SimSun</vt:lpstr>
      <vt:lpstr>Calibri</vt:lpstr>
      <vt:lpstr>MT Extra</vt:lpstr>
      <vt:lpstr>Default Design</vt:lpstr>
      <vt:lpstr>Data Dump Protocol (DDP)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karsh</dc:creator>
  <cp:lastModifiedBy>karsh</cp:lastModifiedBy>
  <cp:revision>11</cp:revision>
  <dcterms:created xsi:type="dcterms:W3CDTF">2020-04-12T17:06:52Z</dcterms:created>
  <dcterms:modified xsi:type="dcterms:W3CDTF">2020-04-12T17:06:52Z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