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91" r:id="rId4"/>
    <p:sldId id="292" r:id="rId5"/>
    <p:sldId id="294" r:id="rId6"/>
    <p:sldId id="293" r:id="rId7"/>
    <p:sldId id="258" r:id="rId8"/>
    <p:sldId id="259" r:id="rId9"/>
    <p:sldId id="267" r:id="rId10"/>
    <p:sldId id="260" r:id="rId11"/>
    <p:sldId id="268" r:id="rId12"/>
    <p:sldId id="261" r:id="rId13"/>
    <p:sldId id="262" r:id="rId14"/>
    <p:sldId id="265" r:id="rId15"/>
    <p:sldId id="263" r:id="rId16"/>
    <p:sldId id="264" r:id="rId17"/>
    <p:sldId id="266" r:id="rId18"/>
    <p:sldId id="269" r:id="rId19"/>
    <p:sldId id="270" r:id="rId20"/>
    <p:sldId id="276" r:id="rId21"/>
    <p:sldId id="271" r:id="rId22"/>
    <p:sldId id="274" r:id="rId23"/>
    <p:sldId id="275" r:id="rId24"/>
    <p:sldId id="272" r:id="rId25"/>
    <p:sldId id="273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8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7ED73-93BB-9B40-8D63-5861453B2384}" type="datetimeFigureOut">
              <a:rPr lang="en-US" smtClean="0"/>
              <a:t>10/2/12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6B419-4020-B44B-A7E2-FA01736E2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6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E0F6B4-2552-FC43-8250-EF2898FAEF5B}" type="slidenum">
              <a:rPr lang="en-US" sz="1200" i="0"/>
              <a:pPr eaLnBrk="1" hangingPunct="1"/>
              <a:t>7</a:t>
            </a:fld>
            <a:endParaRPr lang="en-US" sz="1200" i="0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B36272-A3F0-5240-8CA7-502F99A015D8}" type="slidenum">
              <a:rPr lang="en-US" sz="1200" i="0"/>
              <a:pPr eaLnBrk="1" hangingPunct="1"/>
              <a:t>8</a:t>
            </a:fld>
            <a:endParaRPr lang="en-US" sz="1200" i="0"/>
          </a:p>
        </p:txBody>
      </p:sp>
      <p:sp>
        <p:nvSpPr>
          <p:cNvPr id="19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0DA2A6-50A8-F542-9CD3-C72E212D0036}" type="slidenum">
              <a:rPr lang="en-US" sz="1200" i="0"/>
              <a:pPr eaLnBrk="1" hangingPunct="1"/>
              <a:t>11</a:t>
            </a:fld>
            <a:endParaRPr lang="en-US" sz="1200" i="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3875C3-8161-BF4E-8601-B827A8397351}" type="slidenum">
              <a:rPr lang="en-US" sz="1200" i="0"/>
              <a:pPr eaLnBrk="1" hangingPunct="1"/>
              <a:t>20</a:t>
            </a:fld>
            <a:endParaRPr lang="en-US" sz="1200" i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id-ID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6879" eaLnBrk="0" hangingPunct="0"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816879" eaLnBrk="0" hangingPunct="0"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816879" eaLnBrk="0" hangingPunct="0"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816879" eaLnBrk="0" hangingPunct="0"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816879" eaLnBrk="0" hangingPunct="0"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816879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816879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816879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816879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019CF8D-BBCB-194A-810A-E5A7606CD305}" type="slidenum">
              <a:rPr lang="en-US" sz="900">
                <a:latin typeface="Times New Roman" charset="0"/>
              </a:rPr>
              <a:pPr/>
              <a:t>23</a:t>
            </a:fld>
            <a:endParaRPr lang="en-US" sz="9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BDE60-85D9-4B4A-A832-60BCB573D1C8}" type="slidenum">
              <a:rPr lang="en-US"/>
              <a:pPr/>
              <a:t>24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6B24F7-0C75-624C-AE07-0580A785CBD8}" type="slidenum">
              <a:rPr lang="en-US"/>
              <a:pPr/>
              <a:t>25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332DF-3077-5F4C-968E-6E65EDFFA26A}" type="slidenum">
              <a:rPr lang="en-US"/>
              <a:pPr/>
              <a:t>30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sign up for AWS support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6B419-4020-B44B-A7E2-FA01736E26B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7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irds_Bolts.jpe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5"/>
          <a:stretch/>
        </p:blipFill>
        <p:spPr>
          <a:xfrm>
            <a:off x="0" y="0"/>
            <a:ext cx="9220201" cy="6872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410" y="1173892"/>
            <a:ext cx="3980335" cy="231141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10" y="3903122"/>
            <a:ext cx="473341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0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7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8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7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4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9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4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4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7A94B-D047-EE43-9D82-D964B1826C8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11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CCFFCC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" TargetMode="External"/><Relationship Id="rId4" Type="http://schemas.openxmlformats.org/officeDocument/2006/relationships/hyperlink" Target="http://aws.amazon.com/ec2/" TargetMode="External"/><Relationship Id="rId5" Type="http://schemas.openxmlformats.org/officeDocument/2006/relationships/hyperlink" Target="http://aws.amazon.com/s3/" TargetMode="External"/><Relationship Id="rId6" Type="http://schemas.openxmlformats.org/officeDocument/2006/relationships/hyperlink" Target="http://aws.amazon.com/elasticmapreduc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and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6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CCFFCC"/>
                </a:solidFill>
                <a:latin typeface="Georgia" charset="0"/>
              </a:rPr>
              <a:t>Namenode</a:t>
            </a:r>
            <a:r>
              <a:rPr lang="en-US" dirty="0">
                <a:solidFill>
                  <a:srgbClr val="CCFFCC"/>
                </a:solidFill>
                <a:latin typeface="Georgia" charset="0"/>
              </a:rPr>
              <a:t> and </a:t>
            </a:r>
            <a:r>
              <a:rPr lang="en-US" dirty="0" err="1">
                <a:solidFill>
                  <a:srgbClr val="CCFFCC"/>
                </a:solidFill>
                <a:latin typeface="Georgia" charset="0"/>
              </a:rPr>
              <a:t>Datanodes</a:t>
            </a:r>
            <a:endParaRPr lang="en-US" dirty="0">
              <a:solidFill>
                <a:srgbClr val="CCFFCC"/>
              </a:solidFill>
              <a:latin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5260975" cy="45720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HDFS cluster consists of a single </a:t>
            </a:r>
            <a:r>
              <a:rPr lang="en-US" b="1" dirty="0" smtClean="0">
                <a:solidFill>
                  <a:srgbClr val="80FF00"/>
                </a:solidFill>
                <a:ea typeface="+mn-ea"/>
              </a:rPr>
              <a:t>Namenode</a:t>
            </a:r>
            <a:r>
              <a:rPr lang="en-US" dirty="0" smtClean="0">
                <a:ea typeface="+mn-ea"/>
              </a:rPr>
              <a:t>, a master server that manages the file system namespace and regulates access to files by clients.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There are a number of </a:t>
            </a:r>
            <a:r>
              <a:rPr lang="en-US" b="1" dirty="0" smtClean="0">
                <a:solidFill>
                  <a:srgbClr val="80FF00"/>
                </a:solidFill>
                <a:ea typeface="+mn-ea"/>
              </a:rPr>
              <a:t>DataNodes </a:t>
            </a:r>
            <a:r>
              <a:rPr lang="en-US" dirty="0" smtClean="0">
                <a:ea typeface="+mn-ea"/>
              </a:rPr>
              <a:t>usually one per node in a cluster.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ea typeface="+mn-ea"/>
            </a:endParaRP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HDFS exposes a file system namespace and allows user data to be stored in files</a:t>
            </a:r>
            <a:r>
              <a:rPr lang="en-US" dirty="0" smtClean="0"/>
              <a:t>.</a:t>
            </a:r>
            <a:endParaRPr lang="en-US" dirty="0" smtClean="0">
              <a:ea typeface="+mn-ea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The DataNodes manage storage attached to the nodes that they run 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A file is split into one or more blocks and set of blocks are stored in DataNodes.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DataNodes: serves read, write requests, performs block creation, deletion, and replication upon instruction from Namenode.</a:t>
            </a:r>
            <a:endParaRPr lang="en-US" dirty="0">
              <a:ea typeface="+mn-ea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EDCF0C-C475-8647-8B86-908093D92452}" type="datetime1">
              <a:rPr lang="en-US">
                <a:solidFill>
                  <a:srgbClr val="FFFFFF"/>
                </a:solidFill>
                <a:latin typeface="Georgia" charset="0"/>
              </a:rPr>
              <a:pPr eaLnBrk="1" hangingPunct="1"/>
              <a:t>10/2/12</a:t>
            </a:fld>
            <a:endParaRPr lang="en-US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8C8AD-DC99-CB4D-9F40-75B3FF3C29B2}" type="slidenum">
              <a:rPr lang="en-US">
                <a:solidFill>
                  <a:srgbClr val="7B9899"/>
                </a:solidFill>
                <a:latin typeface="Georgia" charset="0"/>
              </a:rPr>
              <a:pPr eaLnBrk="1" hangingPunct="1"/>
              <a:t>10</a:t>
            </a:fld>
            <a:endParaRPr lang="en-US">
              <a:solidFill>
                <a:srgbClr val="7B9899"/>
              </a:solidFill>
              <a:latin typeface="Georgia" charset="0"/>
            </a:endParaRPr>
          </a:p>
        </p:txBody>
      </p:sp>
      <p:sp>
        <p:nvSpPr>
          <p:cNvPr id="43" name="Cloud Callout 42"/>
          <p:cNvSpPr>
            <a:spLocks noChangeArrowheads="1"/>
          </p:cNvSpPr>
          <p:nvPr/>
        </p:nvSpPr>
        <p:spPr bwMode="auto">
          <a:xfrm rot="5582684">
            <a:off x="7614443" y="2170907"/>
            <a:ext cx="1325563" cy="857250"/>
          </a:xfrm>
          <a:prstGeom prst="cloudCallout">
            <a:avLst>
              <a:gd name="adj1" fmla="val -15972"/>
              <a:gd name="adj2" fmla="val 95903"/>
            </a:avLst>
          </a:prstGeom>
          <a:solidFill>
            <a:srgbClr val="FFFFFF"/>
          </a:solidFill>
          <a:ln w="9525">
            <a:solidFill>
              <a:srgbClr val="484848"/>
            </a:solidFill>
            <a:round/>
            <a:headEnd/>
            <a:tailEnd/>
          </a:ln>
          <a:effectLst>
            <a:outerShdw dist="20320" dir="20099927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id-ID">
              <a:ea typeface="ＭＳ Ｐゴシック" pitchFamily="34" charset="-128"/>
              <a:cs typeface="+mn-cs"/>
            </a:endParaRPr>
          </a:p>
        </p:txBody>
      </p:sp>
      <p:pic>
        <p:nvPicPr>
          <p:cNvPr id="44" name="Picture 91" descr="j04316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5" y="2286000"/>
            <a:ext cx="998538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Group 10"/>
          <p:cNvGrpSpPr>
            <a:grpSpLocks/>
          </p:cNvGrpSpPr>
          <p:nvPr/>
        </p:nvGrpSpPr>
        <p:grpSpPr bwMode="auto">
          <a:xfrm>
            <a:off x="7848600" y="4051300"/>
            <a:ext cx="762000" cy="679450"/>
            <a:chOff x="7391400" y="3581400"/>
            <a:chExt cx="1258782" cy="1158425"/>
          </a:xfrm>
        </p:grpSpPr>
        <p:pic>
          <p:nvPicPr>
            <p:cNvPr id="46" name="Picture 93" descr="j043163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Can 46"/>
            <p:cNvSpPr>
              <a:spLocks noChangeArrowheads="1"/>
            </p:cNvSpPr>
            <p:nvPr/>
          </p:nvSpPr>
          <p:spPr bwMode="auto">
            <a:xfrm>
              <a:off x="8065374" y="4279703"/>
              <a:ext cx="430084" cy="4141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4FF94"/>
                </a:gs>
                <a:gs pos="100000">
                  <a:srgbClr val="00C800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FFFFFF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</p:grpSp>
      <p:grpSp>
        <p:nvGrpSpPr>
          <p:cNvPr id="48" name="Group 16"/>
          <p:cNvGrpSpPr>
            <a:grpSpLocks/>
          </p:cNvGrpSpPr>
          <p:nvPr/>
        </p:nvGrpSpPr>
        <p:grpSpPr bwMode="auto">
          <a:xfrm>
            <a:off x="7086600" y="4038600"/>
            <a:ext cx="762000" cy="679450"/>
            <a:chOff x="7391400" y="3581400"/>
            <a:chExt cx="1258782" cy="1158425"/>
          </a:xfrm>
        </p:grpSpPr>
        <p:pic>
          <p:nvPicPr>
            <p:cNvPr id="49" name="Picture 93" descr="j043163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Can 49"/>
            <p:cNvSpPr>
              <a:spLocks noChangeArrowheads="1"/>
            </p:cNvSpPr>
            <p:nvPr/>
          </p:nvSpPr>
          <p:spPr bwMode="auto">
            <a:xfrm>
              <a:off x="8065374" y="4279703"/>
              <a:ext cx="430084" cy="4141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4FF94"/>
                </a:gs>
                <a:gs pos="100000">
                  <a:srgbClr val="00C800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FFFFFF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</p:grpSp>
      <p:grpSp>
        <p:nvGrpSpPr>
          <p:cNvPr id="51" name="Group 19"/>
          <p:cNvGrpSpPr>
            <a:grpSpLocks/>
          </p:cNvGrpSpPr>
          <p:nvPr/>
        </p:nvGrpSpPr>
        <p:grpSpPr bwMode="auto">
          <a:xfrm>
            <a:off x="6324600" y="4044950"/>
            <a:ext cx="762000" cy="679450"/>
            <a:chOff x="7391400" y="3581400"/>
            <a:chExt cx="1258782" cy="1158425"/>
          </a:xfrm>
        </p:grpSpPr>
        <p:pic>
          <p:nvPicPr>
            <p:cNvPr id="52" name="Picture 93" descr="j043163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Can 52"/>
            <p:cNvSpPr>
              <a:spLocks noChangeArrowheads="1"/>
            </p:cNvSpPr>
            <p:nvPr/>
          </p:nvSpPr>
          <p:spPr bwMode="auto">
            <a:xfrm>
              <a:off x="8065374" y="4279703"/>
              <a:ext cx="430084" cy="4141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4FF94"/>
                </a:gs>
                <a:gs pos="100000">
                  <a:srgbClr val="00C800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FFFFFF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</p:grpSp>
      <p:grpSp>
        <p:nvGrpSpPr>
          <p:cNvPr id="54" name="Group 22"/>
          <p:cNvGrpSpPr>
            <a:grpSpLocks/>
          </p:cNvGrpSpPr>
          <p:nvPr/>
        </p:nvGrpSpPr>
        <p:grpSpPr bwMode="auto">
          <a:xfrm>
            <a:off x="5562600" y="4038600"/>
            <a:ext cx="762000" cy="679450"/>
            <a:chOff x="7391400" y="3581400"/>
            <a:chExt cx="1258782" cy="1158425"/>
          </a:xfrm>
        </p:grpSpPr>
        <p:pic>
          <p:nvPicPr>
            <p:cNvPr id="55" name="Picture 93" descr="j043163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Can 55"/>
            <p:cNvSpPr>
              <a:spLocks noChangeArrowheads="1"/>
            </p:cNvSpPr>
            <p:nvPr/>
          </p:nvSpPr>
          <p:spPr bwMode="auto">
            <a:xfrm>
              <a:off x="8065374" y="4279703"/>
              <a:ext cx="430084" cy="4141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4FF94"/>
                </a:gs>
                <a:gs pos="100000">
                  <a:srgbClr val="00C800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FFFFFF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</p:grpSp>
      <p:sp>
        <p:nvSpPr>
          <p:cNvPr id="57" name="TextBox 25"/>
          <p:cNvSpPr txBox="1">
            <a:spLocks noChangeArrowheads="1"/>
          </p:cNvSpPr>
          <p:nvPr/>
        </p:nvSpPr>
        <p:spPr bwMode="auto">
          <a:xfrm>
            <a:off x="6381750" y="1752600"/>
            <a:ext cx="1314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Namenode</a:t>
            </a:r>
          </a:p>
        </p:txBody>
      </p:sp>
      <p:sp>
        <p:nvSpPr>
          <p:cNvPr id="58" name="TextBox 26"/>
          <p:cNvSpPr txBox="1">
            <a:spLocks noChangeArrowheads="1"/>
          </p:cNvSpPr>
          <p:nvPr/>
        </p:nvSpPr>
        <p:spPr bwMode="auto">
          <a:xfrm>
            <a:off x="6477000" y="5562600"/>
            <a:ext cx="130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Datanodes</a:t>
            </a:r>
          </a:p>
        </p:txBody>
      </p:sp>
      <p:cxnSp>
        <p:nvCxnSpPr>
          <p:cNvPr id="59" name="Straight Connector 58"/>
          <p:cNvCxnSpPr/>
          <p:nvPr/>
        </p:nvCxnSpPr>
        <p:spPr>
          <a:xfrm rot="5400000">
            <a:off x="6057900" y="3314700"/>
            <a:ext cx="685800" cy="609600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6438900" y="3543300"/>
            <a:ext cx="685800" cy="152400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6819900" y="3543300"/>
            <a:ext cx="685800" cy="152400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39000" y="3200400"/>
            <a:ext cx="838200" cy="762000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8162925" y="2286000"/>
            <a:ext cx="304800" cy="185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1</a:t>
            </a:r>
          </a:p>
        </p:txBody>
      </p:sp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8162925" y="2490788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2</a:t>
            </a:r>
          </a:p>
        </p:txBody>
      </p:sp>
      <p:sp>
        <p:nvSpPr>
          <p:cNvPr id="65" name="Rounded Rectangle 64"/>
          <p:cNvSpPr>
            <a:spLocks noChangeArrowheads="1"/>
          </p:cNvSpPr>
          <p:nvPr/>
        </p:nvSpPr>
        <p:spPr bwMode="auto">
          <a:xfrm>
            <a:off x="8162925" y="269716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3</a:t>
            </a:r>
          </a:p>
        </p:txBody>
      </p:sp>
      <p:sp>
        <p:nvSpPr>
          <p:cNvPr id="66" name="Rounded Rectangle 65"/>
          <p:cNvSpPr>
            <a:spLocks noChangeArrowheads="1"/>
          </p:cNvSpPr>
          <p:nvPr/>
        </p:nvSpPr>
        <p:spPr bwMode="auto">
          <a:xfrm>
            <a:off x="8162925" y="2901950"/>
            <a:ext cx="304800" cy="185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4</a:t>
            </a:r>
          </a:p>
        </p:txBody>
      </p:sp>
      <p:sp>
        <p:nvSpPr>
          <p:cNvPr id="67" name="Rounded Rectangle 66"/>
          <p:cNvSpPr>
            <a:spLocks noChangeArrowheads="1"/>
          </p:cNvSpPr>
          <p:nvPr/>
        </p:nvSpPr>
        <p:spPr bwMode="auto">
          <a:xfrm>
            <a:off x="5791200" y="48244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1</a:t>
            </a:r>
          </a:p>
        </p:txBody>
      </p:sp>
      <p:sp>
        <p:nvSpPr>
          <p:cNvPr id="68" name="Rounded Rectangle 67"/>
          <p:cNvSpPr>
            <a:spLocks noChangeArrowheads="1"/>
          </p:cNvSpPr>
          <p:nvPr/>
        </p:nvSpPr>
        <p:spPr bwMode="auto">
          <a:xfrm>
            <a:off x="5791200" y="50403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2</a:t>
            </a:r>
          </a:p>
        </p:txBody>
      </p:sp>
      <p:sp>
        <p:nvSpPr>
          <p:cNvPr id="69" name="Rounded Rectangle 68"/>
          <p:cNvSpPr>
            <a:spLocks noChangeArrowheads="1"/>
          </p:cNvSpPr>
          <p:nvPr/>
        </p:nvSpPr>
        <p:spPr bwMode="auto">
          <a:xfrm>
            <a:off x="5791200" y="5257800"/>
            <a:ext cx="304800" cy="185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4</a:t>
            </a:r>
          </a:p>
        </p:txBody>
      </p:sp>
      <p:sp>
        <p:nvSpPr>
          <p:cNvPr id="70" name="Rounded Rectangle 69"/>
          <p:cNvSpPr>
            <a:spLocks noChangeArrowheads="1"/>
          </p:cNvSpPr>
          <p:nvPr/>
        </p:nvSpPr>
        <p:spPr bwMode="auto">
          <a:xfrm>
            <a:off x="6553200" y="48244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2</a:t>
            </a:r>
          </a:p>
        </p:txBody>
      </p:sp>
      <p:sp>
        <p:nvSpPr>
          <p:cNvPr id="71" name="Rounded Rectangle 70"/>
          <p:cNvSpPr>
            <a:spLocks noChangeArrowheads="1"/>
          </p:cNvSpPr>
          <p:nvPr/>
        </p:nvSpPr>
        <p:spPr bwMode="auto">
          <a:xfrm>
            <a:off x="6553200" y="50403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1</a:t>
            </a:r>
          </a:p>
        </p:txBody>
      </p:sp>
      <p:sp>
        <p:nvSpPr>
          <p:cNvPr id="72" name="Rounded Rectangle 71"/>
          <p:cNvSpPr>
            <a:spLocks noChangeArrowheads="1"/>
          </p:cNvSpPr>
          <p:nvPr/>
        </p:nvSpPr>
        <p:spPr bwMode="auto">
          <a:xfrm>
            <a:off x="6553200" y="5257800"/>
            <a:ext cx="304800" cy="185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3</a:t>
            </a:r>
          </a:p>
        </p:txBody>
      </p:sp>
      <p:sp>
        <p:nvSpPr>
          <p:cNvPr id="73" name="Rounded Rectangle 72"/>
          <p:cNvSpPr>
            <a:spLocks noChangeArrowheads="1"/>
          </p:cNvSpPr>
          <p:nvPr/>
        </p:nvSpPr>
        <p:spPr bwMode="auto">
          <a:xfrm>
            <a:off x="7315200" y="48244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1</a:t>
            </a:r>
          </a:p>
        </p:txBody>
      </p:sp>
      <p:sp>
        <p:nvSpPr>
          <p:cNvPr id="74" name="Rounded Rectangle 73"/>
          <p:cNvSpPr>
            <a:spLocks noChangeArrowheads="1"/>
          </p:cNvSpPr>
          <p:nvPr/>
        </p:nvSpPr>
        <p:spPr bwMode="auto">
          <a:xfrm>
            <a:off x="7315200" y="50403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4</a:t>
            </a:r>
          </a:p>
        </p:txBody>
      </p:sp>
      <p:sp>
        <p:nvSpPr>
          <p:cNvPr id="75" name="Rounded Rectangle 74"/>
          <p:cNvSpPr>
            <a:spLocks noChangeArrowheads="1"/>
          </p:cNvSpPr>
          <p:nvPr/>
        </p:nvSpPr>
        <p:spPr bwMode="auto">
          <a:xfrm>
            <a:off x="7315200" y="5257800"/>
            <a:ext cx="304800" cy="185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3</a:t>
            </a:r>
          </a:p>
        </p:txBody>
      </p:sp>
      <p:sp>
        <p:nvSpPr>
          <p:cNvPr id="76" name="Rounded Rectangle 75"/>
          <p:cNvSpPr>
            <a:spLocks noChangeArrowheads="1"/>
          </p:cNvSpPr>
          <p:nvPr/>
        </p:nvSpPr>
        <p:spPr bwMode="auto">
          <a:xfrm>
            <a:off x="8077200" y="48244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3</a:t>
            </a:r>
          </a:p>
        </p:txBody>
      </p:sp>
      <p:sp>
        <p:nvSpPr>
          <p:cNvPr id="77" name="Rounded Rectangle 76"/>
          <p:cNvSpPr>
            <a:spLocks noChangeArrowheads="1"/>
          </p:cNvSpPr>
          <p:nvPr/>
        </p:nvSpPr>
        <p:spPr bwMode="auto">
          <a:xfrm>
            <a:off x="8077200" y="50403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2</a:t>
            </a:r>
          </a:p>
        </p:txBody>
      </p:sp>
      <p:sp>
        <p:nvSpPr>
          <p:cNvPr id="78" name="Rounded Rectangle 77"/>
          <p:cNvSpPr>
            <a:spLocks noChangeArrowheads="1"/>
          </p:cNvSpPr>
          <p:nvPr/>
        </p:nvSpPr>
        <p:spPr bwMode="auto">
          <a:xfrm>
            <a:off x="8077200" y="5257800"/>
            <a:ext cx="304800" cy="185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4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8048625" y="2003425"/>
            <a:ext cx="573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/>
              <a:t>File1</a:t>
            </a:r>
          </a:p>
        </p:txBody>
      </p:sp>
    </p:spTree>
    <p:extLst>
      <p:ext uri="{BB962C8B-B14F-4D97-AF65-F5344CB8AC3E}">
        <p14:creationId xmlns:p14="http://schemas.microsoft.com/office/powerpoint/2010/main" val="117407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Commodity Hardware Cluster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10063"/>
            <a:ext cx="7772400" cy="198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Typically in 2 level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Nodes are commodity PCs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40 nodes/rack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Uplink from rack is 8 gigabit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Rack-internal is 1 gigabit</a:t>
            </a:r>
          </a:p>
        </p:txBody>
      </p:sp>
      <p:pic>
        <p:nvPicPr>
          <p:cNvPr id="20484" name="Picture 4" descr="cluster-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69596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67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eorgia" charset="0"/>
              </a:rPr>
              <a:t>HDFS Architecture</a:t>
            </a:r>
          </a:p>
        </p:txBody>
      </p:sp>
      <p:sp>
        <p:nvSpPr>
          <p:cNvPr id="21507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FC295E-0B65-6747-AAA9-F20A7AC2CF22}" type="datetime1">
              <a:rPr lang="en-US">
                <a:solidFill>
                  <a:srgbClr val="FFFFFF"/>
                </a:solidFill>
                <a:latin typeface="Georgia" charset="0"/>
              </a:rPr>
              <a:pPr eaLnBrk="1" hangingPunct="1"/>
              <a:t>10/2/12</a:t>
            </a:fld>
            <a:endParaRPr lang="en-US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CC297C-A36B-C342-BA2D-5D192B643BB0}" type="slidenum">
              <a:rPr lang="en-US">
                <a:solidFill>
                  <a:srgbClr val="7B9899"/>
                </a:solidFill>
                <a:latin typeface="Georgia" charset="0"/>
              </a:rPr>
              <a:pPr eaLnBrk="1" hangingPunct="1"/>
              <a:t>12</a:t>
            </a:fld>
            <a:endParaRPr lang="en-US">
              <a:solidFill>
                <a:srgbClr val="7B9899"/>
              </a:solidFill>
              <a:latin typeface="Georgia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76600" y="1447800"/>
            <a:ext cx="1828800" cy="76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373737"/>
                </a:solidFill>
              </a:rPr>
              <a:t>Namenode</a:t>
            </a:r>
          </a:p>
        </p:txBody>
      </p:sp>
      <p:grpSp>
        <p:nvGrpSpPr>
          <p:cNvPr id="21510" name="Group 32"/>
          <p:cNvGrpSpPr>
            <a:grpSpLocks/>
          </p:cNvGrpSpPr>
          <p:nvPr/>
        </p:nvGrpSpPr>
        <p:grpSpPr bwMode="auto">
          <a:xfrm>
            <a:off x="152400" y="3429000"/>
            <a:ext cx="4572000" cy="1219200"/>
            <a:chOff x="457200" y="3352800"/>
            <a:chExt cx="4572000" cy="1219200"/>
          </a:xfrm>
        </p:grpSpPr>
        <p:grpSp>
          <p:nvGrpSpPr>
            <p:cNvPr id="21544" name="Group 11"/>
            <p:cNvGrpSpPr>
              <a:grpSpLocks/>
            </p:cNvGrpSpPr>
            <p:nvPr/>
          </p:nvGrpSpPr>
          <p:grpSpPr bwMode="auto">
            <a:xfrm>
              <a:off x="457200" y="3352800"/>
              <a:ext cx="1371600" cy="1219200"/>
              <a:chOff x="762000" y="3200400"/>
              <a:chExt cx="1676400" cy="14478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62000" y="3200400"/>
                <a:ext cx="1676400" cy="14478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66624" y="3428505"/>
                <a:ext cx="304623" cy="30539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66624" y="3886597"/>
                <a:ext cx="304623" cy="30351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04824" y="3581202"/>
                <a:ext cx="304623" cy="30539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21545" name="Group 22"/>
            <p:cNvGrpSpPr>
              <a:grpSpLocks/>
            </p:cNvGrpSpPr>
            <p:nvPr/>
          </p:nvGrpSpPr>
          <p:grpSpPr bwMode="auto">
            <a:xfrm>
              <a:off x="2133600" y="3352800"/>
              <a:ext cx="1371600" cy="1219200"/>
              <a:chOff x="2362200" y="3352800"/>
              <a:chExt cx="1371600" cy="12192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362200" y="3352800"/>
                <a:ext cx="1371600" cy="12192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67000" y="3581400"/>
                <a:ext cx="304800" cy="3048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67000" y="4038600"/>
                <a:ext cx="304800" cy="3048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21546" name="Group 23"/>
            <p:cNvGrpSpPr>
              <a:grpSpLocks/>
            </p:cNvGrpSpPr>
            <p:nvPr/>
          </p:nvGrpSpPr>
          <p:grpSpPr bwMode="auto">
            <a:xfrm>
              <a:off x="3733800" y="3352800"/>
              <a:ext cx="1295400" cy="1219200"/>
              <a:chOff x="4114800" y="3352800"/>
              <a:chExt cx="1295400" cy="1143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114800" y="3352800"/>
                <a:ext cx="1295400" cy="1143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2000" y="3581995"/>
                <a:ext cx="304800" cy="3036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953000" y="4038898"/>
                <a:ext cx="304800" cy="30509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21511" name="Group 24"/>
          <p:cNvGrpSpPr>
            <a:grpSpLocks/>
          </p:cNvGrpSpPr>
          <p:nvPr/>
        </p:nvGrpSpPr>
        <p:grpSpPr bwMode="auto">
          <a:xfrm>
            <a:off x="5943600" y="3352800"/>
            <a:ext cx="1371600" cy="1219200"/>
            <a:chOff x="2362200" y="3352800"/>
            <a:chExt cx="1371600" cy="1219200"/>
          </a:xfrm>
        </p:grpSpPr>
        <p:sp>
          <p:nvSpPr>
            <p:cNvPr id="26" name="Rectangle 25"/>
            <p:cNvSpPr/>
            <p:nvPr/>
          </p:nvSpPr>
          <p:spPr>
            <a:xfrm>
              <a:off x="2362200" y="3352800"/>
              <a:ext cx="1371600" cy="12192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67000" y="3581400"/>
              <a:ext cx="304800" cy="304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67000" y="4038600"/>
              <a:ext cx="304800" cy="304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7543800" y="3352800"/>
            <a:ext cx="1371600" cy="1219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48600" y="35814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20000" y="38862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5" name="Straight Arrow Connector 34"/>
          <p:cNvCxnSpPr>
            <a:stCxn id="20" idx="3"/>
            <a:endCxn id="27" idx="1"/>
          </p:cNvCxnSpPr>
          <p:nvPr/>
        </p:nvCxnSpPr>
        <p:spPr>
          <a:xfrm flipV="1">
            <a:off x="4191000" y="3733800"/>
            <a:ext cx="2057400" cy="101600"/>
          </a:xfrm>
          <a:prstGeom prst="straightConnector1">
            <a:avLst/>
          </a:prstGeom>
          <a:ln w="25400" cmpd="sng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6" name="TextBox 35"/>
          <p:cNvSpPr txBox="1">
            <a:spLocks noChangeArrowheads="1"/>
          </p:cNvSpPr>
          <p:nvPr/>
        </p:nvSpPr>
        <p:spPr bwMode="auto">
          <a:xfrm>
            <a:off x="4876800" y="3733800"/>
            <a:ext cx="917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Georgia" charset="0"/>
              </a:rPr>
              <a:t>replication</a:t>
            </a:r>
          </a:p>
        </p:txBody>
      </p:sp>
      <p:sp>
        <p:nvSpPr>
          <p:cNvPr id="40" name="Right Brace 39"/>
          <p:cNvSpPr/>
          <p:nvPr/>
        </p:nvSpPr>
        <p:spPr>
          <a:xfrm rot="5400000">
            <a:off x="2286000" y="2743200"/>
            <a:ext cx="381000" cy="44958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Right Brace 40"/>
          <p:cNvSpPr/>
          <p:nvPr/>
        </p:nvSpPr>
        <p:spPr>
          <a:xfrm rot="5400000">
            <a:off x="7277100" y="3467100"/>
            <a:ext cx="304800" cy="29718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19" name="TextBox 41"/>
          <p:cNvSpPr txBox="1">
            <a:spLocks noChangeArrowheads="1"/>
          </p:cNvSpPr>
          <p:nvPr/>
        </p:nvSpPr>
        <p:spPr bwMode="auto">
          <a:xfrm>
            <a:off x="2133600" y="5181600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Rack1</a:t>
            </a:r>
          </a:p>
        </p:txBody>
      </p:sp>
      <p:sp>
        <p:nvSpPr>
          <p:cNvPr id="21520" name="TextBox 42"/>
          <p:cNvSpPr txBox="1">
            <a:spLocks noChangeArrowheads="1"/>
          </p:cNvSpPr>
          <p:nvPr/>
        </p:nvSpPr>
        <p:spPr bwMode="auto">
          <a:xfrm>
            <a:off x="7086600" y="5105400"/>
            <a:ext cx="81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Rack2</a:t>
            </a:r>
          </a:p>
        </p:txBody>
      </p:sp>
      <p:sp>
        <p:nvSpPr>
          <p:cNvPr id="44" name="Oval 43"/>
          <p:cNvSpPr/>
          <p:nvPr/>
        </p:nvSpPr>
        <p:spPr>
          <a:xfrm>
            <a:off x="4267200" y="5486400"/>
            <a:ext cx="1371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Client</a:t>
            </a:r>
          </a:p>
        </p:txBody>
      </p:sp>
      <p:cxnSp>
        <p:nvCxnSpPr>
          <p:cNvPr id="46" name="Straight Arrow Connector 45"/>
          <p:cNvCxnSpPr>
            <a:stCxn id="44" idx="1"/>
            <a:endCxn id="22" idx="2"/>
          </p:cNvCxnSpPr>
          <p:nvPr/>
        </p:nvCxnSpPr>
        <p:spPr>
          <a:xfrm rot="16200000" flipV="1">
            <a:off x="3899694" y="5006181"/>
            <a:ext cx="1089025" cy="49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7"/>
            <a:endCxn id="28" idx="1"/>
          </p:cNvCxnSpPr>
          <p:nvPr/>
        </p:nvCxnSpPr>
        <p:spPr>
          <a:xfrm rot="5400000" flipH="1" flipV="1">
            <a:off x="5150644" y="4477544"/>
            <a:ext cx="1384300" cy="81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001000" y="37338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458200" y="39624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29600" y="34290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27" name="TextBox 51"/>
          <p:cNvSpPr txBox="1">
            <a:spLocks noChangeArrowheads="1"/>
          </p:cNvSpPr>
          <p:nvPr/>
        </p:nvSpPr>
        <p:spPr bwMode="auto">
          <a:xfrm>
            <a:off x="7696200" y="4191000"/>
            <a:ext cx="852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Blocks</a:t>
            </a:r>
          </a:p>
        </p:txBody>
      </p:sp>
      <p:sp>
        <p:nvSpPr>
          <p:cNvPr id="21528" name="TextBox 52"/>
          <p:cNvSpPr txBox="1">
            <a:spLocks noChangeArrowheads="1"/>
          </p:cNvSpPr>
          <p:nvPr/>
        </p:nvSpPr>
        <p:spPr bwMode="auto">
          <a:xfrm>
            <a:off x="2133600" y="2971800"/>
            <a:ext cx="1277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Datanodes</a:t>
            </a:r>
          </a:p>
        </p:txBody>
      </p:sp>
      <p:sp>
        <p:nvSpPr>
          <p:cNvPr id="21529" name="TextBox 53"/>
          <p:cNvSpPr txBox="1">
            <a:spLocks noChangeArrowheads="1"/>
          </p:cNvSpPr>
          <p:nvPr/>
        </p:nvSpPr>
        <p:spPr bwMode="auto">
          <a:xfrm>
            <a:off x="6781800" y="2895600"/>
            <a:ext cx="1277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Datanodes</a:t>
            </a:r>
          </a:p>
        </p:txBody>
      </p:sp>
      <p:sp>
        <p:nvSpPr>
          <p:cNvPr id="55" name="Oval 54"/>
          <p:cNvSpPr/>
          <p:nvPr/>
        </p:nvSpPr>
        <p:spPr>
          <a:xfrm>
            <a:off x="381000" y="2133600"/>
            <a:ext cx="1371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373737"/>
                </a:solidFill>
              </a:rPr>
              <a:t>Client</a:t>
            </a:r>
          </a:p>
        </p:txBody>
      </p:sp>
      <p:cxnSp>
        <p:nvCxnSpPr>
          <p:cNvPr id="57" name="Straight Arrow Connector 56"/>
          <p:cNvCxnSpPr>
            <a:stCxn id="9" idx="0"/>
            <a:endCxn id="55" idx="4"/>
          </p:cNvCxnSpPr>
          <p:nvPr/>
        </p:nvCxnSpPr>
        <p:spPr>
          <a:xfrm rot="5400000" flipH="1" flipV="1">
            <a:off x="357981" y="2912269"/>
            <a:ext cx="877888" cy="539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2" name="TextBox 57"/>
          <p:cNvSpPr txBox="1">
            <a:spLocks noChangeArrowheads="1"/>
          </p:cNvSpPr>
          <p:nvPr/>
        </p:nvSpPr>
        <p:spPr bwMode="auto">
          <a:xfrm>
            <a:off x="4572000" y="5181600"/>
            <a:ext cx="763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Write</a:t>
            </a:r>
          </a:p>
        </p:txBody>
      </p:sp>
      <p:sp>
        <p:nvSpPr>
          <p:cNvPr id="21533" name="TextBox 58"/>
          <p:cNvSpPr txBox="1">
            <a:spLocks noChangeArrowheads="1"/>
          </p:cNvSpPr>
          <p:nvPr/>
        </p:nvSpPr>
        <p:spPr bwMode="auto">
          <a:xfrm>
            <a:off x="762000" y="2895600"/>
            <a:ext cx="709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Read</a:t>
            </a:r>
          </a:p>
        </p:txBody>
      </p:sp>
      <p:cxnSp>
        <p:nvCxnSpPr>
          <p:cNvPr id="61" name="Straight Arrow Connector 60"/>
          <p:cNvCxnSpPr>
            <a:stCxn id="55" idx="7"/>
            <a:endCxn id="7" idx="1"/>
          </p:cNvCxnSpPr>
          <p:nvPr/>
        </p:nvCxnSpPr>
        <p:spPr>
          <a:xfrm rot="5400000" flipH="1" flipV="1">
            <a:off x="2216944" y="1162844"/>
            <a:ext cx="393700" cy="17256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1"/>
          <p:cNvSpPr txBox="1">
            <a:spLocks noChangeArrowheads="1"/>
          </p:cNvSpPr>
          <p:nvPr/>
        </p:nvSpPr>
        <p:spPr bwMode="auto">
          <a:xfrm>
            <a:off x="1441450" y="1597025"/>
            <a:ext cx="1568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Georgia" charset="0"/>
              </a:rPr>
              <a:t>Metadata ops</a:t>
            </a:r>
          </a:p>
        </p:txBody>
      </p:sp>
      <p:sp>
        <p:nvSpPr>
          <p:cNvPr id="65" name="Folded Corner 64"/>
          <p:cNvSpPr/>
          <p:nvPr/>
        </p:nvSpPr>
        <p:spPr>
          <a:xfrm>
            <a:off x="5410200" y="1295400"/>
            <a:ext cx="2667000" cy="6858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37" name="TextBox 65"/>
          <p:cNvSpPr txBox="1">
            <a:spLocks noChangeArrowheads="1"/>
          </p:cNvSpPr>
          <p:nvPr/>
        </p:nvSpPr>
        <p:spPr bwMode="auto">
          <a:xfrm>
            <a:off x="5486400" y="1447800"/>
            <a:ext cx="2344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Georgia" charset="0"/>
              </a:rPr>
              <a:t>Metadata(Name, replicas..)</a:t>
            </a:r>
          </a:p>
          <a:p>
            <a:pPr eaLnBrk="1" hangingPunct="1"/>
            <a:r>
              <a:rPr lang="en-US" sz="1400">
                <a:latin typeface="Georgia" charset="0"/>
              </a:rPr>
              <a:t>(/home/foo/data,6. ..</a:t>
            </a:r>
          </a:p>
        </p:txBody>
      </p:sp>
      <p:cxnSp>
        <p:nvCxnSpPr>
          <p:cNvPr id="68" name="Straight Arrow Connector 67"/>
          <p:cNvCxnSpPr>
            <a:stCxn id="7" idx="3"/>
            <a:endCxn id="65" idx="1"/>
          </p:cNvCxnSpPr>
          <p:nvPr/>
        </p:nvCxnSpPr>
        <p:spPr>
          <a:xfrm flipV="1">
            <a:off x="5105400" y="1638300"/>
            <a:ext cx="304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" idx="2"/>
          </p:cNvCxnSpPr>
          <p:nvPr/>
        </p:nvCxnSpPr>
        <p:spPr>
          <a:xfrm rot="16200000" flipH="1">
            <a:off x="4572000" y="1828800"/>
            <a:ext cx="11430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40" name="TextBox 70"/>
          <p:cNvSpPr txBox="1">
            <a:spLocks noChangeArrowheads="1"/>
          </p:cNvSpPr>
          <p:nvPr/>
        </p:nvSpPr>
        <p:spPr bwMode="auto">
          <a:xfrm>
            <a:off x="5029200" y="2590800"/>
            <a:ext cx="1165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Block ops</a:t>
            </a:r>
          </a:p>
        </p:txBody>
      </p:sp>
    </p:spTree>
    <p:extLst>
      <p:ext uri="{BB962C8B-B14F-4D97-AF65-F5344CB8AC3E}">
        <p14:creationId xmlns:p14="http://schemas.microsoft.com/office/powerpoint/2010/main" val="322678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CFFCC"/>
                </a:solidFill>
                <a:latin typeface="Georgia" charset="0"/>
              </a:rPr>
              <a:t>File system Namespace</a:t>
            </a:r>
          </a:p>
        </p:txBody>
      </p:sp>
      <p:sp>
        <p:nvSpPr>
          <p:cNvPr id="22531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6FD02F-843D-4A4D-8FC3-5A64CE109E11}" type="datetime1">
              <a:rPr lang="en-US">
                <a:solidFill>
                  <a:srgbClr val="FFFFFF"/>
                </a:solidFill>
                <a:latin typeface="Georgia" charset="0"/>
              </a:rPr>
              <a:pPr eaLnBrk="1" hangingPunct="1"/>
              <a:t>10/2/12</a:t>
            </a:fld>
            <a:endParaRPr lang="en-US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82F8F1-4A16-C448-88CB-63C7C1790F15}" type="slidenum">
              <a:rPr lang="en-US">
                <a:solidFill>
                  <a:srgbClr val="7B9899"/>
                </a:solidFill>
                <a:latin typeface="Georgia" charset="0"/>
              </a:rPr>
              <a:pPr eaLnBrk="1" hangingPunct="1"/>
              <a:t>13</a:t>
            </a:fld>
            <a:endParaRPr lang="en-US">
              <a:solidFill>
                <a:srgbClr val="7B9899"/>
              </a:solidFill>
              <a:latin typeface="Georgia" charset="0"/>
            </a:endParaRPr>
          </a:p>
        </p:txBody>
      </p:sp>
      <p:sp>
        <p:nvSpPr>
          <p:cNvPr id="22533" name="Content Placeholder 4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>
                <a:latin typeface="Georgia" charset="0"/>
              </a:rPr>
              <a:t>Hierarchical file system with directories and files</a:t>
            </a:r>
          </a:p>
          <a:p>
            <a:pPr eaLnBrk="1" hangingPunct="1"/>
            <a:r>
              <a:rPr lang="en-US">
                <a:latin typeface="Georgia" charset="0"/>
              </a:rPr>
              <a:t>Create, remove, move, rename etc.</a:t>
            </a:r>
          </a:p>
          <a:p>
            <a:pPr eaLnBrk="1" hangingPunct="1"/>
            <a:r>
              <a:rPr lang="en-US">
                <a:latin typeface="Georgia" charset="0"/>
              </a:rPr>
              <a:t>Namenode maintains the file system</a:t>
            </a:r>
          </a:p>
          <a:p>
            <a:pPr eaLnBrk="1" hangingPunct="1"/>
            <a:r>
              <a:rPr lang="en-US">
                <a:latin typeface="Georgia" charset="0"/>
              </a:rPr>
              <a:t>Any meta information changes to the file system recorded by the Namenode.</a:t>
            </a:r>
          </a:p>
          <a:p>
            <a:pPr eaLnBrk="1" hangingPunct="1"/>
            <a:r>
              <a:rPr lang="en-US">
                <a:latin typeface="Georgia" charset="0"/>
              </a:rPr>
              <a:t>An application can specify the number of replicas of the file needed: replication factor of the file. This information is stored in the Namenode.</a:t>
            </a:r>
          </a:p>
        </p:txBody>
      </p:sp>
    </p:spTree>
    <p:extLst>
      <p:ext uri="{BB962C8B-B14F-4D97-AF65-F5344CB8AC3E}">
        <p14:creationId xmlns:p14="http://schemas.microsoft.com/office/powerpoint/2010/main" val="339011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CCFFCC"/>
                </a:solidFill>
                <a:latin typeface="Georgia" charset="0"/>
              </a:rPr>
              <a:t>Namenode</a:t>
            </a:r>
            <a:r>
              <a:rPr lang="en-US" dirty="0">
                <a:solidFill>
                  <a:srgbClr val="CCFFCC"/>
                </a:solidFill>
                <a:latin typeface="Georgia" charset="0"/>
              </a:rPr>
              <a:t> </a:t>
            </a:r>
          </a:p>
        </p:txBody>
      </p:sp>
      <p:sp>
        <p:nvSpPr>
          <p:cNvPr id="28675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BEBA9D-E9A8-5E4E-BE70-94DECB67FBC1}" type="datetime1">
              <a:rPr lang="en-US">
                <a:solidFill>
                  <a:srgbClr val="FFFFFF"/>
                </a:solidFill>
                <a:latin typeface="Georgia" charset="0"/>
              </a:rPr>
              <a:pPr eaLnBrk="1" hangingPunct="1"/>
              <a:t>10/2/12</a:t>
            </a:fld>
            <a:endParaRPr lang="en-US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893B8F-04D0-9541-AB6E-E550281BEDF8}" type="slidenum">
              <a:rPr lang="en-US">
                <a:solidFill>
                  <a:srgbClr val="7B9899"/>
                </a:solidFill>
                <a:latin typeface="Georgia" charset="0"/>
              </a:rPr>
              <a:pPr eaLnBrk="1" hangingPunct="1"/>
              <a:t>14</a:t>
            </a:fld>
            <a:endParaRPr lang="en-US">
              <a:solidFill>
                <a:srgbClr val="7B9899"/>
              </a:solidFill>
              <a:latin typeface="Georgia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Keeps image of entire file system namespace and file </a:t>
            </a:r>
            <a:r>
              <a:rPr lang="en-US" dirty="0" err="1" smtClean="0">
                <a:ea typeface="+mn-ea"/>
              </a:rPr>
              <a:t>Blockmap</a:t>
            </a:r>
            <a:r>
              <a:rPr lang="en-US" dirty="0" smtClean="0">
                <a:ea typeface="+mn-ea"/>
              </a:rPr>
              <a:t> in memory.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4GB of local RAM is sufficient to support the above data structures that represent the huge number of files and directories.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Periodic checkpointing is done. So that the system can recover back to the last </a:t>
            </a:r>
            <a:r>
              <a:rPr lang="en-US" dirty="0" err="1" smtClean="0">
                <a:ea typeface="+mn-ea"/>
              </a:rPr>
              <a:t>checkpointed</a:t>
            </a:r>
            <a:r>
              <a:rPr lang="en-US" dirty="0" smtClean="0">
                <a:ea typeface="+mn-ea"/>
              </a:rPr>
              <a:t> state in case of a crash.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077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CFFCC"/>
                </a:solidFill>
                <a:latin typeface="Georgia" charset="0"/>
              </a:rPr>
              <a:t>Data Replication</a:t>
            </a:r>
          </a:p>
        </p:txBody>
      </p:sp>
      <p:sp>
        <p:nvSpPr>
          <p:cNvPr id="23555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7368A3-E6BE-834B-A94F-04B14715FE41}" type="datetime1">
              <a:rPr lang="en-US">
                <a:solidFill>
                  <a:srgbClr val="FFFFFF"/>
                </a:solidFill>
                <a:latin typeface="Georgia" charset="0"/>
              </a:rPr>
              <a:pPr eaLnBrk="1" hangingPunct="1"/>
              <a:t>10/2/12</a:t>
            </a:fld>
            <a:endParaRPr lang="en-US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4AC42-6442-4940-A82E-E8F5984D5FB7}" type="slidenum">
              <a:rPr lang="en-US">
                <a:solidFill>
                  <a:srgbClr val="7B9899"/>
                </a:solidFill>
                <a:latin typeface="Georgia" charset="0"/>
              </a:rPr>
              <a:pPr eaLnBrk="1" hangingPunct="1"/>
              <a:t>15</a:t>
            </a:fld>
            <a:endParaRPr lang="en-US">
              <a:solidFill>
                <a:srgbClr val="7B9899"/>
              </a:solidFill>
              <a:latin typeface="Georgia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HDFS is designed to store very large files across machines in a large cluster.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Each file is a sequence of blocks.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All blocks in the file except the last are of the same size.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Blocks are replicated for fault tolerance.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Block size and replicas are configurable per file.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The Namenode receives a Heartbeat and a BlockReport from each DataNode in the cluster.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BlockReport contains all the blocks on a Datanode.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495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CFFCC"/>
                </a:solidFill>
                <a:latin typeface="Georgia" charset="0"/>
              </a:rPr>
              <a:t>Replica Selection </a:t>
            </a:r>
          </a:p>
        </p:txBody>
      </p:sp>
      <p:sp>
        <p:nvSpPr>
          <p:cNvPr id="25603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9C4511-2CC1-0141-9F49-2B3699DEE030}" type="datetime1">
              <a:rPr lang="en-US">
                <a:solidFill>
                  <a:srgbClr val="FFFFFF"/>
                </a:solidFill>
                <a:latin typeface="Georgia" charset="0"/>
              </a:rPr>
              <a:pPr eaLnBrk="1" hangingPunct="1"/>
              <a:t>10/2/12</a:t>
            </a:fld>
            <a:endParaRPr lang="en-US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C7E4EA-D11D-3349-877C-C159FC739AD7}" type="slidenum">
              <a:rPr lang="en-US">
                <a:solidFill>
                  <a:srgbClr val="7B9899"/>
                </a:solidFill>
                <a:latin typeface="Georgia" charset="0"/>
              </a:rPr>
              <a:pPr eaLnBrk="1" hangingPunct="1"/>
              <a:t>16</a:t>
            </a:fld>
            <a:endParaRPr lang="en-US">
              <a:solidFill>
                <a:srgbClr val="7B9899"/>
              </a:solidFill>
              <a:latin typeface="Georgia" charset="0"/>
            </a:endParaRPr>
          </a:p>
        </p:txBody>
      </p:sp>
      <p:sp>
        <p:nvSpPr>
          <p:cNvPr id="25605" name="Content Placeholder 4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>
                <a:latin typeface="Georgia" charset="0"/>
              </a:rPr>
              <a:t>Replica selection for READ operation: HDFS tries to minimize the bandwidth consumption and latency.</a:t>
            </a:r>
          </a:p>
          <a:p>
            <a:pPr eaLnBrk="1" hangingPunct="1"/>
            <a:r>
              <a:rPr lang="en-US">
                <a:latin typeface="Georgia" charset="0"/>
              </a:rPr>
              <a:t>If there is a replica on the Reader node then that is preferred.</a:t>
            </a:r>
          </a:p>
          <a:p>
            <a:pPr eaLnBrk="1" hangingPunct="1"/>
            <a:r>
              <a:rPr lang="en-US">
                <a:latin typeface="Georgia" charset="0"/>
              </a:rPr>
              <a:t>HDFS cluster may span multiple data centers: replica in the local data center is preferred over the remote one.</a:t>
            </a:r>
          </a:p>
        </p:txBody>
      </p:sp>
    </p:spTree>
    <p:extLst>
      <p:ext uri="{BB962C8B-B14F-4D97-AF65-F5344CB8AC3E}">
        <p14:creationId xmlns:p14="http://schemas.microsoft.com/office/powerpoint/2010/main" val="3488339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CCFFCC"/>
                </a:solidFill>
                <a:latin typeface="Georgia" charset="0"/>
              </a:rPr>
              <a:t>Datanode</a:t>
            </a:r>
            <a:endParaRPr lang="en-US" dirty="0">
              <a:solidFill>
                <a:srgbClr val="CCFFCC"/>
              </a:solidFill>
              <a:latin typeface="Georgia" charset="0"/>
            </a:endParaRPr>
          </a:p>
        </p:txBody>
      </p:sp>
      <p:sp>
        <p:nvSpPr>
          <p:cNvPr id="29699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37DBD8-24A9-4140-8F0E-084A9A22457B}" type="datetime1">
              <a:rPr lang="en-US">
                <a:solidFill>
                  <a:srgbClr val="FFFFFF"/>
                </a:solidFill>
                <a:latin typeface="Georgia" charset="0"/>
              </a:rPr>
              <a:pPr eaLnBrk="1" hangingPunct="1"/>
              <a:t>10/2/12</a:t>
            </a:fld>
            <a:endParaRPr lang="en-US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A460BB-C019-6742-BA20-070D7BAF7E3B}" type="slidenum">
              <a:rPr lang="en-US">
                <a:solidFill>
                  <a:srgbClr val="7B9899"/>
                </a:solidFill>
                <a:latin typeface="Georgia" charset="0"/>
              </a:rPr>
              <a:pPr eaLnBrk="1" hangingPunct="1"/>
              <a:t>17</a:t>
            </a:fld>
            <a:endParaRPr lang="en-US">
              <a:solidFill>
                <a:srgbClr val="7B9899"/>
              </a:solidFill>
              <a:latin typeface="Georgia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A Datanode stores data in files in its local file system.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Datanode has no knowledge about HDFS filesystem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It stores each block of HDFS data in a separate file.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Datanode does not create all files in the same directory.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It uses heuristics to determine optimal number of files per directory and creates directories appropriately</a:t>
            </a:r>
            <a:r>
              <a:rPr lang="en-US" dirty="0"/>
              <a:t>.</a:t>
            </a:r>
            <a:endParaRPr lang="en-US" dirty="0" smtClean="0">
              <a:ea typeface="+mn-ea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When the filesystem starts up it generates a list of all HDFS blocks and send this report to Namenode: </a:t>
            </a:r>
            <a:r>
              <a:rPr lang="en-US" dirty="0" err="1" smtClean="0">
                <a:ea typeface="+mn-ea"/>
              </a:rPr>
              <a:t>Blockreport</a:t>
            </a:r>
            <a:r>
              <a:rPr lang="en-US" dirty="0" smtClean="0">
                <a:ea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463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interact with the </a:t>
            </a:r>
            <a:r>
              <a:rPr lang="en-US" dirty="0" err="1" smtClean="0"/>
              <a:t>filesystem</a:t>
            </a:r>
            <a:r>
              <a:rPr lang="en-US" dirty="0" smtClean="0"/>
              <a:t> through the </a:t>
            </a:r>
            <a:r>
              <a:rPr lang="en-US" dirty="0" err="1" smtClean="0"/>
              <a:t>NameNode</a:t>
            </a:r>
            <a:endParaRPr lang="en-US" dirty="0" smtClean="0"/>
          </a:p>
          <a:p>
            <a:r>
              <a:rPr lang="en-US" dirty="0" smtClean="0"/>
              <a:t>Data is stored in chunks across </a:t>
            </a:r>
            <a:r>
              <a:rPr lang="en-US" dirty="0" err="1" smtClean="0"/>
              <a:t>DataNodes</a:t>
            </a:r>
            <a:endParaRPr lang="en-US" dirty="0" smtClean="0"/>
          </a:p>
          <a:p>
            <a:r>
              <a:rPr lang="en-US" dirty="0" smtClean="0"/>
              <a:t>Data is replicated across </a:t>
            </a:r>
            <a:r>
              <a:rPr lang="en-US" dirty="0" err="1" smtClean="0"/>
              <a:t>DataNodes</a:t>
            </a:r>
            <a:r>
              <a:rPr lang="en-US" dirty="0" smtClean="0"/>
              <a:t> to prevent data corruption or loss</a:t>
            </a:r>
          </a:p>
          <a:p>
            <a:r>
              <a:rPr lang="en-US" dirty="0" smtClean="0">
                <a:solidFill>
                  <a:srgbClr val="80FF00"/>
                </a:solidFill>
              </a:rPr>
              <a:t>HDFS wraps the complicated process of splitting and replicating data across multiple computers with a simple </a:t>
            </a:r>
            <a:r>
              <a:rPr lang="en-US" dirty="0" err="1" smtClean="0">
                <a:solidFill>
                  <a:srgbClr val="80FF00"/>
                </a:solidFill>
              </a:rPr>
              <a:t>filesystem</a:t>
            </a:r>
            <a:endParaRPr lang="en-US" dirty="0">
              <a:solidFill>
                <a:srgbClr val="8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38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Map/Reduce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8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Midterm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smtClean="0"/>
              <a:t>and HDFS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MapReduce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Amazon’s Elastic </a:t>
            </a:r>
            <a:r>
              <a:rPr lang="en-US" dirty="0" err="1" smtClean="0"/>
              <a:t>MapReduce</a:t>
            </a:r>
            <a:r>
              <a:rPr lang="en-US" dirty="0" smtClean="0"/>
              <a:t> (</a:t>
            </a:r>
            <a:r>
              <a:rPr lang="en-US" i="1" dirty="0" smtClean="0"/>
              <a:t>and practice!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4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Map/Reduce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works like a Unix pipeline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American Typewriter" charset="0"/>
                <a:ea typeface="ＭＳ Ｐゴシック" charset="0"/>
              </a:rPr>
              <a:t>cat input | </a:t>
            </a:r>
            <a:r>
              <a:rPr lang="en-US" sz="2400" dirty="0" err="1" smtClean="0">
                <a:latin typeface="American Typewriter" charset="0"/>
                <a:ea typeface="ＭＳ Ｐゴシック" charset="0"/>
              </a:rPr>
              <a:t>grep</a:t>
            </a:r>
            <a:r>
              <a:rPr lang="en-US" sz="2400" dirty="0" smtClean="0">
                <a:latin typeface="American Typewriter" charset="0"/>
                <a:ea typeface="ＭＳ Ｐゴシック" charset="0"/>
              </a:rPr>
              <a:t> </a:t>
            </a:r>
            <a:r>
              <a:rPr lang="en-US" sz="2400" dirty="0" smtClean="0">
                <a:latin typeface="American Typewriter" charset="0"/>
                <a:ea typeface="ＭＳ Ｐゴシック" charset="0"/>
              </a:rPr>
              <a:t>|   </a:t>
            </a:r>
            <a:r>
              <a:rPr lang="en-US" sz="2400" dirty="0">
                <a:latin typeface="American Typewriter" charset="0"/>
                <a:ea typeface="ＭＳ Ｐゴシック" charset="0"/>
              </a:rPr>
              <a:t>sort   </a:t>
            </a:r>
            <a:r>
              <a:rPr lang="en-US" sz="2400" dirty="0" smtClean="0">
                <a:latin typeface="American Typewriter" charset="0"/>
                <a:ea typeface="ＭＳ Ｐゴシック" charset="0"/>
              </a:rPr>
              <a:t> </a:t>
            </a:r>
            <a:r>
              <a:rPr lang="en-US" sz="2400" dirty="0">
                <a:latin typeface="American Typewriter" charset="0"/>
                <a:ea typeface="ＭＳ Ｐゴシック" charset="0"/>
              </a:rPr>
              <a:t>| </a:t>
            </a:r>
            <a:r>
              <a:rPr lang="en-US" sz="2400" dirty="0" err="1">
                <a:latin typeface="American Typewriter" charset="0"/>
                <a:ea typeface="ＭＳ Ｐゴシック" charset="0"/>
              </a:rPr>
              <a:t>uniq</a:t>
            </a:r>
            <a:r>
              <a:rPr lang="en-US" sz="2400" dirty="0">
                <a:latin typeface="American Typewriter" charset="0"/>
                <a:ea typeface="ＭＳ Ｐゴシック" charset="0"/>
              </a:rPr>
              <a:t> -c  </a:t>
            </a:r>
            <a:r>
              <a:rPr lang="en-US" sz="2400" dirty="0" smtClean="0">
                <a:latin typeface="American Typewriter" charset="0"/>
                <a:ea typeface="ＭＳ Ｐゴシック" charset="0"/>
              </a:rPr>
              <a:t>|  </a:t>
            </a:r>
            <a:r>
              <a:rPr lang="en-US" sz="2400" dirty="0">
                <a:latin typeface="American Typewriter" charset="0"/>
                <a:ea typeface="ＭＳ Ｐゴシック" charset="0"/>
              </a:rPr>
              <a:t>cat &gt; </a:t>
            </a:r>
            <a:r>
              <a:rPr lang="en-US" sz="2400" dirty="0" smtClean="0">
                <a:latin typeface="American Typewriter" charset="0"/>
                <a:ea typeface="ＭＳ Ｐゴシック" charset="0"/>
              </a:rPr>
              <a:t>output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400" dirty="0" smtClean="0">
              <a:latin typeface="American Typewriter" charset="0"/>
              <a:ea typeface="ＭＳ Ｐゴシック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b="1" dirty="0" smtClean="0">
                <a:latin typeface="Arial" charset="0"/>
                <a:ea typeface="ＭＳ Ｐゴシック" charset="0"/>
              </a:rPr>
              <a:t>Input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     </a:t>
            </a:r>
            <a:r>
              <a:rPr lang="en-US" sz="2400" dirty="0">
                <a:latin typeface="Arial" charset="0"/>
                <a:ea typeface="ＭＳ Ｐゴシック" charset="0"/>
              </a:rPr>
              <a:t>| </a:t>
            </a:r>
            <a:r>
              <a:rPr lang="en-US" sz="2400" b="1" dirty="0">
                <a:latin typeface="Arial" charset="0"/>
                <a:ea typeface="ＭＳ Ｐゴシック" charset="0"/>
              </a:rPr>
              <a:t>Map</a:t>
            </a:r>
            <a:r>
              <a:rPr lang="en-US" sz="2400" dirty="0">
                <a:latin typeface="Arial" charset="0"/>
                <a:ea typeface="ＭＳ Ｐゴシック" charset="0"/>
              </a:rPr>
              <a:t>  | Shuffle &amp; Sort |   </a:t>
            </a:r>
            <a:r>
              <a:rPr lang="en-US" sz="2400" b="1" dirty="0">
                <a:latin typeface="Arial" charset="0"/>
                <a:ea typeface="ＭＳ Ｐゴシック" charset="0"/>
              </a:rPr>
              <a:t>Reduce</a:t>
            </a:r>
            <a:r>
              <a:rPr lang="en-US" sz="2400" dirty="0">
                <a:latin typeface="Arial" charset="0"/>
                <a:ea typeface="ＭＳ Ｐゴシック" charset="0"/>
              </a:rPr>
              <a:t>   | </a:t>
            </a:r>
            <a:r>
              <a:rPr lang="en-US" sz="2400" b="1" dirty="0" smtClean="0">
                <a:latin typeface="Arial" charset="0"/>
                <a:ea typeface="ＭＳ Ｐゴシック" charset="0"/>
              </a:rPr>
              <a:t>Output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400" dirty="0" smtClean="0">
              <a:latin typeface="Arial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  <a:ea typeface="ＭＳ Ｐゴシック" charset="0"/>
              </a:rPr>
              <a:t>It should really be called </a:t>
            </a:r>
            <a:r>
              <a:rPr lang="en-US" sz="2800" b="1" dirty="0" smtClean="0">
                <a:solidFill>
                  <a:srgbClr val="80FF00"/>
                </a:solidFill>
                <a:latin typeface="Arial" charset="0"/>
                <a:ea typeface="ＭＳ Ｐゴシック" charset="0"/>
              </a:rPr>
              <a:t>Map/Sort/Reduce</a:t>
            </a:r>
            <a:r>
              <a:rPr lang="en-US" sz="2800" b="1" dirty="0" smtClean="0">
                <a:latin typeface="Arial" charset="0"/>
                <a:ea typeface="ＭＳ Ｐゴシック" charset="0"/>
              </a:rPr>
              <a:t>!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  <a:ea typeface="ＭＳ Ｐゴシック" charset="0"/>
              </a:rPr>
              <a:t>The shuffle &amp; sort is done behind the scenes…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6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&amp;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80FF00"/>
                </a:solidFill>
              </a:rPr>
              <a:t>map(key, </a:t>
            </a:r>
            <a:r>
              <a:rPr lang="en-US" dirty="0" err="1" smtClean="0">
                <a:solidFill>
                  <a:srgbClr val="80FF00"/>
                </a:solidFill>
              </a:rPr>
              <a:t>val</a:t>
            </a:r>
            <a:r>
              <a:rPr lang="en-US" dirty="0" smtClean="0">
                <a:solidFill>
                  <a:srgbClr val="80FF00"/>
                </a:solidFill>
              </a:rPr>
              <a:t>) </a:t>
            </a:r>
            <a:r>
              <a:rPr lang="en-US" dirty="0" smtClean="0"/>
              <a:t>is run on each item in set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emits new-key / new-</a:t>
            </a:r>
            <a:r>
              <a:rPr lang="en-US" dirty="0" err="1" smtClean="0"/>
              <a:t>val</a:t>
            </a:r>
            <a:r>
              <a:rPr lang="en-US" dirty="0" smtClean="0"/>
              <a:t> pairs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80FF00"/>
                </a:solidFill>
              </a:rPr>
              <a:t>reduce(key, </a:t>
            </a:r>
            <a:r>
              <a:rPr lang="en-US" dirty="0" err="1" smtClean="0">
                <a:solidFill>
                  <a:srgbClr val="80FF00"/>
                </a:solidFill>
              </a:rPr>
              <a:t>vals</a:t>
            </a:r>
            <a:r>
              <a:rPr lang="en-US" dirty="0" smtClean="0">
                <a:solidFill>
                  <a:srgbClr val="80FF00"/>
                </a:solidFill>
              </a:rPr>
              <a:t>) </a:t>
            </a:r>
            <a:r>
              <a:rPr lang="en-US" dirty="0" smtClean="0"/>
              <a:t>is run for each unique key emitted by map()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emits final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3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Example: Word Count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62000" y="1295400"/>
            <a:ext cx="8001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 err="1">
                <a:latin typeface="Consolas" charset="0"/>
                <a:cs typeface="Consolas" charset="0"/>
              </a:rPr>
              <a:t>def</a:t>
            </a:r>
            <a:r>
              <a:rPr lang="en-US" sz="2400" b="1" dirty="0">
                <a:latin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cs typeface="Consolas" charset="0"/>
              </a:rPr>
              <a:t>mapper(line):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Consolas" charset="0"/>
                <a:cs typeface="Consolas" charset="0"/>
              </a:rPr>
              <a:t>    </a:t>
            </a:r>
            <a:r>
              <a:rPr lang="en-US" sz="2400" b="1" dirty="0" err="1">
                <a:latin typeface="Consolas" charset="0"/>
                <a:cs typeface="Consolas" charset="0"/>
              </a:rPr>
              <a:t>foreach</a:t>
            </a:r>
            <a:r>
              <a:rPr lang="en-US" sz="2400" dirty="0">
                <a:latin typeface="Consolas" charset="0"/>
                <a:cs typeface="Consolas" charset="0"/>
              </a:rPr>
              <a:t> word </a:t>
            </a:r>
            <a:r>
              <a:rPr lang="en-US" sz="2400" b="1" dirty="0">
                <a:latin typeface="Consolas" charset="0"/>
                <a:cs typeface="Consolas" charset="0"/>
              </a:rPr>
              <a:t>in </a:t>
            </a:r>
            <a:r>
              <a:rPr lang="en-US" sz="2400" dirty="0" err="1">
                <a:latin typeface="Consolas" charset="0"/>
                <a:cs typeface="Consolas" charset="0"/>
              </a:rPr>
              <a:t>line.split</a:t>
            </a:r>
            <a:r>
              <a:rPr lang="en-US" sz="2400" dirty="0">
                <a:latin typeface="Consolas" charset="0"/>
                <a:cs typeface="Consolas" charset="0"/>
              </a:rPr>
              <a:t>():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Consolas" charset="0"/>
                <a:cs typeface="Consolas" charset="0"/>
              </a:rPr>
              <a:t>        output(word, 1)</a:t>
            </a:r>
          </a:p>
          <a:p>
            <a:pPr eaLnBrk="0" hangingPunct="0">
              <a:spcBef>
                <a:spcPct val="50000"/>
              </a:spcBef>
            </a:pPr>
            <a:endParaRPr lang="en-US" sz="2400" dirty="0">
              <a:latin typeface="Consolas" charset="0"/>
              <a:cs typeface="Consolas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 b="1" dirty="0" err="1">
                <a:latin typeface="Consolas" charset="0"/>
                <a:cs typeface="Consolas" charset="0"/>
              </a:rPr>
              <a:t>def</a:t>
            </a:r>
            <a:r>
              <a:rPr lang="en-US" sz="2400" b="1" dirty="0">
                <a:latin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cs typeface="Consolas" charset="0"/>
              </a:rPr>
              <a:t>reducer(key, values):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Consolas" charset="0"/>
                <a:cs typeface="Consolas" charset="0"/>
              </a:rPr>
              <a:t>    output(key, sum(values))</a:t>
            </a:r>
          </a:p>
          <a:p>
            <a:pPr eaLnBrk="0" hangingPunct="0">
              <a:spcBef>
                <a:spcPct val="50000"/>
              </a:spcBef>
            </a:pPr>
            <a:endParaRPr lang="en-US" sz="2400" dirty="0">
              <a:latin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2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Word Count Execution</a:t>
            </a:r>
          </a:p>
        </p:txBody>
      </p:sp>
      <p:grpSp>
        <p:nvGrpSpPr>
          <p:cNvPr id="31747" name="Group 230"/>
          <p:cNvGrpSpPr>
            <a:grpSpLocks/>
          </p:cNvGrpSpPr>
          <p:nvPr/>
        </p:nvGrpSpPr>
        <p:grpSpPr bwMode="auto">
          <a:xfrm>
            <a:off x="315628" y="1752600"/>
            <a:ext cx="8371172" cy="4648200"/>
            <a:chOff x="315628" y="2133600"/>
            <a:chExt cx="8371172" cy="4495800"/>
          </a:xfrm>
        </p:grpSpPr>
        <p:sp>
          <p:nvSpPr>
            <p:cNvPr id="128" name="Folded Corner 127"/>
            <p:cNvSpPr>
              <a:spLocks noChangeArrowheads="1"/>
            </p:cNvSpPr>
            <p:nvPr/>
          </p:nvSpPr>
          <p:spPr bwMode="auto">
            <a:xfrm rot="10800000">
              <a:off x="381000" y="2133600"/>
              <a:ext cx="1143000" cy="4495800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9CFB9C"/>
                </a:gs>
                <a:gs pos="35001">
                  <a:srgbClr val="BAFBBA"/>
                </a:gs>
                <a:gs pos="100000">
                  <a:srgbClr val="E4FFE4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cxnSp>
          <p:nvCxnSpPr>
            <p:cNvPr id="31754" name="Straight Arrow Connector 454"/>
            <p:cNvCxnSpPr>
              <a:cxnSpLocks noChangeShapeType="1"/>
              <a:stCxn id="116" idx="2"/>
              <a:endCxn id="127" idx="1"/>
            </p:cNvCxnSpPr>
            <p:nvPr/>
          </p:nvCxnSpPr>
          <p:spPr bwMode="auto">
            <a:xfrm rot="10800000" flipH="1" flipV="1">
              <a:off x="1676400" y="2882899"/>
              <a:ext cx="609600" cy="516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5" name="TextBox 108"/>
            <p:cNvSpPr txBox="1">
              <a:spLocks noChangeArrowheads="1"/>
            </p:cNvSpPr>
            <p:nvPr/>
          </p:nvSpPr>
          <p:spPr bwMode="auto">
            <a:xfrm>
              <a:off x="381000" y="2561771"/>
              <a:ext cx="1143000" cy="647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the quick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brown fox</a:t>
              </a:r>
            </a:p>
          </p:txBody>
        </p:sp>
        <p:sp>
          <p:nvSpPr>
            <p:cNvPr id="31756" name="TextBox 109"/>
            <p:cNvSpPr txBox="1">
              <a:spLocks noChangeArrowheads="1"/>
            </p:cNvSpPr>
            <p:nvPr/>
          </p:nvSpPr>
          <p:spPr bwMode="auto">
            <a:xfrm>
              <a:off x="315628" y="4083619"/>
              <a:ext cx="1213719" cy="647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chemeClr val="accent1">
                      <a:lumMod val="25000"/>
                    </a:schemeClr>
                  </a:solidFill>
                </a:rPr>
                <a:t>the fox ate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chemeClr val="accent1">
                      <a:lumMod val="25000"/>
                    </a:schemeClr>
                  </a:solidFill>
                </a:rPr>
                <a:t>the mouse</a:t>
              </a:r>
            </a:p>
          </p:txBody>
        </p:sp>
        <p:sp>
          <p:nvSpPr>
            <p:cNvPr id="31757" name="TextBox 110"/>
            <p:cNvSpPr txBox="1">
              <a:spLocks noChangeArrowheads="1"/>
            </p:cNvSpPr>
            <p:nvPr/>
          </p:nvSpPr>
          <p:spPr bwMode="auto">
            <a:xfrm>
              <a:off x="378154" y="5558971"/>
              <a:ext cx="1113688" cy="647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how now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brown cow</a:t>
              </a:r>
            </a:p>
          </p:txBody>
        </p:sp>
        <p:sp>
          <p:nvSpPr>
            <p:cNvPr id="116" name="Right Bracket 115"/>
            <p:cNvSpPr/>
            <p:nvPr/>
          </p:nvSpPr>
          <p:spPr>
            <a:xfrm>
              <a:off x="1524000" y="2133600"/>
              <a:ext cx="152400" cy="1498600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20" name="Right Bracket 119"/>
            <p:cNvSpPr/>
            <p:nvPr/>
          </p:nvSpPr>
          <p:spPr>
            <a:xfrm>
              <a:off x="1524000" y="3632200"/>
              <a:ext cx="152400" cy="1498600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21" name="Right Bracket 120"/>
            <p:cNvSpPr/>
            <p:nvPr/>
          </p:nvSpPr>
          <p:spPr>
            <a:xfrm>
              <a:off x="1524000" y="5130800"/>
              <a:ext cx="152400" cy="1498600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cxnSp>
          <p:nvCxnSpPr>
            <p:cNvPr id="31761" name="Straight Arrow Connector 124"/>
            <p:cNvCxnSpPr>
              <a:cxnSpLocks noChangeShapeType="1"/>
              <a:stCxn id="120" idx="2"/>
              <a:endCxn id="133" idx="1"/>
            </p:cNvCxnSpPr>
            <p:nvPr/>
          </p:nvCxnSpPr>
          <p:spPr bwMode="auto">
            <a:xfrm rot="10800000" flipH="1" flipV="1">
              <a:off x="1676400" y="4381500"/>
              <a:ext cx="609600" cy="414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" name="Rounded Rectangle 126"/>
            <p:cNvSpPr>
              <a:spLocks noChangeArrowheads="1"/>
            </p:cNvSpPr>
            <p:nvPr/>
          </p:nvSpPr>
          <p:spPr bwMode="auto">
            <a:xfrm>
              <a:off x="2286000" y="2663331"/>
              <a:ext cx="838200" cy="440674"/>
            </a:xfrm>
            <a:prstGeom prst="roundRect">
              <a:avLst>
                <a:gd name="adj" fmla="val 16667"/>
              </a:avLst>
            </a:prstGeom>
            <a:solidFill>
              <a:srgbClr val="B7C6FE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5401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900">
                  <a:solidFill>
                    <a:srgbClr val="000000"/>
                  </a:solidFill>
                  <a:latin typeface="+mn-lt"/>
                  <a:ea typeface="ＭＳ Ｐゴシック" pitchFamily="-105" charset="-128"/>
                  <a:cs typeface="ＭＳ Ｐゴシック" pitchFamily="-105" charset="-128"/>
                </a:rPr>
                <a:t>Map</a:t>
              </a:r>
            </a:p>
          </p:txBody>
        </p:sp>
        <p:sp>
          <p:nvSpPr>
            <p:cNvPr id="133" name="Rounded Rectangle 132"/>
            <p:cNvSpPr>
              <a:spLocks noChangeArrowheads="1"/>
            </p:cNvSpPr>
            <p:nvPr/>
          </p:nvSpPr>
          <p:spPr bwMode="auto">
            <a:xfrm>
              <a:off x="2286000" y="4161931"/>
              <a:ext cx="838200" cy="448352"/>
            </a:xfrm>
            <a:prstGeom prst="roundRect">
              <a:avLst>
                <a:gd name="adj" fmla="val 16667"/>
              </a:avLst>
            </a:prstGeom>
            <a:solidFill>
              <a:srgbClr val="B7C6FE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5401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900">
                  <a:solidFill>
                    <a:srgbClr val="000000"/>
                  </a:solidFill>
                  <a:latin typeface="+mn-lt"/>
                  <a:ea typeface="ＭＳ Ｐゴシック" pitchFamily="-105" charset="-128"/>
                  <a:cs typeface="ＭＳ Ｐゴシック" pitchFamily="-105" charset="-128"/>
                </a:rPr>
                <a:t>Map</a:t>
              </a:r>
            </a:p>
          </p:txBody>
        </p:sp>
        <p:sp>
          <p:nvSpPr>
            <p:cNvPr id="135" name="Rounded Rectangle 134"/>
            <p:cNvSpPr>
              <a:spLocks noChangeArrowheads="1"/>
            </p:cNvSpPr>
            <p:nvPr/>
          </p:nvSpPr>
          <p:spPr bwMode="auto">
            <a:xfrm>
              <a:off x="2286000" y="5662066"/>
              <a:ext cx="838200" cy="442210"/>
            </a:xfrm>
            <a:prstGeom prst="roundRect">
              <a:avLst>
                <a:gd name="adj" fmla="val 16667"/>
              </a:avLst>
            </a:prstGeom>
            <a:solidFill>
              <a:srgbClr val="B7C6FE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5401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900">
                  <a:solidFill>
                    <a:srgbClr val="000000"/>
                  </a:solidFill>
                  <a:latin typeface="+mn-lt"/>
                  <a:ea typeface="ＭＳ Ｐゴシック" pitchFamily="-105" charset="-128"/>
                  <a:cs typeface="ＭＳ Ｐゴシック" pitchFamily="-105" charset="-128"/>
                </a:rPr>
                <a:t>Map</a:t>
              </a:r>
            </a:p>
          </p:txBody>
        </p:sp>
        <p:cxnSp>
          <p:nvCxnSpPr>
            <p:cNvPr id="31765" name="Straight Arrow Connector 135"/>
            <p:cNvCxnSpPr>
              <a:cxnSpLocks noChangeShapeType="1"/>
              <a:stCxn id="121" idx="2"/>
              <a:endCxn id="135" idx="1"/>
            </p:cNvCxnSpPr>
            <p:nvPr/>
          </p:nvCxnSpPr>
          <p:spPr bwMode="auto">
            <a:xfrm rot="10800000" flipH="1" flipV="1">
              <a:off x="1676400" y="5880100"/>
              <a:ext cx="609600" cy="3097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" name="Rounded Rectangle 153"/>
            <p:cNvSpPr>
              <a:spLocks noChangeArrowheads="1"/>
            </p:cNvSpPr>
            <p:nvPr/>
          </p:nvSpPr>
          <p:spPr bwMode="auto">
            <a:xfrm>
              <a:off x="5791200" y="3010343"/>
              <a:ext cx="1066800" cy="440674"/>
            </a:xfrm>
            <a:prstGeom prst="roundRect">
              <a:avLst>
                <a:gd name="adj" fmla="val 16667"/>
              </a:avLst>
            </a:prstGeom>
            <a:solidFill>
              <a:srgbClr val="BCFFB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5401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900">
                  <a:solidFill>
                    <a:srgbClr val="000000"/>
                  </a:solidFill>
                  <a:latin typeface="+mn-lt"/>
                  <a:ea typeface="ＭＳ Ｐゴシック" pitchFamily="-105" charset="-128"/>
                  <a:cs typeface="ＭＳ Ｐゴシック" pitchFamily="-105" charset="-128"/>
                </a:rPr>
                <a:t>Reduce</a:t>
              </a:r>
            </a:p>
          </p:txBody>
        </p:sp>
        <p:sp>
          <p:nvSpPr>
            <p:cNvPr id="155" name="Rounded Rectangle 154"/>
            <p:cNvSpPr>
              <a:spLocks noChangeArrowheads="1"/>
            </p:cNvSpPr>
            <p:nvPr/>
          </p:nvSpPr>
          <p:spPr bwMode="auto">
            <a:xfrm>
              <a:off x="5791200" y="5270527"/>
              <a:ext cx="1066800" cy="440674"/>
            </a:xfrm>
            <a:prstGeom prst="roundRect">
              <a:avLst>
                <a:gd name="adj" fmla="val 16667"/>
              </a:avLst>
            </a:prstGeom>
            <a:solidFill>
              <a:srgbClr val="BCFFB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5401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900">
                  <a:solidFill>
                    <a:srgbClr val="000000"/>
                  </a:solidFill>
                  <a:latin typeface="+mn-lt"/>
                  <a:ea typeface="ＭＳ Ｐゴシック" pitchFamily="-105" charset="-128"/>
                  <a:cs typeface="ＭＳ Ｐゴシック" pitchFamily="-105" charset="-128"/>
                </a:rPr>
                <a:t>Reduce</a:t>
              </a:r>
            </a:p>
          </p:txBody>
        </p:sp>
        <p:cxnSp>
          <p:nvCxnSpPr>
            <p:cNvPr id="31768" name="Straight Arrow Connector 155"/>
            <p:cNvCxnSpPr>
              <a:cxnSpLocks noChangeShapeType="1"/>
              <a:stCxn id="127" idx="3"/>
            </p:cNvCxnSpPr>
            <p:nvPr/>
          </p:nvCxnSpPr>
          <p:spPr bwMode="auto">
            <a:xfrm>
              <a:off x="3124199" y="2883416"/>
              <a:ext cx="2667001" cy="249251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9" name="Straight Arrow Connector 158"/>
            <p:cNvCxnSpPr>
              <a:cxnSpLocks noChangeShapeType="1"/>
              <a:stCxn id="127" idx="3"/>
            </p:cNvCxnSpPr>
            <p:nvPr/>
          </p:nvCxnSpPr>
          <p:spPr bwMode="auto">
            <a:xfrm>
              <a:off x="3124199" y="2883416"/>
              <a:ext cx="2667001" cy="246147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0" name="Straight Arrow Connector 161"/>
            <p:cNvCxnSpPr>
              <a:cxnSpLocks noChangeShapeType="1"/>
              <a:stCxn id="135" idx="3"/>
            </p:cNvCxnSpPr>
            <p:nvPr/>
          </p:nvCxnSpPr>
          <p:spPr bwMode="auto">
            <a:xfrm flipV="1">
              <a:off x="3124199" y="3346752"/>
              <a:ext cx="2667001" cy="253644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1" name="Straight Arrow Connector 162"/>
            <p:cNvCxnSpPr>
              <a:cxnSpLocks noChangeShapeType="1"/>
              <a:stCxn id="133" idx="3"/>
              <a:endCxn id="155" idx="1"/>
            </p:cNvCxnSpPr>
            <p:nvPr/>
          </p:nvCxnSpPr>
          <p:spPr bwMode="auto">
            <a:xfrm>
              <a:off x="3124199" y="4385640"/>
              <a:ext cx="2667001" cy="1105079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2" name="Straight Arrow Connector 163"/>
            <p:cNvCxnSpPr>
              <a:cxnSpLocks noChangeShapeType="1"/>
              <a:stCxn id="133" idx="3"/>
              <a:endCxn id="154" idx="1"/>
            </p:cNvCxnSpPr>
            <p:nvPr/>
          </p:nvCxnSpPr>
          <p:spPr bwMode="auto">
            <a:xfrm flipV="1">
              <a:off x="3124199" y="3230915"/>
              <a:ext cx="2667001" cy="115472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3" name="Straight Arrow Connector 164"/>
            <p:cNvCxnSpPr>
              <a:cxnSpLocks noChangeShapeType="1"/>
              <a:stCxn id="135" idx="3"/>
            </p:cNvCxnSpPr>
            <p:nvPr/>
          </p:nvCxnSpPr>
          <p:spPr bwMode="auto">
            <a:xfrm flipV="1">
              <a:off x="3124199" y="5630333"/>
              <a:ext cx="2667001" cy="252864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4" name="Straight Arrow Connector 182"/>
            <p:cNvCxnSpPr>
              <a:cxnSpLocks noChangeShapeType="1"/>
              <a:stCxn id="154" idx="3"/>
              <a:endCxn id="188" idx="2"/>
            </p:cNvCxnSpPr>
            <p:nvPr/>
          </p:nvCxnSpPr>
          <p:spPr bwMode="auto">
            <a:xfrm>
              <a:off x="6858000" y="3230915"/>
              <a:ext cx="533400" cy="879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5" name="Straight Arrow Connector 183"/>
            <p:cNvCxnSpPr>
              <a:cxnSpLocks noChangeShapeType="1"/>
              <a:stCxn id="155" idx="3"/>
              <a:endCxn id="189" idx="2"/>
            </p:cNvCxnSpPr>
            <p:nvPr/>
          </p:nvCxnSpPr>
          <p:spPr bwMode="auto">
            <a:xfrm flipV="1">
              <a:off x="6858000" y="5487610"/>
              <a:ext cx="533400" cy="3109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" name="Folded Corner 184"/>
            <p:cNvSpPr>
              <a:spLocks noChangeArrowheads="1"/>
            </p:cNvSpPr>
            <p:nvPr/>
          </p:nvSpPr>
          <p:spPr bwMode="auto">
            <a:xfrm rot="10800000">
              <a:off x="7543800" y="2133600"/>
              <a:ext cx="1143000" cy="4495800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9CFB9C"/>
                </a:gs>
                <a:gs pos="35001">
                  <a:srgbClr val="BAFBBA"/>
                </a:gs>
                <a:gs pos="100000">
                  <a:srgbClr val="E4FFE4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1777" name="TextBox 185"/>
            <p:cNvSpPr txBox="1">
              <a:spLocks noChangeArrowheads="1"/>
            </p:cNvSpPr>
            <p:nvPr/>
          </p:nvSpPr>
          <p:spPr bwMode="auto">
            <a:xfrm>
              <a:off x="7543799" y="2606875"/>
              <a:ext cx="1143000" cy="1652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brown, 2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fox, 2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how, 1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now, 1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the, 3</a:t>
              </a:r>
            </a:p>
          </p:txBody>
        </p:sp>
        <p:sp>
          <p:nvSpPr>
            <p:cNvPr id="31778" name="TextBox 186"/>
            <p:cNvSpPr txBox="1">
              <a:spLocks noChangeArrowheads="1"/>
            </p:cNvSpPr>
            <p:nvPr/>
          </p:nvSpPr>
          <p:spPr bwMode="auto">
            <a:xfrm>
              <a:off x="7543799" y="4978320"/>
              <a:ext cx="1143000" cy="131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ate, 1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cow, 1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mouse, 1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quick, 1</a:t>
              </a:r>
            </a:p>
          </p:txBody>
        </p:sp>
        <p:sp>
          <p:nvSpPr>
            <p:cNvPr id="188" name="Right Bracket 187"/>
            <p:cNvSpPr/>
            <p:nvPr/>
          </p:nvSpPr>
          <p:spPr>
            <a:xfrm flipH="1">
              <a:off x="7391400" y="2133600"/>
              <a:ext cx="152400" cy="2212585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89" name="Right Bracket 188"/>
            <p:cNvSpPr/>
            <p:nvPr/>
          </p:nvSpPr>
          <p:spPr>
            <a:xfrm flipH="1">
              <a:off x="7391400" y="4346185"/>
              <a:ext cx="152400" cy="2283215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1781" name="TextBox 205"/>
            <p:cNvSpPr txBox="1">
              <a:spLocks noChangeArrowheads="1"/>
            </p:cNvSpPr>
            <p:nvPr/>
          </p:nvSpPr>
          <p:spPr bwMode="auto">
            <a:xfrm>
              <a:off x="3335038" y="2235205"/>
              <a:ext cx="774521" cy="674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ts val="200"/>
                </a:spcBef>
              </a:pPr>
              <a:r>
                <a:rPr lang="en-US" sz="1200"/>
                <a:t>the, 1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/>
                <a:t>brown, 1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/>
                <a:t>fox, 1</a:t>
              </a:r>
            </a:p>
          </p:txBody>
        </p:sp>
        <p:sp>
          <p:nvSpPr>
            <p:cNvPr id="31782" name="TextBox 206"/>
            <p:cNvSpPr txBox="1">
              <a:spLocks noChangeArrowheads="1"/>
            </p:cNvSpPr>
            <p:nvPr/>
          </p:nvSpPr>
          <p:spPr bwMode="auto">
            <a:xfrm>
              <a:off x="5076191" y="4514579"/>
              <a:ext cx="707871" cy="267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ts val="200"/>
                </a:spcBef>
              </a:pPr>
              <a:r>
                <a:rPr lang="en-US" sz="1200"/>
                <a:t>quick, 1</a:t>
              </a:r>
            </a:p>
          </p:txBody>
        </p:sp>
        <p:sp>
          <p:nvSpPr>
            <p:cNvPr id="31783" name="TextBox 208"/>
            <p:cNvSpPr txBox="1">
              <a:spLocks noChangeArrowheads="1"/>
            </p:cNvSpPr>
            <p:nvPr/>
          </p:nvSpPr>
          <p:spPr bwMode="auto">
            <a:xfrm>
              <a:off x="3065070" y="3523431"/>
              <a:ext cx="592530" cy="674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ts val="200"/>
                </a:spcBef>
              </a:pPr>
              <a:r>
                <a:rPr lang="en-US" sz="1200"/>
                <a:t>the, 1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/>
                <a:t>fox, 1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/>
                <a:t>the, 1</a:t>
              </a:r>
            </a:p>
          </p:txBody>
        </p:sp>
        <p:sp>
          <p:nvSpPr>
            <p:cNvPr id="31784" name="TextBox 209"/>
            <p:cNvSpPr txBox="1">
              <a:spLocks noChangeArrowheads="1"/>
            </p:cNvSpPr>
            <p:nvPr/>
          </p:nvSpPr>
          <p:spPr bwMode="auto">
            <a:xfrm>
              <a:off x="2775040" y="4923762"/>
              <a:ext cx="774521" cy="674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ts val="200"/>
                </a:spcBef>
              </a:pPr>
              <a:r>
                <a:rPr lang="en-US" sz="1200"/>
                <a:t>how, 1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/>
                <a:t>now, 1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/>
                <a:t>brown, 1</a:t>
              </a:r>
            </a:p>
          </p:txBody>
        </p:sp>
        <p:sp>
          <p:nvSpPr>
            <p:cNvPr id="31785" name="TextBox 210"/>
            <p:cNvSpPr txBox="1">
              <a:spLocks noChangeArrowheads="1"/>
            </p:cNvSpPr>
            <p:nvPr/>
          </p:nvSpPr>
          <p:spPr bwMode="auto">
            <a:xfrm>
              <a:off x="4114800" y="5007964"/>
              <a:ext cx="795084" cy="471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ts val="200"/>
                </a:spcBef>
              </a:pPr>
              <a:r>
                <a:rPr lang="en-US" sz="1200"/>
                <a:t>ate, 1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/>
                <a:t>mouse, 1</a:t>
              </a:r>
            </a:p>
          </p:txBody>
        </p:sp>
        <p:sp>
          <p:nvSpPr>
            <p:cNvPr id="31786" name="TextBox 211"/>
            <p:cNvSpPr txBox="1">
              <a:spLocks noChangeArrowheads="1"/>
            </p:cNvSpPr>
            <p:nvPr/>
          </p:nvSpPr>
          <p:spPr bwMode="auto">
            <a:xfrm>
              <a:off x="4223839" y="5734824"/>
              <a:ext cx="607784" cy="267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ts val="200"/>
                </a:spcBef>
              </a:pPr>
              <a:r>
                <a:rPr lang="en-US" sz="1200"/>
                <a:t>cow, 1</a:t>
              </a:r>
            </a:p>
          </p:txBody>
        </p:sp>
      </p:grpSp>
      <p:sp>
        <p:nvSpPr>
          <p:cNvPr id="31748" name="TextBox 217"/>
          <p:cNvSpPr txBox="1">
            <a:spLocks noChangeArrowheads="1"/>
          </p:cNvSpPr>
          <p:nvPr/>
        </p:nvSpPr>
        <p:spPr bwMode="auto">
          <a:xfrm>
            <a:off x="609600" y="106680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Input</a:t>
            </a:r>
          </a:p>
        </p:txBody>
      </p:sp>
      <p:sp>
        <p:nvSpPr>
          <p:cNvPr id="31749" name="TextBox 218"/>
          <p:cNvSpPr txBox="1">
            <a:spLocks noChangeArrowheads="1"/>
          </p:cNvSpPr>
          <p:nvPr/>
        </p:nvSpPr>
        <p:spPr bwMode="auto">
          <a:xfrm>
            <a:off x="2362200" y="106680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Map</a:t>
            </a:r>
          </a:p>
        </p:txBody>
      </p:sp>
      <p:sp>
        <p:nvSpPr>
          <p:cNvPr id="31750" name="TextBox 219"/>
          <p:cNvSpPr txBox="1">
            <a:spLocks noChangeArrowheads="1"/>
          </p:cNvSpPr>
          <p:nvPr/>
        </p:nvSpPr>
        <p:spPr bwMode="auto">
          <a:xfrm>
            <a:off x="3670300" y="1066800"/>
            <a:ext cx="166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Shuffle &amp; Sort</a:t>
            </a:r>
          </a:p>
        </p:txBody>
      </p:sp>
      <p:sp>
        <p:nvSpPr>
          <p:cNvPr id="31751" name="TextBox 220"/>
          <p:cNvSpPr txBox="1">
            <a:spLocks noChangeArrowheads="1"/>
          </p:cNvSpPr>
          <p:nvPr/>
        </p:nvSpPr>
        <p:spPr bwMode="auto">
          <a:xfrm>
            <a:off x="5791200" y="1066800"/>
            <a:ext cx="981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Reduce</a:t>
            </a:r>
          </a:p>
        </p:txBody>
      </p:sp>
      <p:sp>
        <p:nvSpPr>
          <p:cNvPr id="31752" name="TextBox 221"/>
          <p:cNvSpPr txBox="1">
            <a:spLocks noChangeArrowheads="1"/>
          </p:cNvSpPr>
          <p:nvPr/>
        </p:nvSpPr>
        <p:spPr bwMode="auto">
          <a:xfrm>
            <a:off x="7732713" y="1066800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084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</a:t>
            </a:r>
            <a:r>
              <a:rPr lang="en-US" sz="2800"/>
              <a:t> </a:t>
            </a:r>
          </a:p>
        </p:txBody>
      </p:sp>
      <p:pic>
        <p:nvPicPr>
          <p:cNvPr id="9222" name="Picture 6" descr="index-auto-0007-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4580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20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Execution </a:t>
            </a:r>
          </a:p>
        </p:txBody>
      </p:sp>
      <p:pic>
        <p:nvPicPr>
          <p:cNvPr id="11270" name="Picture 6" descr="index-auto-0008-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80085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99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3" name="Picture 5" descr="mrstatu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24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7" name="Picture 5" descr="mrstatus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3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39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40" name="Picture 4" descr="mrstatus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3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25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4" name="Picture 4" descr="mrstatus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3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4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80FF00"/>
                </a:solidFill>
              </a:rPr>
              <a:t>20%</a:t>
            </a:r>
            <a:r>
              <a:rPr lang="en-US" dirty="0" smtClean="0"/>
              <a:t>) Come </a:t>
            </a:r>
            <a:r>
              <a:rPr lang="en-US" dirty="0"/>
              <a:t>up with a set of (3 or more) questions you are interested in that can be answered with web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80FF00"/>
                </a:solidFill>
              </a:rPr>
              <a:t>30%</a:t>
            </a:r>
            <a:r>
              <a:rPr lang="en-US" dirty="0" smtClean="0"/>
              <a:t>) Write </a:t>
            </a:r>
            <a:r>
              <a:rPr lang="en-US" dirty="0"/>
              <a:t>python code that:</a:t>
            </a:r>
          </a:p>
          <a:p>
            <a:pPr marL="914400" lvl="1" indent="-514350"/>
            <a:r>
              <a:rPr lang="en-US" dirty="0" smtClean="0"/>
              <a:t>pulls </a:t>
            </a:r>
            <a:r>
              <a:rPr lang="en-US" dirty="0"/>
              <a:t>the data from the web to answer this question</a:t>
            </a:r>
          </a:p>
          <a:p>
            <a:pPr marL="914400" lvl="1" indent="-514350"/>
            <a:r>
              <a:rPr lang="en-US" dirty="0" smtClean="0"/>
              <a:t>validates </a:t>
            </a:r>
            <a:r>
              <a:rPr lang="en-US" dirty="0"/>
              <a:t>the obtained data </a:t>
            </a:r>
          </a:p>
          <a:p>
            <a:pPr marL="914400" lvl="1" indent="-514350"/>
            <a:r>
              <a:rPr lang="en-US" dirty="0" smtClean="0"/>
              <a:t>generates </a:t>
            </a:r>
            <a:r>
              <a:rPr lang="en-US" dirty="0"/>
              <a:t>plots that gives insight into the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80FF00"/>
                </a:solidFill>
              </a:rPr>
              <a:t>30%</a:t>
            </a:r>
            <a:r>
              <a:rPr lang="en-US" dirty="0" smtClean="0"/>
              <a:t>) Write </a:t>
            </a:r>
            <a:r>
              <a:rPr lang="en-US" dirty="0"/>
              <a:t>a 2+ page report (plus graphics) explaining:</a:t>
            </a:r>
          </a:p>
          <a:p>
            <a:pPr marL="914400" lvl="1" indent="-514350"/>
            <a:r>
              <a:rPr lang="en-US" dirty="0" smtClean="0"/>
              <a:t>what </a:t>
            </a:r>
            <a:r>
              <a:rPr lang="en-US" dirty="0"/>
              <a:t>the questions are and why they are interesting</a:t>
            </a:r>
          </a:p>
          <a:p>
            <a:pPr marL="914400" lvl="1" indent="-514350"/>
            <a:r>
              <a:rPr lang="en-US" dirty="0" smtClean="0"/>
              <a:t>what </a:t>
            </a:r>
            <a:r>
              <a:rPr lang="en-US" dirty="0"/>
              <a:t>data was obtained</a:t>
            </a:r>
          </a:p>
          <a:p>
            <a:pPr marL="914400" lvl="1" indent="-514350"/>
            <a:r>
              <a:rPr lang="en-US" dirty="0" smtClean="0"/>
              <a:t>what </a:t>
            </a:r>
            <a:r>
              <a:rPr lang="en-US" dirty="0"/>
              <a:t>the data answer about the questions (using plots as illustration)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80FF00"/>
                </a:solidFill>
              </a:rPr>
              <a:t>20%</a:t>
            </a:r>
            <a:r>
              <a:rPr lang="en-US" dirty="0" smtClean="0"/>
              <a:t>) Evaluate </a:t>
            </a:r>
            <a:r>
              <a:rPr lang="en-US" dirty="0"/>
              <a:t>teammates' contributions to the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13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Web-Link Graph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Map</a:t>
            </a:r>
          </a:p>
          <a:p>
            <a:pPr lvl="1"/>
            <a:r>
              <a:rPr lang="en-US"/>
              <a:t>For each URL linking to target, …</a:t>
            </a:r>
          </a:p>
          <a:p>
            <a:pPr lvl="1"/>
            <a:r>
              <a:rPr lang="en-US"/>
              <a:t>Output &lt;target, source&gt; pairs </a:t>
            </a:r>
          </a:p>
          <a:p>
            <a:r>
              <a:rPr lang="en-US"/>
              <a:t>Reduce</a:t>
            </a:r>
          </a:p>
          <a:p>
            <a:pPr lvl="1"/>
            <a:r>
              <a:rPr lang="en-US"/>
              <a:t>Concatenate list of all source URLs</a:t>
            </a:r>
          </a:p>
          <a:p>
            <a:pPr lvl="1"/>
            <a:r>
              <a:rPr lang="en-US"/>
              <a:t>Outputs: &lt;target, </a:t>
            </a:r>
            <a:r>
              <a:rPr lang="en-US" b="1" i="1"/>
              <a:t>list </a:t>
            </a:r>
            <a:r>
              <a:rPr lang="en-US"/>
              <a:t>(source)&gt; pairs</a:t>
            </a:r>
          </a:p>
        </p:txBody>
      </p:sp>
    </p:spTree>
    <p:extLst>
      <p:ext uri="{BB962C8B-B14F-4D97-AF65-F5344CB8AC3E}">
        <p14:creationId xmlns:p14="http://schemas.microsoft.com/office/powerpoint/2010/main" val="131840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Amazon’s Elastic </a:t>
            </a:r>
            <a:r>
              <a:rPr lang="en-US" cap="none" dirty="0" err="1" smtClean="0"/>
              <a:t>MapReduce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49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 Computing (EC2)</a:t>
            </a:r>
          </a:p>
          <a:p>
            <a:r>
              <a:rPr lang="en-US" dirty="0" smtClean="0"/>
              <a:t>Amazon Simple Storage Service (S3)</a:t>
            </a:r>
          </a:p>
          <a:p>
            <a:r>
              <a:rPr lang="en-US" dirty="0" smtClean="0"/>
              <a:t>Elastic </a:t>
            </a:r>
            <a:r>
              <a:rPr lang="en-US" dirty="0" err="1" smtClean="0"/>
              <a:t>MapReduce</a:t>
            </a:r>
            <a:r>
              <a:rPr lang="en-US" dirty="0" smtClean="0"/>
              <a:t> (EMR)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		…</a:t>
            </a:r>
          </a:p>
          <a:p>
            <a:endParaRPr lang="en-US" dirty="0"/>
          </a:p>
          <a:p>
            <a:r>
              <a:rPr lang="en-US" dirty="0" smtClean="0"/>
              <a:t>Mechanical Turk!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7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 up for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AWS account – </a:t>
            </a:r>
            <a:r>
              <a:rPr lang="en-US" dirty="0" smtClean="0">
                <a:solidFill>
                  <a:srgbClr val="66FFFF"/>
                </a:solidFill>
                <a:hlinkClick r:id="rId3"/>
              </a:rPr>
              <a:t>http://aws.amazon.com</a:t>
            </a:r>
            <a:r>
              <a:rPr lang="en-US" dirty="0" smtClean="0">
                <a:solidFill>
                  <a:srgbClr val="66FFFF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 up for EC2 cloud computing services </a:t>
            </a:r>
            <a:r>
              <a:rPr lang="en-US" dirty="0">
                <a:hlinkClick r:id="rId4"/>
              </a:rPr>
              <a:t>http://aws.amazon.com/ec2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up Security Credentials (</a:t>
            </a:r>
            <a:r>
              <a:rPr lang="en-US" i="1" dirty="0" smtClean="0"/>
              <a:t>under menu Account </a:t>
            </a:r>
            <a:r>
              <a:rPr lang="en-US" i="1" dirty="0" smtClean="0">
                <a:sym typeface="Wingdings"/>
              </a:rPr>
              <a:t> </a:t>
            </a:r>
            <a:r>
              <a:rPr lang="en-US" i="1" dirty="0" smtClean="0"/>
              <a:t>Security Credentials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 up for S3 storage services: </a:t>
            </a:r>
            <a:r>
              <a:rPr lang="en-US" dirty="0">
                <a:hlinkClick r:id="rId5"/>
              </a:rPr>
              <a:t>http://aws.amazon.com/s3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 up for Elastic </a:t>
            </a:r>
            <a:r>
              <a:rPr lang="en-US" dirty="0" err="1" smtClean="0"/>
              <a:t>MapReduce</a:t>
            </a:r>
            <a:r>
              <a:rPr lang="en-US" dirty="0" smtClean="0"/>
              <a:t>: </a:t>
            </a:r>
            <a:r>
              <a:rPr lang="en-US" dirty="0">
                <a:hlinkClick r:id="rId6"/>
              </a:rPr>
              <a:t>http://aws.amazon.com/elasticmapreduce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544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Streaming EMR projects use Simple Storage Service (S3) Buckets for data, code, logging and output.</a:t>
            </a:r>
          </a:p>
          <a:p>
            <a:r>
              <a:rPr lang="en-US" dirty="0" smtClean="0">
                <a:solidFill>
                  <a:srgbClr val="80FF00"/>
                </a:solidFill>
              </a:rPr>
              <a:t>Bucket</a:t>
            </a:r>
          </a:p>
          <a:p>
            <a:pPr lvl="1"/>
            <a:r>
              <a:rPr lang="en-US" dirty="0" smtClean="0"/>
              <a:t>“A bucket is a container for objects stored in Amazon S3. Every object is contained in a bucket.” Bucket names must be globally unique.</a:t>
            </a:r>
            <a:endParaRPr lang="en-US" dirty="0"/>
          </a:p>
          <a:p>
            <a:r>
              <a:rPr lang="en-US" dirty="0" smtClean="0">
                <a:solidFill>
                  <a:srgbClr val="80FF00"/>
                </a:solidFill>
              </a:rPr>
              <a:t>Object</a:t>
            </a:r>
          </a:p>
          <a:p>
            <a:pPr lvl="1"/>
            <a:r>
              <a:rPr lang="en-US" dirty="0" smtClean="0"/>
              <a:t>“Entities stored in Amazon S3. Objects consist of object data and metadata.” Metadata consists of key-value pairs. Object data is opaque.</a:t>
            </a:r>
            <a:endParaRPr lang="en-US" dirty="0"/>
          </a:p>
          <a:p>
            <a:r>
              <a:rPr lang="en-US" dirty="0">
                <a:solidFill>
                  <a:srgbClr val="80FF00"/>
                </a:solidFill>
              </a:rPr>
              <a:t>Objects Keys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An object is uniquely identified within a bucket by a key (name) and a version ID.”</a:t>
            </a:r>
          </a:p>
        </p:txBody>
      </p:sp>
    </p:spTree>
    <p:extLst>
      <p:ext uri="{BB962C8B-B14F-4D97-AF65-F5344CB8AC3E}">
        <p14:creationId xmlns:p14="http://schemas.microsoft.com/office/powerpoint/2010/main" val="418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objects in 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Want to: 	</a:t>
            </a:r>
            <a:endParaRPr lang="en-US" dirty="0" smtClean="0"/>
          </a:p>
          <a:p>
            <a:pPr lvl="1"/>
            <a:r>
              <a:rPr lang="en-US" dirty="0" smtClean="0"/>
              <a:t>Move </a:t>
            </a:r>
            <a:r>
              <a:rPr lang="en-US" dirty="0"/>
              <a:t>data into and out of S3 buckets 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access privileges</a:t>
            </a:r>
          </a:p>
          <a:p>
            <a:r>
              <a:rPr lang="en-US" dirty="0"/>
              <a:t>Tools:</a:t>
            </a:r>
          </a:p>
          <a:p>
            <a:pPr lvl="1"/>
            <a:r>
              <a:rPr lang="en-US" dirty="0"/>
              <a:t>S3 console in your AWS control panel is adequate for managing S3 buckets and objects one at a time</a:t>
            </a:r>
          </a:p>
          <a:p>
            <a:pPr lvl="1"/>
            <a:r>
              <a:rPr lang="en-US" dirty="0"/>
              <a:t>Other browser options: good for multiple file upload/download - Firefox S3 https://</a:t>
            </a:r>
            <a:r>
              <a:rPr lang="en-US" dirty="0" err="1"/>
              <a:t>addons.mozilla.org</a:t>
            </a:r>
            <a:r>
              <a:rPr lang="en-US" dirty="0"/>
              <a:t>/en-US/</a:t>
            </a:r>
            <a:r>
              <a:rPr lang="en-US" dirty="0" err="1"/>
              <a:t>firefox</a:t>
            </a:r>
            <a:r>
              <a:rPr lang="en-US" dirty="0"/>
              <a:t>/</a:t>
            </a:r>
            <a:r>
              <a:rPr lang="en-US" dirty="0" err="1"/>
              <a:t>addon</a:t>
            </a:r>
            <a:r>
              <a:rPr lang="en-US" dirty="0"/>
              <a:t>/3247/ ; or minimal - S3 plug-in for Chrome https://</a:t>
            </a:r>
            <a:r>
              <a:rPr lang="en-US" dirty="0" err="1"/>
              <a:t>chrome.google.com</a:t>
            </a:r>
            <a:r>
              <a:rPr lang="en-US" dirty="0"/>
              <a:t>/ extensions/detail/</a:t>
            </a:r>
            <a:r>
              <a:rPr lang="en-US" dirty="0" err="1"/>
              <a:t>appeggcmoaojledegaonmdaakfhjhchf</a:t>
            </a:r>
            <a:endParaRPr lang="en-US" dirty="0"/>
          </a:p>
          <a:p>
            <a:pPr lvl="1"/>
            <a:r>
              <a:rPr lang="en-US" dirty="0"/>
              <a:t>Programmatic options: Web Services (both SOAP-y and REST-</a:t>
            </a:r>
            <a:r>
              <a:rPr lang="en-US" dirty="0" err="1"/>
              <a:t>ful</a:t>
            </a:r>
            <a:r>
              <a:rPr lang="en-US" dirty="0"/>
              <a:t>): </a:t>
            </a:r>
            <a:r>
              <a:rPr lang="en-US" dirty="0" err="1"/>
              <a:t>wget</a:t>
            </a:r>
            <a:r>
              <a:rPr lang="en-US" dirty="0"/>
              <a:t>, curl, Python, Ruby, Java . . .</a:t>
            </a:r>
          </a:p>
        </p:txBody>
      </p:sp>
    </p:spTree>
    <p:extLst>
      <p:ext uri="{BB962C8B-B14F-4D97-AF65-F5344CB8AC3E}">
        <p14:creationId xmlns:p14="http://schemas.microsoft.com/office/powerpoint/2010/main" val="366015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S3 data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CFFCC"/>
                </a:solidFill>
                <a:latin typeface="Courier New"/>
                <a:cs typeface="Courier New"/>
              </a:rPr>
              <a:t>from </a:t>
            </a:r>
            <a:r>
              <a:rPr lang="en-US" dirty="0" smtClean="0">
                <a:latin typeface="Courier New"/>
                <a:cs typeface="Courier New"/>
              </a:rPr>
              <a:t>boto.s3.connection </a:t>
            </a:r>
            <a:r>
              <a:rPr lang="en-US" dirty="0" smtClean="0">
                <a:solidFill>
                  <a:srgbClr val="CCFFCC"/>
                </a:solidFill>
                <a:latin typeface="Courier New"/>
                <a:cs typeface="Courier New"/>
              </a:rPr>
              <a:t>import </a:t>
            </a:r>
            <a:r>
              <a:rPr lang="en-US" dirty="0" smtClean="0">
                <a:latin typeface="Courier New"/>
                <a:cs typeface="Courier New"/>
              </a:rPr>
              <a:t>S3Connection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conn = S3Connection(’key-id’, ’secret-key’)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bucket = </a:t>
            </a:r>
            <a:r>
              <a:rPr lang="en-US" dirty="0" err="1" smtClean="0">
                <a:latin typeface="Courier New"/>
                <a:cs typeface="Courier New"/>
              </a:rPr>
              <a:t>conn.get_bucket</a:t>
            </a:r>
            <a:r>
              <a:rPr lang="en-US" dirty="0" smtClean="0">
                <a:latin typeface="Courier New"/>
                <a:cs typeface="Courier New"/>
              </a:rPr>
              <a:t>(’</a:t>
            </a:r>
            <a:r>
              <a:rPr lang="en-US" dirty="0" err="1" smtClean="0">
                <a:latin typeface="Courier New"/>
                <a:cs typeface="Courier New"/>
              </a:rPr>
              <a:t>bsi</a:t>
            </a:r>
            <a:r>
              <a:rPr lang="en-US" dirty="0" smtClean="0">
                <a:latin typeface="Courier New"/>
                <a:cs typeface="Courier New"/>
              </a:rPr>
              <a:t>-test’)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k = </a:t>
            </a:r>
            <a:r>
              <a:rPr lang="en-US" dirty="0" err="1" smtClean="0">
                <a:latin typeface="Courier New"/>
                <a:cs typeface="Courier New"/>
              </a:rPr>
              <a:t>bucket.get_key</a:t>
            </a:r>
            <a:r>
              <a:rPr lang="en-US" dirty="0" smtClean="0">
                <a:latin typeface="Courier New"/>
                <a:cs typeface="Courier New"/>
              </a:rPr>
              <a:t>(’</a:t>
            </a:r>
            <a:r>
              <a:rPr lang="en-US" dirty="0" err="1" smtClean="0">
                <a:latin typeface="Courier New"/>
                <a:cs typeface="Courier New"/>
              </a:rPr>
              <a:t>image.jpg</a:t>
            </a:r>
            <a:r>
              <a:rPr lang="en-US" dirty="0" smtClean="0">
                <a:latin typeface="Courier New"/>
                <a:cs typeface="Courier New"/>
              </a:rPr>
              <a:t>’)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print </a:t>
            </a:r>
            <a:r>
              <a:rPr lang="en-US" dirty="0" smtClean="0">
                <a:latin typeface="Courier New"/>
                <a:cs typeface="Courier New"/>
              </a:rPr>
              <a:t>"Value for key ’x-amz-meta-s3fox-modifiedtime’ is:"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print </a:t>
            </a:r>
            <a:r>
              <a:rPr lang="en-US" dirty="0" err="1" smtClean="0">
                <a:latin typeface="Courier New"/>
                <a:cs typeface="Courier New"/>
              </a:rPr>
              <a:t>k.get_metadata</a:t>
            </a:r>
            <a:r>
              <a:rPr lang="en-US" dirty="0" smtClean="0">
                <a:latin typeface="Courier New"/>
                <a:cs typeface="Courier New"/>
              </a:rPr>
              <a:t>(’s3fox-modifiedtime’) </a:t>
            </a:r>
            <a:r>
              <a:rPr lang="en-US" dirty="0" err="1" smtClean="0">
                <a:latin typeface="Courier New"/>
                <a:cs typeface="Courier New"/>
              </a:rPr>
              <a:t>k.get_contents_to_filename</a:t>
            </a:r>
            <a:r>
              <a:rPr lang="en-US" dirty="0" smtClean="0">
                <a:latin typeface="Courier New"/>
                <a:cs typeface="Courier New"/>
              </a:rPr>
              <a:t>(’</a:t>
            </a:r>
            <a:r>
              <a:rPr lang="en-US" dirty="0" err="1" smtClean="0">
                <a:latin typeface="Courier New"/>
                <a:cs typeface="Courier New"/>
              </a:rPr>
              <a:t>deleteme.jpg</a:t>
            </a:r>
            <a:r>
              <a:rPr lang="en-US" dirty="0" smtClean="0">
                <a:latin typeface="Courier New"/>
                <a:cs typeface="Courier New"/>
              </a:rPr>
              <a:t>’)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k = </a:t>
            </a:r>
            <a:r>
              <a:rPr lang="en-US" dirty="0" err="1" smtClean="0">
                <a:latin typeface="Courier New"/>
                <a:cs typeface="Courier New"/>
              </a:rPr>
              <a:t>bucket.get_key</a:t>
            </a:r>
            <a:r>
              <a:rPr lang="en-US" dirty="0" smtClean="0">
                <a:latin typeface="Courier New"/>
                <a:cs typeface="Courier New"/>
              </a:rPr>
              <a:t>(’</a:t>
            </a:r>
            <a:r>
              <a:rPr lang="en-US" dirty="0" err="1" smtClean="0">
                <a:latin typeface="Courier New"/>
                <a:cs typeface="Courier New"/>
              </a:rPr>
              <a:t>foobar</a:t>
            </a:r>
            <a:r>
              <a:rPr lang="en-US" dirty="0" smtClean="0">
                <a:latin typeface="Courier New"/>
                <a:cs typeface="Courier New"/>
              </a:rPr>
              <a:t>’)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print </a:t>
            </a:r>
            <a:r>
              <a:rPr lang="en-US" dirty="0" smtClean="0">
                <a:latin typeface="Courier New"/>
                <a:cs typeface="Courier New"/>
              </a:rPr>
              <a:t>"Object value for key ’</a:t>
            </a:r>
            <a:r>
              <a:rPr lang="en-US" dirty="0" err="1" smtClean="0">
                <a:latin typeface="Courier New"/>
                <a:cs typeface="Courier New"/>
              </a:rPr>
              <a:t>foobar</a:t>
            </a:r>
            <a:r>
              <a:rPr lang="en-US" dirty="0" smtClean="0">
                <a:latin typeface="Courier New"/>
                <a:cs typeface="Courier New"/>
              </a:rPr>
              <a:t>’ is:" print </a:t>
            </a:r>
            <a:r>
              <a:rPr lang="en-US" dirty="0" err="1" smtClean="0">
                <a:latin typeface="Courier New"/>
                <a:cs typeface="Courier New"/>
              </a:rPr>
              <a:t>k.get_contents_as_string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print </a:t>
            </a:r>
            <a:r>
              <a:rPr lang="en-US" dirty="0" smtClean="0">
                <a:latin typeface="Courier New"/>
                <a:cs typeface="Courier New"/>
              </a:rPr>
              <a:t>"Value for key ’x-</a:t>
            </a:r>
            <a:r>
              <a:rPr lang="en-US" dirty="0" err="1" smtClean="0">
                <a:latin typeface="Courier New"/>
                <a:cs typeface="Courier New"/>
              </a:rPr>
              <a:t>amz</a:t>
            </a:r>
            <a:r>
              <a:rPr lang="en-US" dirty="0" smtClean="0">
                <a:latin typeface="Courier New"/>
                <a:cs typeface="Courier New"/>
              </a:rPr>
              <a:t>-meta-example-key’ is:"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print </a:t>
            </a:r>
            <a:r>
              <a:rPr lang="en-US" dirty="0" err="1" smtClean="0">
                <a:latin typeface="Courier New"/>
                <a:cs typeface="Courier New"/>
              </a:rPr>
              <a:t>k.get_metadata</a:t>
            </a:r>
            <a:r>
              <a:rPr lang="en-US" dirty="0" smtClean="0">
                <a:latin typeface="Courier New"/>
                <a:cs typeface="Courier New"/>
              </a:rPr>
              <a:t>(’example-key’)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4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S3 data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$ .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botoExample.py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Value </a:t>
            </a:r>
            <a:r>
              <a:rPr lang="en-US" dirty="0">
                <a:latin typeface="Courier New"/>
                <a:cs typeface="Courier New"/>
              </a:rPr>
              <a:t>for key ’x-amz-meta-s3fox-modifiedtime’ is: 1273869756000 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Object </a:t>
            </a:r>
            <a:r>
              <a:rPr lang="en-US" dirty="0">
                <a:latin typeface="Courier New"/>
                <a:cs typeface="Courier New"/>
              </a:rPr>
              <a:t>value for key ’</a:t>
            </a:r>
            <a:r>
              <a:rPr lang="en-US" dirty="0" err="1">
                <a:latin typeface="Courier New"/>
                <a:cs typeface="Courier New"/>
              </a:rPr>
              <a:t>foobar</a:t>
            </a:r>
            <a:r>
              <a:rPr lang="en-US" dirty="0">
                <a:latin typeface="Courier New"/>
                <a:cs typeface="Courier New"/>
              </a:rPr>
              <a:t>’ </a:t>
            </a:r>
            <a:r>
              <a:rPr lang="en-US" dirty="0" smtClean="0">
                <a:latin typeface="Courier New"/>
                <a:cs typeface="Courier New"/>
              </a:rPr>
              <a:t>is: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This </a:t>
            </a:r>
            <a:r>
              <a:rPr lang="en-US" dirty="0">
                <a:latin typeface="Courier New"/>
                <a:cs typeface="Courier New"/>
              </a:rPr>
              <a:t>is a test of S3 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Value </a:t>
            </a:r>
            <a:r>
              <a:rPr lang="en-US" dirty="0">
                <a:latin typeface="Courier New"/>
                <a:cs typeface="Courier New"/>
              </a:rPr>
              <a:t>for key ’x-</a:t>
            </a:r>
            <a:r>
              <a:rPr lang="en-US" dirty="0" err="1">
                <a:latin typeface="Courier New"/>
                <a:cs typeface="Courier New"/>
              </a:rPr>
              <a:t>amz</a:t>
            </a:r>
            <a:r>
              <a:rPr lang="en-US" dirty="0">
                <a:latin typeface="Courier New"/>
                <a:cs typeface="Courier New"/>
              </a:rPr>
              <a:t>-meta-example-key’ is: 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This </a:t>
            </a:r>
            <a:r>
              <a:rPr lang="en-US" dirty="0">
                <a:latin typeface="Courier New"/>
                <a:cs typeface="Courier New"/>
              </a:rPr>
              <a:t>is an example value.</a:t>
            </a:r>
          </a:p>
        </p:txBody>
      </p:sp>
    </p:spTree>
    <p:extLst>
      <p:ext uri="{BB962C8B-B14F-4D97-AF65-F5344CB8AC3E}">
        <p14:creationId xmlns:p14="http://schemas.microsoft.com/office/powerpoint/2010/main" val="283117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FF00"/>
                </a:solidFill>
              </a:rPr>
              <a:t>Hadoop</a:t>
            </a:r>
            <a:r>
              <a:rPr lang="en-US" dirty="0">
                <a:solidFill>
                  <a:srgbClr val="80FF00"/>
                </a:solidFill>
              </a:rPr>
              <a:t> </a:t>
            </a:r>
            <a:endParaRPr lang="en-US" dirty="0" smtClean="0">
              <a:solidFill>
                <a:srgbClr val="80FF00"/>
              </a:solidFill>
            </a:endParaRPr>
          </a:p>
          <a:p>
            <a:pPr lvl="1"/>
            <a:r>
              <a:rPr lang="en-US" dirty="0" smtClean="0"/>
              <a:t>Hosted </a:t>
            </a:r>
            <a:r>
              <a:rPr lang="en-US" dirty="0" err="1"/>
              <a:t>Hadoop</a:t>
            </a:r>
            <a:r>
              <a:rPr lang="en-US" dirty="0"/>
              <a:t> framework running on EC2 and S3. </a:t>
            </a:r>
            <a:endParaRPr lang="en-US" dirty="0" smtClean="0"/>
          </a:p>
          <a:p>
            <a:r>
              <a:rPr lang="en-US" dirty="0" smtClean="0">
                <a:solidFill>
                  <a:srgbClr val="80FF00"/>
                </a:solidFill>
              </a:rPr>
              <a:t>Job </a:t>
            </a:r>
            <a:r>
              <a:rPr lang="en-US" dirty="0">
                <a:solidFill>
                  <a:srgbClr val="80FF00"/>
                </a:solidFill>
              </a:rPr>
              <a:t>Flow </a:t>
            </a:r>
            <a:endParaRPr lang="en-US" dirty="0" smtClean="0">
              <a:solidFill>
                <a:srgbClr val="80FF00"/>
              </a:solidFill>
            </a:endParaRPr>
          </a:p>
          <a:p>
            <a:pPr lvl="1"/>
            <a:r>
              <a:rPr lang="en-US" dirty="0" smtClean="0"/>
              <a:t>Processing </a:t>
            </a:r>
            <a:r>
              <a:rPr lang="en-US" dirty="0"/>
              <a:t>steps EMR “runs on a specified </a:t>
            </a:r>
            <a:r>
              <a:rPr lang="en-US" dirty="0" smtClean="0"/>
              <a:t>dataset using </a:t>
            </a:r>
            <a:r>
              <a:rPr lang="en-US" dirty="0"/>
              <a:t>a set of Amazon EC2 instances.” </a:t>
            </a:r>
            <a:endParaRPr lang="en-US" dirty="0" smtClean="0"/>
          </a:p>
          <a:p>
            <a:r>
              <a:rPr lang="en-US" dirty="0" smtClean="0">
                <a:solidFill>
                  <a:srgbClr val="80FF00"/>
                </a:solidFill>
              </a:rPr>
              <a:t>S3 </a:t>
            </a:r>
            <a:r>
              <a:rPr lang="en-US" dirty="0">
                <a:solidFill>
                  <a:srgbClr val="80FF00"/>
                </a:solidFill>
              </a:rPr>
              <a:t>Bucket(s) </a:t>
            </a:r>
            <a:endParaRPr lang="en-US" dirty="0" smtClean="0">
              <a:solidFill>
                <a:srgbClr val="80FF00"/>
              </a:solidFill>
            </a:endParaRPr>
          </a:p>
          <a:p>
            <a:pPr lvl="1"/>
            <a:r>
              <a:rPr lang="en-US" dirty="0" smtClean="0"/>
              <a:t>Input </a:t>
            </a:r>
            <a:r>
              <a:rPr lang="en-US" dirty="0"/>
              <a:t>data, output, scripts, jars, logs.</a:t>
            </a:r>
          </a:p>
        </p:txBody>
      </p:sp>
    </p:spTree>
    <p:extLst>
      <p:ext uri="{BB962C8B-B14F-4D97-AF65-F5344CB8AC3E}">
        <p14:creationId xmlns:p14="http://schemas.microsoft.com/office/powerpoint/2010/main" val="3150384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Job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Want to:</a:t>
            </a:r>
          </a:p>
          <a:p>
            <a:pPr lvl="1"/>
            <a:r>
              <a:rPr lang="da-DK" dirty="0" err="1" smtClean="0"/>
              <a:t>Configure</a:t>
            </a:r>
            <a:r>
              <a:rPr lang="da-DK" dirty="0" smtClean="0"/>
              <a:t> </a:t>
            </a:r>
            <a:r>
              <a:rPr lang="da-DK" dirty="0"/>
              <a:t>jobs </a:t>
            </a:r>
            <a:endParaRPr lang="da-DK" dirty="0" smtClean="0"/>
          </a:p>
          <a:p>
            <a:pPr lvl="1"/>
            <a:r>
              <a:rPr lang="da-DK" dirty="0" smtClean="0"/>
              <a:t>Start </a:t>
            </a:r>
            <a:r>
              <a:rPr lang="da-DK" dirty="0"/>
              <a:t>jobs </a:t>
            </a:r>
            <a:endParaRPr lang="da-DK" dirty="0" smtClean="0"/>
          </a:p>
          <a:p>
            <a:pPr lvl="1"/>
            <a:r>
              <a:rPr lang="da-DK" dirty="0" smtClean="0"/>
              <a:t>Check </a:t>
            </a:r>
            <a:r>
              <a:rPr lang="da-DK" dirty="0"/>
              <a:t>status or stop jobs</a:t>
            </a:r>
          </a:p>
          <a:p>
            <a:r>
              <a:rPr lang="da-DK" dirty="0"/>
              <a:t>Tools: </a:t>
            </a:r>
            <a:endParaRPr lang="da-DK" dirty="0" smtClean="0"/>
          </a:p>
          <a:p>
            <a:pPr lvl="1"/>
            <a:r>
              <a:rPr lang="da-DK" dirty="0" smtClean="0"/>
              <a:t>AWS </a:t>
            </a:r>
            <a:r>
              <a:rPr lang="da-DK" dirty="0"/>
              <a:t>Management </a:t>
            </a:r>
            <a:r>
              <a:rPr lang="da-DK" dirty="0" smtClean="0"/>
              <a:t>Console</a:t>
            </a:r>
          </a:p>
          <a:p>
            <a:pPr marL="457200" lvl="1" indent="0">
              <a:buNone/>
            </a:pPr>
            <a:r>
              <a:rPr lang="da-DK" dirty="0" err="1" smtClean="0"/>
              <a:t>https</a:t>
            </a:r>
            <a:r>
              <a:rPr lang="da-DK" dirty="0"/>
              <a:t>://</a:t>
            </a:r>
            <a:r>
              <a:rPr lang="da-DK" dirty="0" err="1"/>
              <a:t>console.aws.amazon.com</a:t>
            </a:r>
            <a:r>
              <a:rPr lang="da-DK" dirty="0"/>
              <a:t>/</a:t>
            </a:r>
            <a:r>
              <a:rPr lang="da-DK" dirty="0" err="1"/>
              <a:t>elasticmapreduce</a:t>
            </a:r>
            <a:r>
              <a:rPr lang="da-DK" dirty="0"/>
              <a:t>/</a:t>
            </a:r>
            <a:r>
              <a:rPr lang="da-DK" dirty="0" err="1"/>
              <a:t>home</a:t>
            </a:r>
            <a:endParaRPr lang="da-DK" dirty="0"/>
          </a:p>
          <a:p>
            <a:pPr lvl="1"/>
            <a:r>
              <a:rPr lang="da-DK" dirty="0"/>
              <a:t>Command Line Tools (</a:t>
            </a:r>
            <a:r>
              <a:rPr lang="da-DK" dirty="0" err="1"/>
              <a:t>requires</a:t>
            </a:r>
            <a:r>
              <a:rPr lang="da-DK" dirty="0"/>
              <a:t> Ruby [</a:t>
            </a:r>
            <a:r>
              <a:rPr lang="da-DK" dirty="0" err="1"/>
              <a:t>sudo</a:t>
            </a:r>
            <a:r>
              <a:rPr lang="da-DK" dirty="0"/>
              <a:t> </a:t>
            </a:r>
            <a:r>
              <a:rPr lang="da-DK" dirty="0" err="1"/>
              <a:t>apt-get</a:t>
            </a:r>
            <a:r>
              <a:rPr lang="da-DK" dirty="0"/>
              <a:t> </a:t>
            </a:r>
            <a:r>
              <a:rPr lang="da-DK" dirty="0" err="1"/>
              <a:t>install</a:t>
            </a:r>
            <a:r>
              <a:rPr lang="da-DK" dirty="0"/>
              <a:t> </a:t>
            </a:r>
            <a:r>
              <a:rPr lang="da-DK" dirty="0" err="1"/>
              <a:t>ruby</a:t>
            </a:r>
            <a:r>
              <a:rPr lang="da-DK" dirty="0"/>
              <a:t> </a:t>
            </a:r>
            <a:r>
              <a:rPr lang="da-DK" dirty="0" err="1"/>
              <a:t>libopenssl-ruby</a:t>
            </a:r>
            <a:r>
              <a:rPr lang="da-DK" dirty="0"/>
              <a:t>]) </a:t>
            </a:r>
            <a:endParaRPr lang="da-DK" dirty="0" smtClean="0"/>
          </a:p>
          <a:p>
            <a:pPr marL="457200" lvl="1" indent="0">
              <a:buNone/>
            </a:pPr>
            <a:r>
              <a:rPr lang="da-DK" dirty="0" smtClean="0"/>
              <a:t>http</a:t>
            </a:r>
            <a:r>
              <a:rPr lang="da-DK" dirty="0"/>
              <a:t>://</a:t>
            </a:r>
            <a:r>
              <a:rPr lang="da-DK" dirty="0" err="1"/>
              <a:t>developer.amazonwebservices.com</a:t>
            </a:r>
            <a:r>
              <a:rPr lang="da-DK" dirty="0"/>
              <a:t>/</a:t>
            </a:r>
            <a:r>
              <a:rPr lang="da-DK" dirty="0" err="1"/>
              <a:t>connect</a:t>
            </a:r>
            <a:r>
              <a:rPr lang="da-DK" dirty="0"/>
              <a:t>/</a:t>
            </a:r>
            <a:r>
              <a:rPr lang="da-DK" dirty="0" err="1"/>
              <a:t>entry</a:t>
            </a:r>
            <a:r>
              <a:rPr lang="da-DK" dirty="0"/>
              <a:t>. </a:t>
            </a:r>
            <a:r>
              <a:rPr lang="da-DK" dirty="0" err="1"/>
              <a:t>jspa?externalID</a:t>
            </a:r>
            <a:r>
              <a:rPr lang="da-DK" dirty="0"/>
              <a:t>=2264&amp;categoryID=262</a:t>
            </a:r>
          </a:p>
          <a:p>
            <a:pPr lvl="1"/>
            <a:r>
              <a:rPr lang="da-DK" dirty="0"/>
              <a:t>API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by the service (REST-ful and SOAP-y)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Flickr tags co-occur with political keywords?</a:t>
            </a:r>
          </a:p>
          <a:p>
            <a:r>
              <a:rPr lang="en-US" dirty="0" smtClean="0"/>
              <a:t>What are the demographics of Flickr users who use political keywords?</a:t>
            </a:r>
          </a:p>
          <a:p>
            <a:r>
              <a:rPr lang="en-US" dirty="0" smtClean="0"/>
              <a:t>What is the distribution of friends and tags for political vs. non-political users?</a:t>
            </a:r>
          </a:p>
          <a:p>
            <a:r>
              <a:rPr lang="en-US" dirty="0" smtClean="0"/>
              <a:t>What is the probability two political users are friends, compared to the probability two random users are friends?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42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aws.amazon.com</a:t>
            </a:r>
            <a:r>
              <a:rPr lang="en-US" dirty="0"/>
              <a:t>/datasets</a:t>
            </a:r>
          </a:p>
        </p:txBody>
      </p:sp>
    </p:spTree>
    <p:extLst>
      <p:ext uri="{BB962C8B-B14F-4D97-AF65-F5344CB8AC3E}">
        <p14:creationId xmlns:p14="http://schemas.microsoft.com/office/powerpoint/2010/main" val="145421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often are companies’ stock tickers (e.g. $MSFT) actually tweeted?</a:t>
            </a:r>
          </a:p>
          <a:p>
            <a:r>
              <a:rPr lang="en-US" dirty="0" smtClean="0"/>
              <a:t>When they are, is the company name also mentioned in the same tweet?</a:t>
            </a:r>
          </a:p>
          <a:p>
            <a:r>
              <a:rPr lang="en-US" dirty="0" smtClean="0"/>
              <a:t>How often do these co-occur with the words “buy” or “sell”?</a:t>
            </a:r>
          </a:p>
          <a:p>
            <a:r>
              <a:rPr lang="en-US" dirty="0" smtClean="0"/>
              <a:t>How do mentions (or change in mentions) relate to stock prices?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7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http://www.d4d.orange.com/home</a:t>
            </a:r>
          </a:p>
        </p:txBody>
      </p:sp>
    </p:spTree>
    <p:extLst>
      <p:ext uri="{BB962C8B-B14F-4D97-AF65-F5344CB8AC3E}">
        <p14:creationId xmlns:p14="http://schemas.microsoft.com/office/powerpoint/2010/main" val="84688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Problem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Big Data is big!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What to do when you want to process </a:t>
            </a:r>
            <a:r>
              <a:rPr lang="en-US" dirty="0">
                <a:latin typeface="Arial" charset="0"/>
                <a:ea typeface="ＭＳ Ｐゴシック" charset="0"/>
              </a:rPr>
              <a:t>100</a:t>
            </a:r>
            <a:r>
              <a:rPr lang="ja-JP" altLang="en-US" dirty="0">
                <a:latin typeface="Arial" charset="0"/>
                <a:ea typeface="ＭＳ Ｐゴシック" charset="0"/>
              </a:rPr>
              <a:t>’</a:t>
            </a:r>
            <a:r>
              <a:rPr lang="en-US" dirty="0">
                <a:latin typeface="Arial" charset="0"/>
                <a:ea typeface="ＭＳ Ｐゴシック" charset="0"/>
              </a:rPr>
              <a:t>s of terabytes of </a:t>
            </a:r>
            <a:r>
              <a:rPr lang="en-US" dirty="0" smtClean="0">
                <a:latin typeface="Arial" charset="0"/>
                <a:ea typeface="ＭＳ Ｐゴシック" charset="0"/>
              </a:rPr>
              <a:t>data?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Takes </a:t>
            </a:r>
            <a:r>
              <a:rPr lang="en-US" dirty="0">
                <a:solidFill>
                  <a:srgbClr val="FFFF00"/>
                </a:solidFill>
                <a:latin typeface="Arial" charset="0"/>
                <a:ea typeface="ＭＳ Ｐゴシック" charset="0"/>
              </a:rPr>
              <a:t>11 days </a:t>
            </a:r>
            <a:r>
              <a:rPr lang="en-US" dirty="0">
                <a:latin typeface="Arial" charset="0"/>
                <a:ea typeface="ＭＳ Ｐゴシック" charset="0"/>
              </a:rPr>
              <a:t>to read on 1 computer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Need lots of cheap computers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Fixes speed problem (15 minutes on 1000 computers), but…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Reliability problems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In large clusters, computers fail every day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Cluster size is not fixed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Need common infrastructure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Must be efficient and reliable</a:t>
            </a:r>
          </a:p>
        </p:txBody>
      </p:sp>
    </p:spTree>
    <p:extLst>
      <p:ext uri="{BB962C8B-B14F-4D97-AF65-F5344CB8AC3E}">
        <p14:creationId xmlns:p14="http://schemas.microsoft.com/office/powerpoint/2010/main" val="310352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Solution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Open Source Apache Project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Hadoop Core includes: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Distributed File System - distributes data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Map/Reduce - distributes application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Written in Java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Runs on 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Linux, Mac OS/X, Windows, and Solaris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Commodity hardware</a:t>
            </a:r>
          </a:p>
        </p:txBody>
      </p:sp>
    </p:spTree>
    <p:extLst>
      <p:ext uri="{BB962C8B-B14F-4D97-AF65-F5344CB8AC3E}">
        <p14:creationId xmlns:p14="http://schemas.microsoft.com/office/powerpoint/2010/main" val="411620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80FF00"/>
                </a:solidFill>
              </a:rPr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0FF00"/>
                </a:solidFill>
              </a:rPr>
              <a:t>d</a:t>
            </a:r>
            <a:r>
              <a:rPr lang="en-US" dirty="0" smtClean="0"/>
              <a:t>istributed </a:t>
            </a:r>
            <a:r>
              <a:rPr lang="en-US" dirty="0" err="1" smtClean="0">
                <a:solidFill>
                  <a:srgbClr val="80FF00"/>
                </a:solidFill>
              </a:rPr>
              <a:t>f</a:t>
            </a:r>
            <a:r>
              <a:rPr lang="en-US" dirty="0" err="1" smtClean="0"/>
              <a:t>ile</a:t>
            </a:r>
            <a:r>
              <a:rPr lang="en-US" dirty="0" err="1" smtClean="0">
                <a:solidFill>
                  <a:srgbClr val="80FF00"/>
                </a:solidFill>
              </a:rPr>
              <a:t>s</a:t>
            </a:r>
            <a:r>
              <a:rPr lang="en-US" dirty="0" err="1" smtClean="0"/>
              <a:t>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3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66FFFF"/>
      </a:hlink>
      <a:folHlink>
        <a:srgbClr val="66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1805</Words>
  <Application>Microsoft Macintosh PowerPoint</Application>
  <PresentationFormat>On-screen Show (4:3)</PresentationFormat>
  <Paragraphs>301</Paragraphs>
  <Slides>40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Hadoop and MapReduce</vt:lpstr>
      <vt:lpstr>Outline</vt:lpstr>
      <vt:lpstr>Requirements</vt:lpstr>
      <vt:lpstr>Example</vt:lpstr>
      <vt:lpstr>Example</vt:lpstr>
      <vt:lpstr>Example</vt:lpstr>
      <vt:lpstr>Problem</vt:lpstr>
      <vt:lpstr>Solution</vt:lpstr>
      <vt:lpstr>Hadoop distributed filesystem</vt:lpstr>
      <vt:lpstr>Namenode and Datanodes</vt:lpstr>
      <vt:lpstr>Commodity Hardware Cluster</vt:lpstr>
      <vt:lpstr>HDFS Architecture</vt:lpstr>
      <vt:lpstr>File system Namespace</vt:lpstr>
      <vt:lpstr>Namenode </vt:lpstr>
      <vt:lpstr>Data Replication</vt:lpstr>
      <vt:lpstr>Replica Selection </vt:lpstr>
      <vt:lpstr>Datanode</vt:lpstr>
      <vt:lpstr>HDFS key points</vt:lpstr>
      <vt:lpstr>Map/Reduce</vt:lpstr>
      <vt:lpstr>Map/Reduce</vt:lpstr>
      <vt:lpstr>Map &amp; Reduce</vt:lpstr>
      <vt:lpstr>Example: Word Count</vt:lpstr>
      <vt:lpstr>Word Count Execution</vt:lpstr>
      <vt:lpstr>Execution </vt:lpstr>
      <vt:lpstr>Parallel Execution </vt:lpstr>
      <vt:lpstr>PowerPoint Presentation</vt:lpstr>
      <vt:lpstr>PowerPoint Presentation</vt:lpstr>
      <vt:lpstr>PowerPoint Presentation</vt:lpstr>
      <vt:lpstr>PowerPoint Presentation</vt:lpstr>
      <vt:lpstr>Reverse Web-Link Graph</vt:lpstr>
      <vt:lpstr>Amazon’s Elastic MapReduce</vt:lpstr>
      <vt:lpstr>Amazon Web Services</vt:lpstr>
      <vt:lpstr>Signing up for AWS</vt:lpstr>
      <vt:lpstr>S3 buckets</vt:lpstr>
      <vt:lpstr>Accessing objects in S3</vt:lpstr>
      <vt:lpstr>Getting S3 data with Python</vt:lpstr>
      <vt:lpstr>Getting S3 data with Python</vt:lpstr>
      <vt:lpstr>Elastic MapReduce</vt:lpstr>
      <vt:lpstr>Controlling Job Flows</vt:lpstr>
      <vt:lpstr>Public Datasets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Winter Mason</dc:creator>
  <cp:lastModifiedBy>Winter Mason</cp:lastModifiedBy>
  <cp:revision>50</cp:revision>
  <dcterms:created xsi:type="dcterms:W3CDTF">2012-06-28T19:42:33Z</dcterms:created>
  <dcterms:modified xsi:type="dcterms:W3CDTF">2012-10-02T19:03:18Z</dcterms:modified>
</cp:coreProperties>
</file>