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Account%20Sales%20Data%20for%20Analysis%20for%20Task%2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Account%20Sales%20Data%20for%20Analysis%20for%20Task%20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Account%20Sales%20Data%20for%20Analysis%20for%20Task%20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SALES PER ACCOUNT</a:t>
            </a:r>
          </a:p>
        </c:rich>
      </c:tx>
      <c:layout>
        <c:manualLayout>
          <c:xMode val="edge"/>
          <c:yMode val="edge"/>
          <c:x val="0.15270355681642736"/>
          <c:y val="2.44379276637341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Medium Business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Average of 2017</c:v>
              </c:pt>
              <c:pt idx="1">
                <c:v>Average of 2018</c:v>
              </c:pt>
              <c:pt idx="2">
                <c:v>Average of 2019</c:v>
              </c:pt>
              <c:pt idx="3">
                <c:v>Average of 2020</c:v>
              </c:pt>
              <c:pt idx="4">
                <c:v>Average of 2021</c:v>
              </c:pt>
            </c:strLit>
          </c:cat>
          <c:val>
            <c:numLit>
              <c:formatCode>General</c:formatCode>
              <c:ptCount val="5"/>
              <c:pt idx="0">
                <c:v>618.20000000000005</c:v>
              </c:pt>
              <c:pt idx="1">
                <c:v>3614</c:v>
              </c:pt>
              <c:pt idx="2">
                <c:v>4656.6000000000004</c:v>
              </c:pt>
              <c:pt idx="3">
                <c:v>6736.4</c:v>
              </c:pt>
              <c:pt idx="4">
                <c:v>8825</c:v>
              </c:pt>
            </c:numLit>
          </c:val>
          <c:extLst>
            <c:ext xmlns:c16="http://schemas.microsoft.com/office/drawing/2014/chart" uri="{C3380CC4-5D6E-409C-BE32-E72D297353CC}">
              <c16:uniqueId val="{00000000-2779-4678-B458-3073E564ED83}"/>
            </c:ext>
          </c:extLst>
        </c:ser>
        <c:ser>
          <c:idx val="1"/>
          <c:order val="1"/>
          <c:tx>
            <c:v>Small Business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Average of 2017</c:v>
              </c:pt>
              <c:pt idx="1">
                <c:v>Average of 2018</c:v>
              </c:pt>
              <c:pt idx="2">
                <c:v>Average of 2019</c:v>
              </c:pt>
              <c:pt idx="3">
                <c:v>Average of 2020</c:v>
              </c:pt>
              <c:pt idx="4">
                <c:v>Average of 2021</c:v>
              </c:pt>
            </c:strLit>
          </c:cat>
          <c:val>
            <c:numLit>
              <c:formatCode>General</c:formatCode>
              <c:ptCount val="5"/>
              <c:pt idx="0">
                <c:v>1555.5</c:v>
              </c:pt>
              <c:pt idx="1">
                <c:v>3209.5</c:v>
              </c:pt>
              <c:pt idx="2">
                <c:v>4304.5</c:v>
              </c:pt>
              <c:pt idx="3">
                <c:v>6952.5</c:v>
              </c:pt>
              <c:pt idx="4">
                <c:v>7880.5</c:v>
              </c:pt>
            </c:numLit>
          </c:val>
          <c:extLst>
            <c:ext xmlns:c16="http://schemas.microsoft.com/office/drawing/2014/chart" uri="{C3380CC4-5D6E-409C-BE32-E72D297353CC}">
              <c16:uniqueId val="{0000000E-2779-4678-B458-3073E564E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45715759"/>
        <c:axId val="1445716175"/>
      </c:barChart>
      <c:catAx>
        <c:axId val="14457157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5716175"/>
        <c:crosses val="autoZero"/>
        <c:auto val="1"/>
        <c:lblAlgn val="ctr"/>
        <c:lblOffset val="100"/>
        <c:noMultiLvlLbl val="0"/>
      </c:catAx>
      <c:valAx>
        <c:axId val="1445716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5715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Social</a:t>
            </a:r>
            <a:r>
              <a:rPr lang="en-US" baseline="0" dirty="0"/>
              <a:t> Media 5 </a:t>
            </a:r>
            <a:r>
              <a:rPr lang="en-US" baseline="0" dirty="0" err="1"/>
              <a:t>yr</a:t>
            </a:r>
            <a:r>
              <a:rPr lang="en-US" baseline="0" dirty="0"/>
              <a:t> </a:t>
            </a:r>
            <a:r>
              <a:rPr lang="en-US" baseline="0" dirty="0" err="1"/>
              <a:t>cagr</a:t>
            </a:r>
            <a:r>
              <a:rPr lang="en-US" baseline="0" dirty="0"/>
              <a:t> </a:t>
            </a:r>
          </a:p>
        </c:rich>
      </c:tx>
      <c:layout>
        <c:manualLayout>
          <c:xMode val="edge"/>
          <c:yMode val="edge"/>
          <c:x val="0.33293044619422574"/>
          <c:y val="4.99052201808107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2146175"/>
        <c:axId val="1382147839"/>
      </c:barChart>
      <c:catAx>
        <c:axId val="1382146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2147839"/>
        <c:crosses val="autoZero"/>
        <c:auto val="1"/>
        <c:lblAlgn val="ctr"/>
        <c:lblOffset val="100"/>
        <c:noMultiLvlLbl val="0"/>
      </c:catAx>
      <c:valAx>
        <c:axId val="1382147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214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4.xlsx]Sheet15!PivotTable17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5 YR CAGR</a:t>
            </a:r>
            <a:r>
              <a:rPr lang="en-US" baseline="0" dirty="0"/>
              <a:t> PER SOCIAL MEDIA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Sheet15!$A$4:$A$6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Sheet15!$B$4:$B$6</c:f>
              <c:numCache>
                <c:formatCode>0.00%</c:formatCode>
                <c:ptCount val="2"/>
                <c:pt idx="0">
                  <c:v>0.17485748558288577</c:v>
                </c:pt>
                <c:pt idx="1">
                  <c:v>1.0319051648066904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73-47F7-B0F7-9E716210D2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9000623"/>
        <c:axId val="1379001039"/>
      </c:barChart>
      <c:catAx>
        <c:axId val="1379000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9001039"/>
        <c:crosses val="autoZero"/>
        <c:auto val="1"/>
        <c:lblAlgn val="ctr"/>
        <c:lblOffset val="100"/>
        <c:noMultiLvlLbl val="0"/>
      </c:catAx>
      <c:valAx>
        <c:axId val="1379001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9000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54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183595"/>
            <a:ext cx="8111765" cy="366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Data</a:t>
            </a:r>
            <a:r>
              <a:rPr lang="en-US" sz="3200" dirty="0">
                <a:solidFill>
                  <a:srgbClr val="0070C0"/>
                </a:solidFill>
              </a:rPr>
              <a:t>-</a:t>
            </a: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Driven Storytelling Presentation: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lang="en-US" sz="3200" dirty="0">
              <a:solidFill>
                <a:srgbClr val="0070C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lang="en-US" sz="32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lang="en-US" sz="3200" dirty="0">
              <a:solidFill>
                <a:srgbClr val="0070C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lang="en-US" sz="3200" b="0" i="0" u="none" strike="noStrike" cap="none" dirty="0">
              <a:solidFill>
                <a:srgbClr val="0070C0"/>
              </a:solidFill>
              <a:highlight>
                <a:srgbClr val="C0C0C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7030A0"/>
                </a:solidFill>
              </a:rPr>
              <a:t>        </a:t>
            </a:r>
            <a:r>
              <a:rPr lang="en-US" sz="32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ACCOUNT SALES ANALYSIS UPON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7030A0"/>
                </a:solidFill>
              </a:rPr>
              <a:t>              MARKETING</a:t>
            </a:r>
            <a:endParaRPr lang="en-US" sz="3200" b="0" i="0" u="none" strike="noStrike" cap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dirty="0">
              <a:highlight>
                <a:srgbClr val="C0C0C0"/>
              </a:highlight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617248" y="1025582"/>
            <a:ext cx="2949178" cy="1001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1600" dirty="0"/>
              <a:t>How different marketing affects the sales</a:t>
            </a:r>
            <a:br>
              <a:rPr lang="en-US" sz="1600" dirty="0"/>
            </a:br>
            <a:endParaRPr sz="1600"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3885009" y="1526381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dirty="0"/>
          </a:p>
          <a:p>
            <a:pPr marL="228600" indent="-228600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Small </a:t>
            </a:r>
            <a:r>
              <a:rPr lang="en-US" sz="2000" dirty="0" err="1">
                <a:solidFill>
                  <a:srgbClr val="FF0000"/>
                </a:solidFill>
              </a:rPr>
              <a:t>bussiness</a:t>
            </a:r>
            <a:r>
              <a:rPr lang="en-US" sz="2000" dirty="0">
                <a:solidFill>
                  <a:srgbClr val="FF0000"/>
                </a:solidFill>
              </a:rPr>
              <a:t> : increased by 714 % </a:t>
            </a:r>
          </a:p>
          <a:p>
            <a:pPr marL="228600" indent="-228600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Online retailer  : increased by 850 % </a:t>
            </a:r>
          </a:p>
          <a:p>
            <a:pPr marL="228600" indent="-228600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medium </a:t>
            </a:r>
            <a:r>
              <a:rPr lang="en-US" sz="2000" dirty="0" err="1">
                <a:solidFill>
                  <a:srgbClr val="FF0000"/>
                </a:solidFill>
              </a:rPr>
              <a:t>bussiness</a:t>
            </a:r>
            <a:r>
              <a:rPr lang="en-US" sz="2000" dirty="0">
                <a:solidFill>
                  <a:srgbClr val="FF0000"/>
                </a:solidFill>
              </a:rPr>
              <a:t> : increased by 870 % </a:t>
            </a:r>
          </a:p>
          <a:p>
            <a:pPr marL="228600" indent="-228600">
              <a:spcBef>
                <a:spcPts val="0"/>
              </a:spcBef>
            </a:pPr>
            <a:endParaRPr lang="en-US" sz="2000"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b="1" i="1" u="sng" dirty="0"/>
              <a:t>SOCIAL MEDIA</a:t>
            </a:r>
            <a:r>
              <a:rPr lang="en-US" dirty="0"/>
              <a:t> : </a:t>
            </a:r>
          </a:p>
          <a:p>
            <a:pPr marL="0" indent="0">
              <a:spcBef>
                <a:spcPts val="0"/>
              </a:spcBef>
            </a:pPr>
            <a:r>
              <a:rPr lang="en-US" dirty="0"/>
              <a:t>Marketing done on social media increased sales by more than 700</a:t>
            </a:r>
            <a:r>
              <a:rPr lang="en-US" sz="1600" dirty="0">
                <a:solidFill>
                  <a:srgbClr val="FF0000"/>
                </a:solidFill>
              </a:rPr>
              <a:t>%  </a:t>
            </a:r>
            <a:r>
              <a:rPr lang="en-US" sz="1600" dirty="0">
                <a:solidFill>
                  <a:schemeClr val="tx1"/>
                </a:solidFill>
              </a:rPr>
              <a:t>for all the business.</a:t>
            </a:r>
          </a:p>
          <a:p>
            <a:pPr marL="0" indent="0">
              <a:spcBef>
                <a:spcPts val="0"/>
              </a:spcBef>
            </a:pPr>
            <a:r>
              <a:rPr lang="en-US" b="1" i="1" u="sng" dirty="0">
                <a:solidFill>
                  <a:schemeClr val="tx1"/>
                </a:solidFill>
              </a:rPr>
              <a:t>COUPOUNS:</a:t>
            </a:r>
          </a:p>
          <a:p>
            <a:pPr marL="0" indent="0">
              <a:spcBef>
                <a:spcPts val="0"/>
              </a:spcBef>
            </a:pPr>
            <a:r>
              <a:rPr lang="en-US" i="1" dirty="0">
                <a:solidFill>
                  <a:schemeClr val="tx1"/>
                </a:solidFill>
              </a:rPr>
              <a:t>Where as </a:t>
            </a:r>
            <a:r>
              <a:rPr lang="en-US" i="1" u="sng" dirty="0">
                <a:solidFill>
                  <a:schemeClr val="tx1"/>
                </a:solidFill>
              </a:rPr>
              <a:t>COUPOUNS </a:t>
            </a:r>
            <a:r>
              <a:rPr lang="en-US" i="1" dirty="0">
                <a:solidFill>
                  <a:schemeClr val="tx1"/>
                </a:solidFill>
              </a:rPr>
              <a:t>UNDERPERFORMED BY -100</a:t>
            </a:r>
            <a:r>
              <a:rPr lang="en-US" sz="1600" dirty="0">
                <a:solidFill>
                  <a:schemeClr val="tx1"/>
                </a:solidFill>
              </a:rPr>
              <a:t>% </a:t>
            </a:r>
          </a:p>
          <a:p>
            <a:pPr marL="0" indent="0">
              <a:spcBef>
                <a:spcPts val="0"/>
              </a:spcBef>
            </a:pPr>
            <a:r>
              <a:rPr lang="en-US" sz="1600" b="1" i="1" u="sng" dirty="0">
                <a:solidFill>
                  <a:schemeClr val="tx1"/>
                </a:solidFill>
              </a:rPr>
              <a:t>POSTERS: </a:t>
            </a:r>
            <a:r>
              <a:rPr lang="en-US" sz="1600" i="1" dirty="0">
                <a:solidFill>
                  <a:schemeClr val="tx1"/>
                </a:solidFill>
              </a:rPr>
              <a:t>PERFORMED BETTER BUT AFTER  SOCIAL MEDIA</a:t>
            </a:r>
          </a:p>
          <a:p>
            <a:pPr marL="0" indent="0">
              <a:spcBef>
                <a:spcPts val="0"/>
              </a:spcBef>
            </a:pPr>
            <a:r>
              <a:rPr lang="en-US" sz="1600" i="1" dirty="0">
                <a:solidFill>
                  <a:schemeClr val="tx1"/>
                </a:solidFill>
              </a:rPr>
              <a:t>HAVING OVERALL INCREASE IN  COMBINED SALES IS </a:t>
            </a:r>
            <a:r>
              <a:rPr lang="en-US" sz="1600" b="1" i="1" u="sng" dirty="0">
                <a:solidFill>
                  <a:schemeClr val="tx1"/>
                </a:solidFill>
              </a:rPr>
              <a:t>600% </a:t>
            </a:r>
          </a:p>
          <a:p>
            <a:pPr marL="0" indent="0">
              <a:spcBef>
                <a:spcPts val="0"/>
              </a:spcBef>
            </a:pPr>
            <a:endParaRPr lang="en-US" sz="1600" b="1" i="1" u="sng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</a:pPr>
            <a:endParaRPr lang="en-US" sz="1600" i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</a:pPr>
            <a:endParaRPr lang="en-US" sz="16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/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72FB823-8B5C-4A4C-B184-B630A854A0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332277"/>
              </p:ext>
            </p:extLst>
          </p:nvPr>
        </p:nvGraphicFramePr>
        <p:xfrm>
          <a:off x="4126944" y="1526381"/>
          <a:ext cx="4145280" cy="2300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1559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Key point, observation or data here…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8B43AE-C4D1-408E-B874-FAAB9ED4E6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603851"/>
              </p:ext>
            </p:extLst>
          </p:nvPr>
        </p:nvGraphicFramePr>
        <p:xfrm>
          <a:off x="1965492" y="2458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83D56A-2E79-40A2-A7B9-7F8E286391B1}"/>
              </a:ext>
            </a:extLst>
          </p:cNvPr>
          <p:cNvSpPr txBox="1"/>
          <p:nvPr/>
        </p:nvSpPr>
        <p:spPr>
          <a:xfrm>
            <a:off x="329938" y="1168924"/>
            <a:ext cx="36528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KEY NOTE</a:t>
            </a:r>
            <a:r>
              <a:rPr lang="en-US" dirty="0"/>
              <a:t>:</a:t>
            </a:r>
          </a:p>
          <a:p>
            <a:endParaRPr lang="en-US" b="1" i="1" dirty="0"/>
          </a:p>
          <a:p>
            <a:r>
              <a:rPr lang="en-US" b="1" i="1" dirty="0"/>
              <a:t>USING A SOCIAL MEDIA EACH ACCOUNT HAD A 100% 5 YEAR </a:t>
            </a:r>
            <a:r>
              <a:rPr lang="en-US" b="1" i="1" u="sng" dirty="0"/>
              <a:t>CAGR</a:t>
            </a:r>
            <a:r>
              <a:rPr lang="en-US" b="1" i="1" dirty="0"/>
              <a:t> GROWTH AND NOT USING HAD AN AVERAGE OF -20 </a:t>
            </a:r>
            <a:r>
              <a:rPr lang="en-US" b="1" i="1" u="sng" dirty="0"/>
              <a:t>CAGR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4374983-DCCC-4401-89FC-AB811F2C96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679758"/>
              </p:ext>
            </p:extLst>
          </p:nvPr>
        </p:nvGraphicFramePr>
        <p:xfrm>
          <a:off x="3795294" y="948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539552" y="1556792"/>
            <a:ext cx="7439036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AS, we witnessed the power of the social media the accounts using social media grew with more than 100% CAGR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Accounts not using social media had a negative 20% CAGR hence promoting the MARKETING of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social media is profitable in 5 years long time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187</Words>
  <Application>Microsoft Office PowerPoint</Application>
  <PresentationFormat>On-screen Show (4:3)</PresentationFormat>
  <Paragraphs>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How different marketing affects the sales </vt:lpstr>
      <vt:lpstr>Key point, observation or data here…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shobhit tiwari</cp:lastModifiedBy>
  <cp:revision>9</cp:revision>
  <dcterms:created xsi:type="dcterms:W3CDTF">2020-03-26T22:50:15Z</dcterms:created>
  <dcterms:modified xsi:type="dcterms:W3CDTF">2024-08-07T12:35:47Z</dcterms:modified>
</cp:coreProperties>
</file>