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8" r:id="rId7"/>
    <p:sldId id="263" r:id="rId8"/>
    <p:sldId id="264" r:id="rId9"/>
    <p:sldId id="269" r:id="rId10"/>
    <p:sldId id="270" r:id="rId11"/>
    <p:sldId id="271" r:id="rId12"/>
    <p:sldId id="272" r:id="rId13"/>
    <p:sldId id="266" r:id="rId14"/>
    <p:sldId id="265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2" y="0"/>
            <a:ext cx="1391382" cy="1507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59" y="197643"/>
            <a:ext cx="1489333" cy="9453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24F60E-86B9-3544-76C3-D46EBEFA23F9}"/>
              </a:ext>
            </a:extLst>
          </p:cNvPr>
          <p:cNvSpPr txBox="1"/>
          <p:nvPr/>
        </p:nvSpPr>
        <p:spPr>
          <a:xfrm>
            <a:off x="1547520" y="331730"/>
            <a:ext cx="6048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UNIVERSITY INSTITUTE OF ENGINEERING AND TECHNOLOGY, CHHATRAPATI SHAHU JI MAHARAJ UNIVERSITY CAMPUS, KANPUR</a:t>
            </a:r>
          </a:p>
          <a:p>
            <a:pPr algn="ctr"/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8E2F2-BD23-96E5-51B3-CC4034E20DC7}"/>
              </a:ext>
            </a:extLst>
          </p:cNvPr>
          <p:cNvSpPr txBox="1"/>
          <p:nvPr/>
        </p:nvSpPr>
        <p:spPr>
          <a:xfrm>
            <a:off x="1213587" y="1454498"/>
            <a:ext cx="6784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0" spc="-111" dirty="0">
                <a:ea typeface="Petrona Bold" pitchFamily="34" charset="-122"/>
              </a:rPr>
              <a:t>MEDI-AI: Intelligent Disease Prediction and Medicine Recommendation &amp; Health Blogging System</a:t>
            </a:r>
            <a:endParaRPr lang="en-US" sz="2400" b="1" dirty="0"/>
          </a:p>
          <a:p>
            <a:pPr algn="ctr"/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D388D-5A68-DBF8-0DFB-68F25B6D4A50}"/>
              </a:ext>
            </a:extLst>
          </p:cNvPr>
          <p:cNvSpPr txBox="1"/>
          <p:nvPr/>
        </p:nvSpPr>
        <p:spPr>
          <a:xfrm>
            <a:off x="3429000" y="226899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Major Project (MCA 4061)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31E24-13C8-59F9-5594-24FC0DF78945}"/>
              </a:ext>
            </a:extLst>
          </p:cNvPr>
          <p:cNvSpPr txBox="1"/>
          <p:nvPr/>
        </p:nvSpPr>
        <p:spPr>
          <a:xfrm>
            <a:off x="3047999" y="2636601"/>
            <a:ext cx="384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 of Computer Applications </a:t>
            </a:r>
            <a:endParaRPr lang="en-US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321DF-848F-43D1-7289-5253B327AEF9}"/>
              </a:ext>
            </a:extLst>
          </p:cNvPr>
          <p:cNvSpPr txBox="1"/>
          <p:nvPr/>
        </p:nvSpPr>
        <p:spPr>
          <a:xfrm>
            <a:off x="1974649" y="3005933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Submitted By:</a:t>
            </a:r>
            <a:r>
              <a:rPr lang="en-IN" dirty="0"/>
              <a:t> </a:t>
            </a:r>
            <a:r>
              <a:rPr lang="en-IN" dirty="0" err="1"/>
              <a:t>Shobhit</a:t>
            </a:r>
            <a:r>
              <a:rPr lang="en-IN" dirty="0"/>
              <a:t> Shukla</a:t>
            </a:r>
          </a:p>
          <a:p>
            <a:pPr algn="ctr"/>
            <a:r>
              <a:rPr lang="en-IN" b="1" dirty="0"/>
              <a:t>Roll No.:  </a:t>
            </a:r>
            <a:r>
              <a:rPr lang="en-IN" dirty="0"/>
              <a:t>31222391644</a:t>
            </a:r>
          </a:p>
          <a:p>
            <a:pPr algn="ctr"/>
            <a:r>
              <a:rPr lang="en-IN" dirty="0"/>
              <a:t>Group No.:59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284BD-6BB1-2115-8B29-E14ECA7968DA}"/>
              </a:ext>
            </a:extLst>
          </p:cNvPr>
          <p:cNvSpPr txBox="1"/>
          <p:nvPr/>
        </p:nvSpPr>
        <p:spPr>
          <a:xfrm>
            <a:off x="1669522" y="4731463"/>
            <a:ext cx="6416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0" i="1" dirty="0">
                <a:solidFill>
                  <a:srgbClr val="000000"/>
                </a:solidFill>
                <a:effectLst/>
                <a:latin typeface="TimesNewRomanPS-ItalicMT"/>
              </a:rPr>
              <a:t>Under the Supervision of</a:t>
            </a:r>
            <a:r>
              <a:rPr lang="en-IN" dirty="0"/>
              <a:t> </a:t>
            </a:r>
            <a:br>
              <a:rPr lang="en-IN" dirty="0"/>
            </a:br>
            <a:r>
              <a:rPr lang="en-IN" b="1" dirty="0">
                <a:solidFill>
                  <a:srgbClr val="000000"/>
                </a:solidFill>
                <a:latin typeface="TimesNewRomanPS-BoldMT"/>
              </a:rPr>
              <a:t>Dr. Mamta Tiwari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TimesNewRomanPS-BoldMT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NewRomanPSMT"/>
              </a:rPr>
              <a:t>| 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TimesNewRomanPS-ItalicMT"/>
              </a:rPr>
              <a:t>Assistant Professor </a:t>
            </a:r>
          </a:p>
          <a:p>
            <a:pPr algn="ctr"/>
            <a:r>
              <a:rPr lang="en-IN" b="1" dirty="0">
                <a:solidFill>
                  <a:srgbClr val="000000"/>
                </a:solidFill>
                <a:latin typeface="TimesNewRomanPS-BoldMT"/>
              </a:rPr>
              <a:t>Mr. Arpit Dubey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TimesNewRomanPS-BoldMT"/>
              </a:rPr>
              <a:t>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NewRomanPSMT"/>
              </a:rPr>
              <a:t>| </a:t>
            </a:r>
            <a:r>
              <a:rPr lang="en-IN" i="1" dirty="0">
                <a:solidFill>
                  <a:srgbClr val="000000"/>
                </a:solidFill>
                <a:latin typeface="TimesNewRomanPS-ItalicMT"/>
              </a:rPr>
              <a:t>Assistant Professor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A66F8-A208-3C13-312B-2701FF383324}"/>
              </a:ext>
            </a:extLst>
          </p:cNvPr>
          <p:cNvSpPr txBox="1"/>
          <p:nvPr/>
        </p:nvSpPr>
        <p:spPr>
          <a:xfrm>
            <a:off x="1066800" y="57150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Department of Computer Application School of Engineering &amp; Technology (UIET)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727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47284-4047-A9A1-6AF3-BA2B4EC44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46A3-C674-FE5D-1B33-9600EE1C4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 err="1"/>
              <a:t>Screen</a:t>
            </a:r>
            <a:r>
              <a:rPr lang="en-US" b="1" dirty="0" err="1"/>
              <a:t>sots</a:t>
            </a:r>
            <a:endParaRPr lang="en-US" sz="3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r>
              <a:rPr lang="en-US" sz="2200" dirty="0"/>
              <a:t> Symptom selection interface</a:t>
            </a:r>
            <a:endParaRPr lang="en-IN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238879-739D-D82B-ED45-3681101E6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025843"/>
            <a:ext cx="5762625" cy="3241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035A2A-9616-6708-6477-0C9C66C1B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3946527"/>
            <a:ext cx="5805170" cy="20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0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AFA02-CE8B-2739-093E-978BF014D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BEDC-214A-C848-4284-5D9E019F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 err="1"/>
              <a:t>Screen</a:t>
            </a:r>
            <a:r>
              <a:rPr lang="en-US" b="1" dirty="0" err="1"/>
              <a:t>sots</a:t>
            </a:r>
            <a:endParaRPr lang="en-US" sz="3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r>
              <a:rPr lang="en-US" sz="2200" dirty="0"/>
              <a:t> Diagnosis Results And Report (For Download)</a:t>
            </a: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D4D82-2460-DA0A-4EE0-4BA8597A6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828039"/>
            <a:ext cx="5100320" cy="2124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1687C9-02F5-2D28-62A9-3A2E30F9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952749"/>
            <a:ext cx="5100320" cy="334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7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7F360-567E-7648-7D46-03F9A0BA7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B95E1-DD37-7711-FE17-D7CCEC857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err="1"/>
              <a:t>Screen</a:t>
            </a:r>
            <a:r>
              <a:rPr lang="en-US" b="1" dirty="0" err="1"/>
              <a:t>sots</a:t>
            </a:r>
            <a:endParaRPr lang="en-US" sz="3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r>
              <a:rPr lang="en-IN" sz="2200" dirty="0"/>
              <a:t>Full Article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D610-40B6-08C7-A8F1-3305E6F4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260" y="1308417"/>
            <a:ext cx="5491480" cy="463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76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1B8B5-CE80-34EA-1A02-5C1DC2C5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70D5-D883-E412-F2C7-205FDE4A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Applications &amp; Advantages</a:t>
            </a:r>
          </a:p>
          <a:p>
            <a:pPr marL="0" indent="0" algn="ctr">
              <a:buNone/>
            </a:pPr>
            <a:endParaRPr lang="en-US" sz="3200" dirty="0"/>
          </a:p>
          <a:p>
            <a:r>
              <a:rPr lang="en-US" sz="2000" b="1" dirty="0"/>
              <a:t>Applications: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Healthcare assistance for early diagnosis.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Educational tool for symptom understanding.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Fitness &amp; wellness promotion.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Advantages: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Quick and cost-effective healthcare insights.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Promotes healthier living through personalized advice.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Scalable for broader use.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Time-saving solution for common health concerns.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Community-Driven.</a:t>
            </a:r>
          </a:p>
        </p:txBody>
      </p:sp>
    </p:spTree>
    <p:extLst>
      <p:ext uri="{BB962C8B-B14F-4D97-AF65-F5344CB8AC3E}">
        <p14:creationId xmlns:p14="http://schemas.microsoft.com/office/powerpoint/2010/main" val="394682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5A3F8-6F3C-6FB1-F61C-6D33C8FAA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350A-0D7D-944D-1CB6-0B67AF8C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b="1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Achievements: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AI-driven system predicts diseases and provides personalized recommendations.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User-friendly and accessible 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Promotes early diagnosis and preventive healthcare.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Accurate predictions and actionable advice.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Positive user feedback on usability.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Interactive Health care community.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Scope: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 real-time APIs for live health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Expand dataset for broader disease prediction.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49684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E142D-46EA-78EF-2365-46E4714FB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DD513-4877-4F4F-38FD-681F25CCF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9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9600" b="1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8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9158-0359-EC8B-9C21-6C05552EC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0C1D-D1FD-3922-A534-BA537747E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N" b="1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Problem Statement:</a:t>
            </a:r>
            <a:r>
              <a:rPr lang="en-US" sz="22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Lack of accessible, timely healthcare in rural/remote areas.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Delayed medical consultations lead to worsened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Solution:</a:t>
            </a:r>
            <a:r>
              <a:rPr lang="en-US" sz="2200" dirty="0"/>
              <a:t> MEDI-AI: AI-powered web platform for symptom-based disease prediction, medicine recommendations, and health blogging.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Key Features: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SVM-based disease prediction.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Personalized advice on: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200" dirty="0"/>
              <a:t>Medications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200" dirty="0"/>
              <a:t>Precautions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200" dirty="0"/>
              <a:t>Workouts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200" dirty="0"/>
              <a:t>Diet plans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Interactive health blogging community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Goal:</a:t>
            </a:r>
            <a:r>
              <a:rPr lang="en-US" sz="2200" dirty="0"/>
              <a:t> Leverage AI to improve accessibility and preventive healthcare.</a:t>
            </a:r>
          </a:p>
        </p:txBody>
      </p:sp>
    </p:spTree>
    <p:extLst>
      <p:ext uri="{BB962C8B-B14F-4D97-AF65-F5344CB8AC3E}">
        <p14:creationId xmlns:p14="http://schemas.microsoft.com/office/powerpoint/2010/main" val="55924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FA201-7F89-7CD7-5930-C1036A6DD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5FB2-702F-0C07-65A5-776E75187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Objectives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Disease Prediction System:</a:t>
            </a:r>
            <a:endParaRPr lang="en-IN" sz="2000" dirty="0"/>
          </a:p>
          <a:p>
            <a:pPr marL="457200" lvl="1" indent="0">
              <a:buNone/>
            </a:pPr>
            <a:r>
              <a:rPr lang="en-IN" sz="2000" dirty="0"/>
              <a:t>AI/ML-based system to predict diseases based on symptoms.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Lifestyle Recommendations:</a:t>
            </a:r>
            <a:endParaRPr lang="en-IN" sz="2000" dirty="0"/>
          </a:p>
          <a:p>
            <a:pPr marL="457200" lvl="1" indent="0">
              <a:buNone/>
            </a:pPr>
            <a:r>
              <a:rPr lang="en-IN" sz="2000" dirty="0"/>
              <a:t>Personalized advice on precautions, workouts, and diets.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User-Friendly Interface:</a:t>
            </a:r>
            <a:endParaRPr lang="en-IN" sz="2000" dirty="0"/>
          </a:p>
          <a:p>
            <a:pPr marL="457200" lvl="1" indent="0">
              <a:buNone/>
            </a:pPr>
            <a:r>
              <a:rPr lang="en-IN" sz="2000" dirty="0"/>
              <a:t>Intuitive UI for seamless interaction and symptom input.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Reliable AI Models:</a:t>
            </a:r>
            <a:endParaRPr lang="en-IN" sz="2000" dirty="0"/>
          </a:p>
          <a:p>
            <a:pPr marL="457200" lvl="1" indent="0">
              <a:buNone/>
            </a:pPr>
            <a:r>
              <a:rPr lang="en-IN" sz="2000" dirty="0"/>
              <a:t>High accuracy using robust machine learning models.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Promote Preventive Care:</a:t>
            </a:r>
            <a:endParaRPr lang="en-IN" sz="2000" dirty="0"/>
          </a:p>
          <a:p>
            <a:pPr marL="457200" lvl="1" indent="0">
              <a:buNone/>
            </a:pPr>
            <a:r>
              <a:rPr lang="en-IN" sz="2000" dirty="0"/>
              <a:t>Encourage early diagnosis and actionable healthcare advice.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Health Blogging Platform:</a:t>
            </a:r>
            <a:endParaRPr lang="en-IN" sz="2000" dirty="0"/>
          </a:p>
          <a:p>
            <a:pPr marL="457200" lvl="1" indent="0">
              <a:buNone/>
            </a:pPr>
            <a:r>
              <a:rPr lang="en-IN" sz="2000" dirty="0"/>
              <a:t>High accuracy using robust machine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98871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0E107-A270-0F23-1199-0A615D9D0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6F36-5605-C322-6CAF-C013AF30A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Methodology</a:t>
            </a:r>
          </a:p>
          <a:p>
            <a:pPr>
              <a:buFont typeface="+mj-lt"/>
              <a:buAutoNum type="arabicPeriod"/>
            </a:pPr>
            <a:r>
              <a:rPr lang="en-IN" sz="2200" b="1" dirty="0"/>
              <a:t>Symptom Collection:</a:t>
            </a:r>
            <a:endParaRPr lang="en-IN" sz="2200" dirty="0"/>
          </a:p>
          <a:p>
            <a:pPr marL="457200" lvl="1" indent="0">
              <a:buNone/>
            </a:pPr>
            <a:r>
              <a:rPr lang="en-IN" sz="2200" dirty="0"/>
              <a:t>User inputs symptoms via Check Box.</a:t>
            </a:r>
          </a:p>
          <a:p>
            <a:pPr>
              <a:buFont typeface="+mj-lt"/>
              <a:buAutoNum type="arabicPeriod"/>
            </a:pPr>
            <a:r>
              <a:rPr lang="en-IN" sz="2200" b="1" dirty="0"/>
              <a:t>Data Preprocessing:</a:t>
            </a:r>
            <a:endParaRPr lang="en-IN" sz="2200" dirty="0"/>
          </a:p>
          <a:p>
            <a:pPr marL="457200" lvl="1" indent="0">
              <a:buNone/>
            </a:pPr>
            <a:r>
              <a:rPr lang="en-IN" sz="2200" dirty="0"/>
              <a:t>Symptom validation and standardization.</a:t>
            </a:r>
          </a:p>
          <a:p>
            <a:pPr>
              <a:buFont typeface="+mj-lt"/>
              <a:buAutoNum type="arabicPeriod"/>
            </a:pPr>
            <a:r>
              <a:rPr lang="en-IN" sz="2200" b="1" dirty="0"/>
              <a:t>Disease Prediction:</a:t>
            </a:r>
            <a:endParaRPr lang="en-IN" sz="2200" dirty="0"/>
          </a:p>
          <a:p>
            <a:pPr marL="457200" lvl="1" indent="0">
              <a:buNone/>
            </a:pPr>
            <a:r>
              <a:rPr lang="en-IN" sz="2200" dirty="0"/>
              <a:t>SVM-based model predicts disease with high accuracy.</a:t>
            </a:r>
          </a:p>
          <a:p>
            <a:pPr>
              <a:buFont typeface="+mj-lt"/>
              <a:buAutoNum type="arabicPeriod"/>
            </a:pPr>
            <a:r>
              <a:rPr lang="en-IN" sz="2200" b="1" dirty="0"/>
              <a:t>Recommendation Generation:</a:t>
            </a:r>
            <a:endParaRPr lang="en-IN" sz="2200" dirty="0"/>
          </a:p>
          <a:p>
            <a:pPr marL="457200" lvl="1" indent="0">
              <a:buNone/>
            </a:pPr>
            <a:r>
              <a:rPr lang="en-IN" sz="2200" dirty="0"/>
              <a:t>Tailored advice: medications, diets, workouts, and precautions.</a:t>
            </a:r>
          </a:p>
          <a:p>
            <a:pPr>
              <a:buFont typeface="+mj-lt"/>
              <a:buAutoNum type="arabicPeriod"/>
            </a:pPr>
            <a:r>
              <a:rPr lang="en-IN" sz="2200" b="1" dirty="0"/>
              <a:t>User Results Display:</a:t>
            </a:r>
            <a:endParaRPr lang="en-IN" sz="2200" dirty="0"/>
          </a:p>
          <a:p>
            <a:pPr marL="457200" lvl="1" indent="0">
              <a:buNone/>
            </a:pPr>
            <a:r>
              <a:rPr lang="en-IN" sz="2200" dirty="0"/>
              <a:t>Interactive, categorized output (easy-to-understand).</a:t>
            </a:r>
          </a:p>
        </p:txBody>
      </p:sp>
    </p:spTree>
    <p:extLst>
      <p:ext uri="{BB962C8B-B14F-4D97-AF65-F5344CB8AC3E}">
        <p14:creationId xmlns:p14="http://schemas.microsoft.com/office/powerpoint/2010/main" val="389317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645F3-9759-120F-D935-E81DF519C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2EF1-301B-389A-1A79-210D45D1D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Technology Stack</a:t>
            </a:r>
          </a:p>
          <a:p>
            <a:r>
              <a:rPr lang="en-IN" sz="2200" b="1" dirty="0"/>
              <a:t>Hardware Requirements:</a:t>
            </a:r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Intel i3+, 4GB RAM, 10GB storage</a:t>
            </a:r>
          </a:p>
          <a:p>
            <a:r>
              <a:rPr lang="en-IN" sz="2200" b="1" dirty="0"/>
              <a:t>Software Requirements:</a:t>
            </a:r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OS: Windows/macOS/Linux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Programming: Python, HTML, CSS, Bootstrap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Framework: Flask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Libraries: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/>
              <a:t>Scikit-learn (ML models)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/>
              <a:t>Pandas, NumPy (Data processing)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dirty="0" err="1"/>
              <a:t>Streamlit</a:t>
            </a:r>
            <a:r>
              <a:rPr lang="en-IN" sz="2200" dirty="0"/>
              <a:t>/Flask (UI).</a:t>
            </a:r>
          </a:p>
          <a:p>
            <a:r>
              <a:rPr lang="en-IN" sz="2200" b="1" dirty="0"/>
              <a:t>Tools Used:</a:t>
            </a:r>
            <a:r>
              <a:rPr lang="en-IN" sz="2200" dirty="0"/>
              <a:t> VS Code, </a:t>
            </a:r>
            <a:r>
              <a:rPr lang="en-IN" sz="2200" dirty="0" err="1"/>
              <a:t>Jupyter</a:t>
            </a:r>
            <a:r>
              <a:rPr lang="en-IN" sz="2200" dirty="0"/>
              <a:t> Notebook, Google </a:t>
            </a:r>
            <a:r>
              <a:rPr lang="en-IN" sz="2200" dirty="0" err="1"/>
              <a:t>Colab</a:t>
            </a:r>
            <a:r>
              <a:rPr lang="en-IN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50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77770-89B8-3520-74EA-730EE2E4F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4237-56BF-6630-D27D-5E53D3231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Key Module</a:t>
            </a:r>
          </a:p>
          <a:p>
            <a:pPr marL="0" indent="0" algn="ctr">
              <a:buNone/>
            </a:pPr>
            <a:endParaRPr lang="en-IN" b="1" dirty="0"/>
          </a:p>
          <a:p>
            <a:r>
              <a:rPr lang="en-IN" sz="2200" b="1" dirty="0"/>
              <a:t>User Management: </a:t>
            </a:r>
            <a:r>
              <a:rPr lang="en-IN" sz="2200" dirty="0"/>
              <a:t>Secure registration/login (password hashing).</a:t>
            </a:r>
          </a:p>
          <a:p>
            <a:endParaRPr lang="en-IN" sz="2200" b="1" dirty="0"/>
          </a:p>
          <a:p>
            <a:r>
              <a:rPr lang="en-IN" sz="2200" b="1" dirty="0"/>
              <a:t>Symptom Checker: </a:t>
            </a:r>
            <a:r>
              <a:rPr lang="en-IN" sz="2200" dirty="0"/>
              <a:t>Multi-select symptoms → AI prediction</a:t>
            </a:r>
            <a:r>
              <a:rPr lang="en-IN" sz="2200" b="1" dirty="0"/>
              <a:t>.</a:t>
            </a:r>
          </a:p>
          <a:p>
            <a:endParaRPr lang="en-IN" sz="2200" b="1" dirty="0"/>
          </a:p>
          <a:p>
            <a:r>
              <a:rPr lang="en-IN" sz="2200" b="1" dirty="0"/>
              <a:t>Recommendations</a:t>
            </a:r>
            <a:r>
              <a:rPr lang="en-IN" sz="2200" dirty="0"/>
              <a:t>: Dynamically fetched from datasets.</a:t>
            </a:r>
          </a:p>
          <a:p>
            <a:endParaRPr lang="en-IN" sz="2200" b="1" dirty="0"/>
          </a:p>
          <a:p>
            <a:r>
              <a:rPr lang="en-IN" sz="2200" b="1" dirty="0"/>
              <a:t>Blogging System: </a:t>
            </a:r>
            <a:r>
              <a:rPr lang="en-IN" sz="2200" dirty="0"/>
              <a:t>CRUD operations, comments, reactions. </a:t>
            </a:r>
          </a:p>
        </p:txBody>
      </p:sp>
    </p:spTree>
    <p:extLst>
      <p:ext uri="{BB962C8B-B14F-4D97-AF65-F5344CB8AC3E}">
        <p14:creationId xmlns:p14="http://schemas.microsoft.com/office/powerpoint/2010/main" val="367319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8B251-9C14-5B8B-F3C2-2046C2FA9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23B8-864F-8968-E864-B7239B1C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Use Case Diagram</a:t>
            </a:r>
            <a:endParaRPr lang="en-IN" dirty="0"/>
          </a:p>
          <a:p>
            <a:pPr marL="0" indent="0" algn="ctr"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Actors: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Functions: Input symptoms, Predict disease, Generate advice, View results.</a:t>
            </a:r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4D50B-69E3-B129-D4C6-E338309C3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11" y="2362199"/>
            <a:ext cx="5744377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8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7A3C9-E83E-F830-9736-C42D63C8C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9B17A-76C7-3F33-FA07-DF7EAF981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Testing Methodology</a:t>
            </a:r>
            <a:endParaRPr lang="en-US" sz="32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Unit Testing:</a:t>
            </a:r>
            <a:r>
              <a:rPr lang="en-US" sz="2000" dirty="0"/>
              <a:t> Tested individual modules.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System Testing:</a:t>
            </a:r>
            <a:r>
              <a:rPr lang="en-US" sz="2000" dirty="0"/>
              <a:t> Ensured smooth integration of all modules.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User Acceptance Testing (UAT):</a:t>
            </a:r>
            <a:r>
              <a:rPr lang="en-US" sz="2000" dirty="0"/>
              <a:t> Real-world symptom inputs verified accuracy and usability.</a:t>
            </a:r>
          </a:p>
          <a:p>
            <a:pPr marL="0" indent="0" algn="ctr">
              <a:buNone/>
            </a:pPr>
            <a:r>
              <a:rPr lang="en-IN" sz="2600" b="1" dirty="0"/>
              <a:t>Deployment &amp; Maintenance</a:t>
            </a:r>
          </a:p>
          <a:p>
            <a:r>
              <a:rPr lang="en-US" sz="2000" b="1" dirty="0"/>
              <a:t>Deployment: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Platform: Flask-based web server (Heroku, AWS).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Runs locally or on lightweight servers.</a:t>
            </a:r>
          </a:p>
          <a:p>
            <a:r>
              <a:rPr lang="en-US" sz="2200" b="1" dirty="0"/>
              <a:t>Maintenance: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Bug fixes for new symptoms.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Enhancements: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Improve AI model with larger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Periodic recommendation updates based on user feedback.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5800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BB9BC-7F17-A42E-3F3C-E2F66CA7F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8C88-99DA-0421-12B2-E04609A3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 err="1"/>
              <a:t>Screen</a:t>
            </a:r>
            <a:r>
              <a:rPr lang="en-US" b="1" dirty="0" err="1"/>
              <a:t>sots</a:t>
            </a:r>
            <a:endParaRPr lang="en-US" sz="3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r>
              <a:rPr lang="en-US" sz="2200" dirty="0"/>
              <a:t> Homepage (symptom checker + blog preview).</a:t>
            </a: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994DF-A4F7-577B-7967-FC16897C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82" y="914400"/>
            <a:ext cx="5258435" cy="52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3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638</Words>
  <Application>Microsoft Office PowerPoint</Application>
  <PresentationFormat>On-screen Show (4:3)</PresentationFormat>
  <Paragraphs>179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Petrona Bold</vt:lpstr>
      <vt:lpstr>TimesNewRomanPS-BoldMT</vt:lpstr>
      <vt:lpstr>TimesNewRomanPS-ItalicMT</vt:lpstr>
      <vt:lpstr>TimesNewRomanPSMT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</dc:creator>
  <cp:lastModifiedBy>rahul shukla</cp:lastModifiedBy>
  <cp:revision>14</cp:revision>
  <dcterms:created xsi:type="dcterms:W3CDTF">2006-08-16T00:00:00Z</dcterms:created>
  <dcterms:modified xsi:type="dcterms:W3CDTF">2025-04-29T03:11:01Z</dcterms:modified>
</cp:coreProperties>
</file>