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5" r:id="rId6"/>
    <p:sldId id="258" r:id="rId7"/>
    <p:sldId id="259" r:id="rId8"/>
    <p:sldId id="260" r:id="rId9"/>
    <p:sldId id="266" r:id="rId10"/>
    <p:sldId id="261" r:id="rId11"/>
    <p:sldId id="267" r:id="rId12"/>
    <p:sldId id="262"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AF8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4660"/>
  </p:normalViewPr>
  <p:slideViewPr>
    <p:cSldViewPr snapToGrid="0">
      <p:cViewPr>
        <p:scale>
          <a:sx n="66" d="100"/>
          <a:sy n="66" d="100"/>
        </p:scale>
        <p:origin x="1008" y="59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B7DD8-EFD1-EBAA-6934-5FD717807D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BFDAE571-E718-A10C-8035-EB9FB4CDB0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FCA08A5F-BFBC-99D5-3571-55AB37DA8A58}"/>
              </a:ext>
            </a:extLst>
          </p:cNvPr>
          <p:cNvSpPr>
            <a:spLocks noGrp="1"/>
          </p:cNvSpPr>
          <p:nvPr>
            <p:ph type="dt" sz="half" idx="10"/>
          </p:nvPr>
        </p:nvSpPr>
        <p:spPr/>
        <p:txBody>
          <a:bodyPr/>
          <a:lstStyle/>
          <a:p>
            <a:fld id="{688F6B2A-82FA-4E0A-96A1-92366FA0CF25}" type="datetimeFigureOut">
              <a:rPr lang="en-CA" smtClean="0"/>
              <a:t>2025-03-23</a:t>
            </a:fld>
            <a:endParaRPr lang="en-CA"/>
          </a:p>
        </p:txBody>
      </p:sp>
      <p:sp>
        <p:nvSpPr>
          <p:cNvPr id="5" name="Footer Placeholder 4">
            <a:extLst>
              <a:ext uri="{FF2B5EF4-FFF2-40B4-BE49-F238E27FC236}">
                <a16:creationId xmlns:a16="http://schemas.microsoft.com/office/drawing/2014/main" id="{3EFB618D-7627-31AC-263E-E76AB485324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51C0D3C-D660-17FD-5D1D-926623DABF3B}"/>
              </a:ext>
            </a:extLst>
          </p:cNvPr>
          <p:cNvSpPr>
            <a:spLocks noGrp="1"/>
          </p:cNvSpPr>
          <p:nvPr>
            <p:ph type="sldNum" sz="quarter" idx="12"/>
          </p:nvPr>
        </p:nvSpPr>
        <p:spPr/>
        <p:txBody>
          <a:bodyPr/>
          <a:lstStyle/>
          <a:p>
            <a:fld id="{C2BF41C1-9186-4A8E-BC8F-A0758FC120F4}" type="slidenum">
              <a:rPr lang="en-CA" smtClean="0"/>
              <a:t>‹#›</a:t>
            </a:fld>
            <a:endParaRPr lang="en-CA"/>
          </a:p>
        </p:txBody>
      </p:sp>
    </p:spTree>
    <p:extLst>
      <p:ext uri="{BB962C8B-B14F-4D97-AF65-F5344CB8AC3E}">
        <p14:creationId xmlns:p14="http://schemas.microsoft.com/office/powerpoint/2010/main" val="378713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0C566-16B5-FFEE-2C34-60B6719785D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3EBFA62-BC2A-0DDE-4298-BEFAC2CC55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CCB09A9-8FF4-E5E0-C2DB-0110CB1CD902}"/>
              </a:ext>
            </a:extLst>
          </p:cNvPr>
          <p:cNvSpPr>
            <a:spLocks noGrp="1"/>
          </p:cNvSpPr>
          <p:nvPr>
            <p:ph type="dt" sz="half" idx="10"/>
          </p:nvPr>
        </p:nvSpPr>
        <p:spPr/>
        <p:txBody>
          <a:bodyPr/>
          <a:lstStyle/>
          <a:p>
            <a:fld id="{688F6B2A-82FA-4E0A-96A1-92366FA0CF25}" type="datetimeFigureOut">
              <a:rPr lang="en-CA" smtClean="0"/>
              <a:t>2025-03-23</a:t>
            </a:fld>
            <a:endParaRPr lang="en-CA"/>
          </a:p>
        </p:txBody>
      </p:sp>
      <p:sp>
        <p:nvSpPr>
          <p:cNvPr id="5" name="Footer Placeholder 4">
            <a:extLst>
              <a:ext uri="{FF2B5EF4-FFF2-40B4-BE49-F238E27FC236}">
                <a16:creationId xmlns:a16="http://schemas.microsoft.com/office/drawing/2014/main" id="{AAB3C359-4D12-74C1-0421-EE6B53BA4BC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87BE276-96EE-94C5-DC08-0471DE09FD08}"/>
              </a:ext>
            </a:extLst>
          </p:cNvPr>
          <p:cNvSpPr>
            <a:spLocks noGrp="1"/>
          </p:cNvSpPr>
          <p:nvPr>
            <p:ph type="sldNum" sz="quarter" idx="12"/>
          </p:nvPr>
        </p:nvSpPr>
        <p:spPr/>
        <p:txBody>
          <a:bodyPr/>
          <a:lstStyle/>
          <a:p>
            <a:fld id="{C2BF41C1-9186-4A8E-BC8F-A0758FC120F4}" type="slidenum">
              <a:rPr lang="en-CA" smtClean="0"/>
              <a:t>‹#›</a:t>
            </a:fld>
            <a:endParaRPr lang="en-CA"/>
          </a:p>
        </p:txBody>
      </p:sp>
    </p:spTree>
    <p:extLst>
      <p:ext uri="{BB962C8B-B14F-4D97-AF65-F5344CB8AC3E}">
        <p14:creationId xmlns:p14="http://schemas.microsoft.com/office/powerpoint/2010/main" val="1678264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742C6F-A0DE-901B-C3F8-8B51B09207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05DD43D-3812-9EB2-098B-2E35429B66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D190438-1F27-7E12-A209-74AB035288C5}"/>
              </a:ext>
            </a:extLst>
          </p:cNvPr>
          <p:cNvSpPr>
            <a:spLocks noGrp="1"/>
          </p:cNvSpPr>
          <p:nvPr>
            <p:ph type="dt" sz="half" idx="10"/>
          </p:nvPr>
        </p:nvSpPr>
        <p:spPr/>
        <p:txBody>
          <a:bodyPr/>
          <a:lstStyle/>
          <a:p>
            <a:fld id="{688F6B2A-82FA-4E0A-96A1-92366FA0CF25}" type="datetimeFigureOut">
              <a:rPr lang="en-CA" smtClean="0"/>
              <a:t>2025-03-23</a:t>
            </a:fld>
            <a:endParaRPr lang="en-CA"/>
          </a:p>
        </p:txBody>
      </p:sp>
      <p:sp>
        <p:nvSpPr>
          <p:cNvPr id="5" name="Footer Placeholder 4">
            <a:extLst>
              <a:ext uri="{FF2B5EF4-FFF2-40B4-BE49-F238E27FC236}">
                <a16:creationId xmlns:a16="http://schemas.microsoft.com/office/drawing/2014/main" id="{57E2B51D-28DB-29A9-F11A-1E0F8EC3B6C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11B7A9A-A9AA-65FC-D42F-CAFF67E5C1FD}"/>
              </a:ext>
            </a:extLst>
          </p:cNvPr>
          <p:cNvSpPr>
            <a:spLocks noGrp="1"/>
          </p:cNvSpPr>
          <p:nvPr>
            <p:ph type="sldNum" sz="quarter" idx="12"/>
          </p:nvPr>
        </p:nvSpPr>
        <p:spPr/>
        <p:txBody>
          <a:bodyPr/>
          <a:lstStyle/>
          <a:p>
            <a:fld id="{C2BF41C1-9186-4A8E-BC8F-A0758FC120F4}" type="slidenum">
              <a:rPr lang="en-CA" smtClean="0"/>
              <a:t>‹#›</a:t>
            </a:fld>
            <a:endParaRPr lang="en-CA"/>
          </a:p>
        </p:txBody>
      </p:sp>
    </p:spTree>
    <p:extLst>
      <p:ext uri="{BB962C8B-B14F-4D97-AF65-F5344CB8AC3E}">
        <p14:creationId xmlns:p14="http://schemas.microsoft.com/office/powerpoint/2010/main" val="1210670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E12FC-FD46-87E8-EA4C-434A39EFBC1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EF6F775-2645-0C80-FA47-8778518902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0A97256-3E13-CBAA-C467-3E96E9BEFA0F}"/>
              </a:ext>
            </a:extLst>
          </p:cNvPr>
          <p:cNvSpPr>
            <a:spLocks noGrp="1"/>
          </p:cNvSpPr>
          <p:nvPr>
            <p:ph type="dt" sz="half" idx="10"/>
          </p:nvPr>
        </p:nvSpPr>
        <p:spPr/>
        <p:txBody>
          <a:bodyPr/>
          <a:lstStyle/>
          <a:p>
            <a:fld id="{688F6B2A-82FA-4E0A-96A1-92366FA0CF25}" type="datetimeFigureOut">
              <a:rPr lang="en-CA" smtClean="0"/>
              <a:t>2025-03-23</a:t>
            </a:fld>
            <a:endParaRPr lang="en-CA"/>
          </a:p>
        </p:txBody>
      </p:sp>
      <p:sp>
        <p:nvSpPr>
          <p:cNvPr id="5" name="Footer Placeholder 4">
            <a:extLst>
              <a:ext uri="{FF2B5EF4-FFF2-40B4-BE49-F238E27FC236}">
                <a16:creationId xmlns:a16="http://schemas.microsoft.com/office/drawing/2014/main" id="{7F885412-173A-1C1B-69DE-06EA70B80F1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9FE41D9-E9AF-3BDB-6874-7034BDFA5141}"/>
              </a:ext>
            </a:extLst>
          </p:cNvPr>
          <p:cNvSpPr>
            <a:spLocks noGrp="1"/>
          </p:cNvSpPr>
          <p:nvPr>
            <p:ph type="sldNum" sz="quarter" idx="12"/>
          </p:nvPr>
        </p:nvSpPr>
        <p:spPr/>
        <p:txBody>
          <a:bodyPr/>
          <a:lstStyle/>
          <a:p>
            <a:fld id="{C2BF41C1-9186-4A8E-BC8F-A0758FC120F4}" type="slidenum">
              <a:rPr lang="en-CA" smtClean="0"/>
              <a:t>‹#›</a:t>
            </a:fld>
            <a:endParaRPr lang="en-CA"/>
          </a:p>
        </p:txBody>
      </p:sp>
    </p:spTree>
    <p:extLst>
      <p:ext uri="{BB962C8B-B14F-4D97-AF65-F5344CB8AC3E}">
        <p14:creationId xmlns:p14="http://schemas.microsoft.com/office/powerpoint/2010/main" val="3382553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79EB6-22E3-71F0-1082-C1C3C15C83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02651B6-9A18-621D-7A01-B59FDD0FB95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FBF417-DE8C-440C-5543-4A0C21D49F25}"/>
              </a:ext>
            </a:extLst>
          </p:cNvPr>
          <p:cNvSpPr>
            <a:spLocks noGrp="1"/>
          </p:cNvSpPr>
          <p:nvPr>
            <p:ph type="dt" sz="half" idx="10"/>
          </p:nvPr>
        </p:nvSpPr>
        <p:spPr/>
        <p:txBody>
          <a:bodyPr/>
          <a:lstStyle/>
          <a:p>
            <a:fld id="{688F6B2A-82FA-4E0A-96A1-92366FA0CF25}" type="datetimeFigureOut">
              <a:rPr lang="en-CA" smtClean="0"/>
              <a:t>2025-03-23</a:t>
            </a:fld>
            <a:endParaRPr lang="en-CA"/>
          </a:p>
        </p:txBody>
      </p:sp>
      <p:sp>
        <p:nvSpPr>
          <p:cNvPr id="5" name="Footer Placeholder 4">
            <a:extLst>
              <a:ext uri="{FF2B5EF4-FFF2-40B4-BE49-F238E27FC236}">
                <a16:creationId xmlns:a16="http://schemas.microsoft.com/office/drawing/2014/main" id="{31ED0D01-303E-5284-C1F6-42362D23487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966D979-E1FC-F0DE-85AF-B4F8BCAD3D60}"/>
              </a:ext>
            </a:extLst>
          </p:cNvPr>
          <p:cNvSpPr>
            <a:spLocks noGrp="1"/>
          </p:cNvSpPr>
          <p:nvPr>
            <p:ph type="sldNum" sz="quarter" idx="12"/>
          </p:nvPr>
        </p:nvSpPr>
        <p:spPr/>
        <p:txBody>
          <a:bodyPr/>
          <a:lstStyle/>
          <a:p>
            <a:fld id="{C2BF41C1-9186-4A8E-BC8F-A0758FC120F4}" type="slidenum">
              <a:rPr lang="en-CA" smtClean="0"/>
              <a:t>‹#›</a:t>
            </a:fld>
            <a:endParaRPr lang="en-CA"/>
          </a:p>
        </p:txBody>
      </p:sp>
    </p:spTree>
    <p:extLst>
      <p:ext uri="{BB962C8B-B14F-4D97-AF65-F5344CB8AC3E}">
        <p14:creationId xmlns:p14="http://schemas.microsoft.com/office/powerpoint/2010/main" val="1737656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2E314-D58E-D0BD-B8F4-E0B1D8EA53A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99B9D3E-931D-37D4-090F-ABEF1C22BB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7FF875A-4D91-A41C-5280-486C3358A2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2C2790C-5F84-3B33-39D8-26CEC9D27B89}"/>
              </a:ext>
            </a:extLst>
          </p:cNvPr>
          <p:cNvSpPr>
            <a:spLocks noGrp="1"/>
          </p:cNvSpPr>
          <p:nvPr>
            <p:ph type="dt" sz="half" idx="10"/>
          </p:nvPr>
        </p:nvSpPr>
        <p:spPr/>
        <p:txBody>
          <a:bodyPr/>
          <a:lstStyle/>
          <a:p>
            <a:fld id="{688F6B2A-82FA-4E0A-96A1-92366FA0CF25}" type="datetimeFigureOut">
              <a:rPr lang="en-CA" smtClean="0"/>
              <a:t>2025-03-23</a:t>
            </a:fld>
            <a:endParaRPr lang="en-CA"/>
          </a:p>
        </p:txBody>
      </p:sp>
      <p:sp>
        <p:nvSpPr>
          <p:cNvPr id="6" name="Footer Placeholder 5">
            <a:extLst>
              <a:ext uri="{FF2B5EF4-FFF2-40B4-BE49-F238E27FC236}">
                <a16:creationId xmlns:a16="http://schemas.microsoft.com/office/drawing/2014/main" id="{E1E20BF5-EB37-0B28-CE8B-7246ECB42D6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7EA45E7-0499-FD9E-EC36-E5C168CF96CF}"/>
              </a:ext>
            </a:extLst>
          </p:cNvPr>
          <p:cNvSpPr>
            <a:spLocks noGrp="1"/>
          </p:cNvSpPr>
          <p:nvPr>
            <p:ph type="sldNum" sz="quarter" idx="12"/>
          </p:nvPr>
        </p:nvSpPr>
        <p:spPr/>
        <p:txBody>
          <a:bodyPr/>
          <a:lstStyle/>
          <a:p>
            <a:fld id="{C2BF41C1-9186-4A8E-BC8F-A0758FC120F4}" type="slidenum">
              <a:rPr lang="en-CA" smtClean="0"/>
              <a:t>‹#›</a:t>
            </a:fld>
            <a:endParaRPr lang="en-CA"/>
          </a:p>
        </p:txBody>
      </p:sp>
    </p:spTree>
    <p:extLst>
      <p:ext uri="{BB962C8B-B14F-4D97-AF65-F5344CB8AC3E}">
        <p14:creationId xmlns:p14="http://schemas.microsoft.com/office/powerpoint/2010/main" val="3404436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AD31-3BB7-55B8-B997-E973E3329FE7}"/>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9778BFA-5E31-33E9-213F-72F48A7E95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B0579C-B46C-041D-4166-557D0992C0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DBCC41D7-0B09-7276-6293-69451A2D41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0148B2-F406-9C1E-B9B4-338E1AB169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1205B79-113D-3B53-00EB-4DEAED6D7C1B}"/>
              </a:ext>
            </a:extLst>
          </p:cNvPr>
          <p:cNvSpPr>
            <a:spLocks noGrp="1"/>
          </p:cNvSpPr>
          <p:nvPr>
            <p:ph type="dt" sz="half" idx="10"/>
          </p:nvPr>
        </p:nvSpPr>
        <p:spPr/>
        <p:txBody>
          <a:bodyPr/>
          <a:lstStyle/>
          <a:p>
            <a:fld id="{688F6B2A-82FA-4E0A-96A1-92366FA0CF25}" type="datetimeFigureOut">
              <a:rPr lang="en-CA" smtClean="0"/>
              <a:t>2025-03-23</a:t>
            </a:fld>
            <a:endParaRPr lang="en-CA"/>
          </a:p>
        </p:txBody>
      </p:sp>
      <p:sp>
        <p:nvSpPr>
          <p:cNvPr id="8" name="Footer Placeholder 7">
            <a:extLst>
              <a:ext uri="{FF2B5EF4-FFF2-40B4-BE49-F238E27FC236}">
                <a16:creationId xmlns:a16="http://schemas.microsoft.com/office/drawing/2014/main" id="{F13C97F0-8155-D64F-23B3-431B9A5990F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774F78D2-34F2-0039-3F2D-B8A37AFFC1A3}"/>
              </a:ext>
            </a:extLst>
          </p:cNvPr>
          <p:cNvSpPr>
            <a:spLocks noGrp="1"/>
          </p:cNvSpPr>
          <p:nvPr>
            <p:ph type="sldNum" sz="quarter" idx="12"/>
          </p:nvPr>
        </p:nvSpPr>
        <p:spPr/>
        <p:txBody>
          <a:bodyPr/>
          <a:lstStyle/>
          <a:p>
            <a:fld id="{C2BF41C1-9186-4A8E-BC8F-A0758FC120F4}" type="slidenum">
              <a:rPr lang="en-CA" smtClean="0"/>
              <a:t>‹#›</a:t>
            </a:fld>
            <a:endParaRPr lang="en-CA"/>
          </a:p>
        </p:txBody>
      </p:sp>
    </p:spTree>
    <p:extLst>
      <p:ext uri="{BB962C8B-B14F-4D97-AF65-F5344CB8AC3E}">
        <p14:creationId xmlns:p14="http://schemas.microsoft.com/office/powerpoint/2010/main" val="3274965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384F-8DE8-73E2-20C1-2EC85AADC2DA}"/>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AABA4510-7EC8-9555-C657-C65BE363D227}"/>
              </a:ext>
            </a:extLst>
          </p:cNvPr>
          <p:cNvSpPr>
            <a:spLocks noGrp="1"/>
          </p:cNvSpPr>
          <p:nvPr>
            <p:ph type="dt" sz="half" idx="10"/>
          </p:nvPr>
        </p:nvSpPr>
        <p:spPr/>
        <p:txBody>
          <a:bodyPr/>
          <a:lstStyle/>
          <a:p>
            <a:fld id="{688F6B2A-82FA-4E0A-96A1-92366FA0CF25}" type="datetimeFigureOut">
              <a:rPr lang="en-CA" smtClean="0"/>
              <a:t>2025-03-23</a:t>
            </a:fld>
            <a:endParaRPr lang="en-CA"/>
          </a:p>
        </p:txBody>
      </p:sp>
      <p:sp>
        <p:nvSpPr>
          <p:cNvPr id="4" name="Footer Placeholder 3">
            <a:extLst>
              <a:ext uri="{FF2B5EF4-FFF2-40B4-BE49-F238E27FC236}">
                <a16:creationId xmlns:a16="http://schemas.microsoft.com/office/drawing/2014/main" id="{A4EFF857-6654-155D-D95F-D4879EE709C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31C0B539-CF27-5E95-5E55-A4BBE31A4EA6}"/>
              </a:ext>
            </a:extLst>
          </p:cNvPr>
          <p:cNvSpPr>
            <a:spLocks noGrp="1"/>
          </p:cNvSpPr>
          <p:nvPr>
            <p:ph type="sldNum" sz="quarter" idx="12"/>
          </p:nvPr>
        </p:nvSpPr>
        <p:spPr/>
        <p:txBody>
          <a:bodyPr/>
          <a:lstStyle/>
          <a:p>
            <a:fld id="{C2BF41C1-9186-4A8E-BC8F-A0758FC120F4}" type="slidenum">
              <a:rPr lang="en-CA" smtClean="0"/>
              <a:t>‹#›</a:t>
            </a:fld>
            <a:endParaRPr lang="en-CA"/>
          </a:p>
        </p:txBody>
      </p:sp>
    </p:spTree>
    <p:extLst>
      <p:ext uri="{BB962C8B-B14F-4D97-AF65-F5344CB8AC3E}">
        <p14:creationId xmlns:p14="http://schemas.microsoft.com/office/powerpoint/2010/main" val="519943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45339A-0F7E-0639-B724-B1D00D2438FC}"/>
              </a:ext>
            </a:extLst>
          </p:cNvPr>
          <p:cNvSpPr>
            <a:spLocks noGrp="1"/>
          </p:cNvSpPr>
          <p:nvPr>
            <p:ph type="dt" sz="half" idx="10"/>
          </p:nvPr>
        </p:nvSpPr>
        <p:spPr/>
        <p:txBody>
          <a:bodyPr/>
          <a:lstStyle/>
          <a:p>
            <a:fld id="{688F6B2A-82FA-4E0A-96A1-92366FA0CF25}" type="datetimeFigureOut">
              <a:rPr lang="en-CA" smtClean="0"/>
              <a:t>2025-03-23</a:t>
            </a:fld>
            <a:endParaRPr lang="en-CA"/>
          </a:p>
        </p:txBody>
      </p:sp>
      <p:sp>
        <p:nvSpPr>
          <p:cNvPr id="3" name="Footer Placeholder 2">
            <a:extLst>
              <a:ext uri="{FF2B5EF4-FFF2-40B4-BE49-F238E27FC236}">
                <a16:creationId xmlns:a16="http://schemas.microsoft.com/office/drawing/2014/main" id="{A794C50B-A102-640A-C747-DC4CAA7BBEB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E9368B4-93A7-187D-6397-EFCA3D555724}"/>
              </a:ext>
            </a:extLst>
          </p:cNvPr>
          <p:cNvSpPr>
            <a:spLocks noGrp="1"/>
          </p:cNvSpPr>
          <p:nvPr>
            <p:ph type="sldNum" sz="quarter" idx="12"/>
          </p:nvPr>
        </p:nvSpPr>
        <p:spPr/>
        <p:txBody>
          <a:bodyPr/>
          <a:lstStyle/>
          <a:p>
            <a:fld id="{C2BF41C1-9186-4A8E-BC8F-A0758FC120F4}" type="slidenum">
              <a:rPr lang="en-CA" smtClean="0"/>
              <a:t>‹#›</a:t>
            </a:fld>
            <a:endParaRPr lang="en-CA"/>
          </a:p>
        </p:txBody>
      </p:sp>
    </p:spTree>
    <p:extLst>
      <p:ext uri="{BB962C8B-B14F-4D97-AF65-F5344CB8AC3E}">
        <p14:creationId xmlns:p14="http://schemas.microsoft.com/office/powerpoint/2010/main" val="2340084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5EC3E-A00C-4E8E-6BFB-66D62D55A2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4B169AA-E10D-08A9-105B-7F9D8804E2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650B567-162F-4948-330E-62C470CBB1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8A5401-0273-893C-7661-8388EEBB86BA}"/>
              </a:ext>
            </a:extLst>
          </p:cNvPr>
          <p:cNvSpPr>
            <a:spLocks noGrp="1"/>
          </p:cNvSpPr>
          <p:nvPr>
            <p:ph type="dt" sz="half" idx="10"/>
          </p:nvPr>
        </p:nvSpPr>
        <p:spPr/>
        <p:txBody>
          <a:bodyPr/>
          <a:lstStyle/>
          <a:p>
            <a:fld id="{688F6B2A-82FA-4E0A-96A1-92366FA0CF25}" type="datetimeFigureOut">
              <a:rPr lang="en-CA" smtClean="0"/>
              <a:t>2025-03-23</a:t>
            </a:fld>
            <a:endParaRPr lang="en-CA"/>
          </a:p>
        </p:txBody>
      </p:sp>
      <p:sp>
        <p:nvSpPr>
          <p:cNvPr id="6" name="Footer Placeholder 5">
            <a:extLst>
              <a:ext uri="{FF2B5EF4-FFF2-40B4-BE49-F238E27FC236}">
                <a16:creationId xmlns:a16="http://schemas.microsoft.com/office/drawing/2014/main" id="{D5C1C47A-1925-0693-E58F-A0BD09FA5899}"/>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BEC990C-46D6-BFC6-7C76-82233CD267D4}"/>
              </a:ext>
            </a:extLst>
          </p:cNvPr>
          <p:cNvSpPr>
            <a:spLocks noGrp="1"/>
          </p:cNvSpPr>
          <p:nvPr>
            <p:ph type="sldNum" sz="quarter" idx="12"/>
          </p:nvPr>
        </p:nvSpPr>
        <p:spPr/>
        <p:txBody>
          <a:bodyPr/>
          <a:lstStyle/>
          <a:p>
            <a:fld id="{C2BF41C1-9186-4A8E-BC8F-A0758FC120F4}" type="slidenum">
              <a:rPr lang="en-CA" smtClean="0"/>
              <a:t>‹#›</a:t>
            </a:fld>
            <a:endParaRPr lang="en-CA"/>
          </a:p>
        </p:txBody>
      </p:sp>
    </p:spTree>
    <p:extLst>
      <p:ext uri="{BB962C8B-B14F-4D97-AF65-F5344CB8AC3E}">
        <p14:creationId xmlns:p14="http://schemas.microsoft.com/office/powerpoint/2010/main" val="2235590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0EFCC-F182-C268-1C58-60AFA70E11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143F6199-5D2F-6401-F261-AC4411885D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8DF202D7-682D-3FB2-FC4A-3F3511D359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0E90AF-ED17-8D09-F565-A349A28C6AAF}"/>
              </a:ext>
            </a:extLst>
          </p:cNvPr>
          <p:cNvSpPr>
            <a:spLocks noGrp="1"/>
          </p:cNvSpPr>
          <p:nvPr>
            <p:ph type="dt" sz="half" idx="10"/>
          </p:nvPr>
        </p:nvSpPr>
        <p:spPr/>
        <p:txBody>
          <a:bodyPr/>
          <a:lstStyle/>
          <a:p>
            <a:fld id="{688F6B2A-82FA-4E0A-96A1-92366FA0CF25}" type="datetimeFigureOut">
              <a:rPr lang="en-CA" smtClean="0"/>
              <a:t>2025-03-23</a:t>
            </a:fld>
            <a:endParaRPr lang="en-CA"/>
          </a:p>
        </p:txBody>
      </p:sp>
      <p:sp>
        <p:nvSpPr>
          <p:cNvPr id="6" name="Footer Placeholder 5">
            <a:extLst>
              <a:ext uri="{FF2B5EF4-FFF2-40B4-BE49-F238E27FC236}">
                <a16:creationId xmlns:a16="http://schemas.microsoft.com/office/drawing/2014/main" id="{A4D68874-32FE-3DE3-09C5-037F6AE072F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EFC1840-FE9C-B263-84BE-7FC29966DE39}"/>
              </a:ext>
            </a:extLst>
          </p:cNvPr>
          <p:cNvSpPr>
            <a:spLocks noGrp="1"/>
          </p:cNvSpPr>
          <p:nvPr>
            <p:ph type="sldNum" sz="quarter" idx="12"/>
          </p:nvPr>
        </p:nvSpPr>
        <p:spPr/>
        <p:txBody>
          <a:bodyPr/>
          <a:lstStyle/>
          <a:p>
            <a:fld id="{C2BF41C1-9186-4A8E-BC8F-A0758FC120F4}" type="slidenum">
              <a:rPr lang="en-CA" smtClean="0"/>
              <a:t>‹#›</a:t>
            </a:fld>
            <a:endParaRPr lang="en-CA"/>
          </a:p>
        </p:txBody>
      </p:sp>
    </p:spTree>
    <p:extLst>
      <p:ext uri="{BB962C8B-B14F-4D97-AF65-F5344CB8AC3E}">
        <p14:creationId xmlns:p14="http://schemas.microsoft.com/office/powerpoint/2010/main" val="2486821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630748-0697-8448-E085-F17C2129B7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5F51B8B-9DB7-A5A0-CF8A-7DA9A51445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068B55C-1056-3E35-4758-CE9463EAF4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88F6B2A-82FA-4E0A-96A1-92366FA0CF25}" type="datetimeFigureOut">
              <a:rPr lang="en-CA" smtClean="0"/>
              <a:t>2025-03-23</a:t>
            </a:fld>
            <a:endParaRPr lang="en-CA"/>
          </a:p>
        </p:txBody>
      </p:sp>
      <p:sp>
        <p:nvSpPr>
          <p:cNvPr id="5" name="Footer Placeholder 4">
            <a:extLst>
              <a:ext uri="{FF2B5EF4-FFF2-40B4-BE49-F238E27FC236}">
                <a16:creationId xmlns:a16="http://schemas.microsoft.com/office/drawing/2014/main" id="{290C9475-4EE2-169F-651E-C2A1FE43A1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5C0EF400-E00E-B36C-5DDE-546F736C8D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BF41C1-9186-4A8E-BC8F-A0758FC120F4}" type="slidenum">
              <a:rPr lang="en-CA" smtClean="0"/>
              <a:t>‹#›</a:t>
            </a:fld>
            <a:endParaRPr lang="en-CA"/>
          </a:p>
        </p:txBody>
      </p:sp>
    </p:spTree>
    <p:extLst>
      <p:ext uri="{BB962C8B-B14F-4D97-AF65-F5344CB8AC3E}">
        <p14:creationId xmlns:p14="http://schemas.microsoft.com/office/powerpoint/2010/main" val="3321559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FCF7D0-7562-6EBD-7B13-72DF3A8ACD36}"/>
              </a:ext>
            </a:extLst>
          </p:cNvPr>
          <p:cNvSpPr>
            <a:spLocks noGrp="1"/>
          </p:cNvSpPr>
          <p:nvPr>
            <p:ph type="ctrTitle"/>
          </p:nvPr>
        </p:nvSpPr>
        <p:spPr>
          <a:xfrm>
            <a:off x="890338" y="640080"/>
            <a:ext cx="3734014" cy="3566160"/>
          </a:xfrm>
        </p:spPr>
        <p:txBody>
          <a:bodyPr anchor="b">
            <a:normAutofit/>
          </a:bodyPr>
          <a:lstStyle/>
          <a:p>
            <a:pPr algn="l"/>
            <a:r>
              <a:rPr lang="en-CA" sz="5400"/>
              <a:t>Essential SQL Concepts &amp; Reporting</a:t>
            </a:r>
          </a:p>
        </p:txBody>
      </p:sp>
      <p:sp>
        <p:nvSpPr>
          <p:cNvPr id="3" name="Subtitle 2">
            <a:extLst>
              <a:ext uri="{FF2B5EF4-FFF2-40B4-BE49-F238E27FC236}">
                <a16:creationId xmlns:a16="http://schemas.microsoft.com/office/drawing/2014/main" id="{9516F725-CF59-AE21-A229-AF7BBEAAB186}"/>
              </a:ext>
            </a:extLst>
          </p:cNvPr>
          <p:cNvSpPr>
            <a:spLocks noGrp="1"/>
          </p:cNvSpPr>
          <p:nvPr>
            <p:ph type="subTitle" idx="1"/>
          </p:nvPr>
        </p:nvSpPr>
        <p:spPr>
          <a:xfrm>
            <a:off x="890339" y="4636008"/>
            <a:ext cx="3734014" cy="1572768"/>
          </a:xfrm>
        </p:spPr>
        <p:txBody>
          <a:bodyPr>
            <a:normAutofit/>
          </a:bodyPr>
          <a:lstStyle/>
          <a:p>
            <a:pPr algn="l"/>
            <a:r>
              <a:rPr lang="en-CA" dirty="0"/>
              <a:t>Prepared by:</a:t>
            </a:r>
          </a:p>
          <a:p>
            <a:pPr algn="l"/>
            <a:r>
              <a:rPr lang="en-CA" dirty="0"/>
              <a:t>Shobhita Sohal</a:t>
            </a:r>
          </a:p>
        </p:txBody>
      </p:sp>
      <p:sp>
        <p:nvSpPr>
          <p:cNvPr id="1035"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What is SQL?">
            <a:extLst>
              <a:ext uri="{FF2B5EF4-FFF2-40B4-BE49-F238E27FC236}">
                <a16:creationId xmlns:a16="http://schemas.microsoft.com/office/drawing/2014/main" id="{99B552BA-7F69-86A0-FC8F-F170076D8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8219" r="18057" b="-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215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D1297-5F68-9528-53EE-0A0E9647ABF5}"/>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F74E773A-E9F5-AC48-DC44-F916770E6F45}"/>
              </a:ext>
            </a:extLst>
          </p:cNvPr>
          <p:cNvPicPr>
            <a:picLocks noChangeAspect="1"/>
          </p:cNvPicPr>
          <p:nvPr/>
        </p:nvPicPr>
        <p:blipFill>
          <a:blip r:embed="rId2"/>
          <a:stretch>
            <a:fillRect/>
          </a:stretch>
        </p:blipFill>
        <p:spPr>
          <a:xfrm>
            <a:off x="580846" y="1431804"/>
            <a:ext cx="5766648" cy="2311492"/>
          </a:xfrm>
          <a:prstGeom prst="rect">
            <a:avLst/>
          </a:prstGeom>
          <a:ln>
            <a:solidFill>
              <a:schemeClr val="accent1"/>
            </a:solidFill>
          </a:ln>
        </p:spPr>
      </p:pic>
      <p:pic>
        <p:nvPicPr>
          <p:cNvPr id="13" name="Picture 12">
            <a:extLst>
              <a:ext uri="{FF2B5EF4-FFF2-40B4-BE49-F238E27FC236}">
                <a16:creationId xmlns:a16="http://schemas.microsoft.com/office/drawing/2014/main" id="{3AA1F71F-EA2B-8C53-55BB-E0FEA1DDD371}"/>
              </a:ext>
            </a:extLst>
          </p:cNvPr>
          <p:cNvPicPr>
            <a:picLocks noChangeAspect="1"/>
          </p:cNvPicPr>
          <p:nvPr/>
        </p:nvPicPr>
        <p:blipFill>
          <a:blip r:embed="rId3"/>
          <a:stretch>
            <a:fillRect/>
          </a:stretch>
        </p:blipFill>
        <p:spPr>
          <a:xfrm>
            <a:off x="6845607" y="1929290"/>
            <a:ext cx="4823231" cy="3815901"/>
          </a:xfrm>
          <a:prstGeom prst="rect">
            <a:avLst/>
          </a:prstGeom>
          <a:ln>
            <a:solidFill>
              <a:schemeClr val="accent1"/>
            </a:solidFill>
          </a:ln>
          <a:effectLst>
            <a:outerShdw blurRad="292100" dist="139700" dir="2700000" algn="tl" rotWithShape="0">
              <a:srgbClr val="333333">
                <a:alpha val="65000"/>
              </a:srgbClr>
            </a:outerShdw>
          </a:effectLst>
        </p:spPr>
      </p:pic>
      <p:pic>
        <p:nvPicPr>
          <p:cNvPr id="17" name="Picture 16">
            <a:extLst>
              <a:ext uri="{FF2B5EF4-FFF2-40B4-BE49-F238E27FC236}">
                <a16:creationId xmlns:a16="http://schemas.microsoft.com/office/drawing/2014/main" id="{E5CFC3E9-F309-C3E5-68B4-E389EAC4453B}"/>
              </a:ext>
            </a:extLst>
          </p:cNvPr>
          <p:cNvPicPr>
            <a:picLocks noChangeAspect="1"/>
          </p:cNvPicPr>
          <p:nvPr/>
        </p:nvPicPr>
        <p:blipFill>
          <a:blip r:embed="rId4"/>
          <a:stretch>
            <a:fillRect/>
          </a:stretch>
        </p:blipFill>
        <p:spPr>
          <a:xfrm>
            <a:off x="580845" y="3945230"/>
            <a:ext cx="5766649" cy="2351661"/>
          </a:xfrm>
          <a:prstGeom prst="rect">
            <a:avLst/>
          </a:prstGeom>
          <a:ln>
            <a:solidFill>
              <a:schemeClr val="accent1"/>
            </a:solidFill>
          </a:ln>
        </p:spPr>
      </p:pic>
      <p:sp>
        <p:nvSpPr>
          <p:cNvPr id="3" name="Rectangle 2">
            <a:extLst>
              <a:ext uri="{FF2B5EF4-FFF2-40B4-BE49-F238E27FC236}">
                <a16:creationId xmlns:a16="http://schemas.microsoft.com/office/drawing/2014/main" id="{44E35291-E80B-BC4D-A7BF-5FA7D62B4A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2000" cy="132556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A1534-1CA7-7AA5-9D42-2C67DE545F33}"/>
              </a:ext>
            </a:extLst>
          </p:cNvPr>
          <p:cNvSpPr>
            <a:spLocks noGrp="1"/>
          </p:cNvSpPr>
          <p:nvPr>
            <p:ph type="title"/>
          </p:nvPr>
        </p:nvSpPr>
        <p:spPr>
          <a:xfrm>
            <a:off x="838200" y="53121"/>
            <a:ext cx="10515600" cy="1325563"/>
          </a:xfrm>
        </p:spPr>
        <p:txBody>
          <a:bodyPr>
            <a:normAutofit/>
          </a:bodyPr>
          <a:lstStyle/>
          <a:p>
            <a:pPr algn="ctr"/>
            <a:r>
              <a:rPr lang="en-CA" sz="3200" b="1" dirty="0">
                <a:solidFill>
                  <a:srgbClr val="595959"/>
                </a:solidFill>
              </a:rPr>
              <a:t>3. Market Share &amp; Contribution Analysis </a:t>
            </a:r>
          </a:p>
        </p:txBody>
      </p:sp>
    </p:spTree>
    <p:extLst>
      <p:ext uri="{BB962C8B-B14F-4D97-AF65-F5344CB8AC3E}">
        <p14:creationId xmlns:p14="http://schemas.microsoft.com/office/powerpoint/2010/main" val="1144489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4176D1-4B51-A431-B905-470A93267618}"/>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E2AA3-B4C8-4C96-517A-D96407BDB5AA}"/>
              </a:ext>
            </a:extLst>
          </p:cNvPr>
          <p:cNvSpPr>
            <a:spLocks noGrp="1"/>
          </p:cNvSpPr>
          <p:nvPr>
            <p:ph type="title"/>
          </p:nvPr>
        </p:nvSpPr>
        <p:spPr>
          <a:xfrm>
            <a:off x="871442" y="685800"/>
            <a:ext cx="4353116" cy="1474666"/>
          </a:xfrm>
        </p:spPr>
        <p:txBody>
          <a:bodyPr anchor="b">
            <a:normAutofit/>
          </a:bodyPr>
          <a:lstStyle/>
          <a:p>
            <a:pPr algn="ctr"/>
            <a:r>
              <a:rPr lang="en-CA" sz="3200" b="1" dirty="0">
                <a:solidFill>
                  <a:srgbClr val="595959"/>
                </a:solidFill>
                <a:latin typeface="+mn-lt"/>
              </a:rPr>
              <a:t>4. </a:t>
            </a:r>
            <a:r>
              <a:rPr lang="en-CA" sz="3200" b="1" kern="100" dirty="0">
                <a:solidFill>
                  <a:srgbClr val="595959"/>
                </a:solidFill>
                <a:effectLst/>
                <a:latin typeface="+mn-lt"/>
                <a:ea typeface="Aptos" panose="020B0004020202020204" pitchFamily="34" charset="0"/>
                <a:cs typeface="Times New Roman" panose="02020603050405020304" pitchFamily="18" charset="0"/>
              </a:rPr>
              <a:t>Data Segmentation</a:t>
            </a:r>
            <a:endParaRPr lang="en-CA" sz="3200" b="1" dirty="0">
              <a:solidFill>
                <a:srgbClr val="595959"/>
              </a:solidFill>
              <a:latin typeface="+mn-lt"/>
            </a:endParaRPr>
          </a:p>
        </p:txBody>
      </p:sp>
      <p:sp>
        <p:nvSpPr>
          <p:cNvPr id="6" name="Content Placeholder 5">
            <a:extLst>
              <a:ext uri="{FF2B5EF4-FFF2-40B4-BE49-F238E27FC236}">
                <a16:creationId xmlns:a16="http://schemas.microsoft.com/office/drawing/2014/main" id="{0DACD56E-90C7-AF09-8001-F0DC88980494}"/>
              </a:ext>
            </a:extLst>
          </p:cNvPr>
          <p:cNvSpPr>
            <a:spLocks noGrp="1"/>
          </p:cNvSpPr>
          <p:nvPr>
            <p:ph idx="1"/>
          </p:nvPr>
        </p:nvSpPr>
        <p:spPr>
          <a:xfrm>
            <a:off x="871442" y="2447337"/>
            <a:ext cx="4353116" cy="3770434"/>
          </a:xfrm>
        </p:spPr>
        <p:txBody>
          <a:bodyPr anchor="t">
            <a:normAutofit/>
          </a:bodyPr>
          <a:lstStyle/>
          <a:p>
            <a:r>
              <a:rPr lang="en-US" sz="1600" dirty="0">
                <a:solidFill>
                  <a:srgbClr val="595959"/>
                </a:solidFill>
              </a:rPr>
              <a:t>Data has been segmented into different price ranges to understand which price range is frequently bought or ordered by customers. </a:t>
            </a:r>
          </a:p>
          <a:p>
            <a:endParaRPr lang="en-US" sz="1600" dirty="0">
              <a:solidFill>
                <a:srgbClr val="595959"/>
              </a:solidFill>
            </a:endParaRPr>
          </a:p>
          <a:p>
            <a:r>
              <a:rPr lang="en-US" sz="1600" dirty="0">
                <a:solidFill>
                  <a:srgbClr val="595959"/>
                </a:solidFill>
              </a:rPr>
              <a:t>Granularity of the data can be increased as per the request such as to explore which categories under these price ranges are ordered the most or what is the product name.</a:t>
            </a:r>
          </a:p>
          <a:p>
            <a:endParaRPr lang="en-US" sz="1600" dirty="0">
              <a:solidFill>
                <a:srgbClr val="595959"/>
              </a:solidFill>
            </a:endParaRPr>
          </a:p>
          <a:p>
            <a:r>
              <a:rPr lang="en-US" sz="1600" b="1" dirty="0">
                <a:solidFill>
                  <a:srgbClr val="595959"/>
                </a:solidFill>
              </a:rPr>
              <a:t>Example 1- </a:t>
            </a:r>
            <a:r>
              <a:rPr lang="en-US" sz="1600" dirty="0">
                <a:solidFill>
                  <a:srgbClr val="595959"/>
                </a:solidFill>
              </a:rPr>
              <a:t>segment the products inro different categories to understand the popular price range among shoppers.</a:t>
            </a:r>
            <a:endParaRPr lang="en-CA" sz="1600" dirty="0">
              <a:solidFill>
                <a:srgbClr val="595959"/>
              </a:solidFill>
            </a:endParaRPr>
          </a:p>
        </p:txBody>
      </p:sp>
      <p:pic>
        <p:nvPicPr>
          <p:cNvPr id="7" name="Picture 6" descr="A screenshot of a computer&#10;&#10;AI-generated content may be incorrect.">
            <a:extLst>
              <a:ext uri="{FF2B5EF4-FFF2-40B4-BE49-F238E27FC236}">
                <a16:creationId xmlns:a16="http://schemas.microsoft.com/office/drawing/2014/main" id="{86D3DAE4-7785-8D3C-BE3F-6734FC196535}"/>
              </a:ext>
            </a:extLst>
          </p:cNvPr>
          <p:cNvPicPr>
            <a:picLocks noChangeAspect="1"/>
          </p:cNvPicPr>
          <p:nvPr/>
        </p:nvPicPr>
        <p:blipFill>
          <a:blip r:embed="rId2"/>
          <a:srcRect r="8476"/>
          <a:stretch/>
        </p:blipFill>
        <p:spPr>
          <a:xfrm>
            <a:off x="6383548" y="1112474"/>
            <a:ext cx="5445747" cy="4551814"/>
          </a:xfrm>
          <a:prstGeom prst="rect">
            <a:avLst/>
          </a:prstGeom>
          <a:ln>
            <a:solidFill>
              <a:schemeClr val="accent1"/>
            </a:solidFill>
          </a:ln>
        </p:spPr>
      </p:pic>
    </p:spTree>
    <p:extLst>
      <p:ext uri="{BB962C8B-B14F-4D97-AF65-F5344CB8AC3E}">
        <p14:creationId xmlns:p14="http://schemas.microsoft.com/office/powerpoint/2010/main" val="40007504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6062A-2579-C73B-F287-ED0AF924207B}"/>
            </a:ext>
          </a:extLst>
        </p:cNvPr>
        <p:cNvGrpSpPr/>
        <p:nvPr/>
      </p:nvGrpSpPr>
      <p:grpSpPr>
        <a:xfrm>
          <a:off x="0" y="0"/>
          <a:ext cx="0" cy="0"/>
          <a:chOff x="0" y="0"/>
          <a:chExt cx="0" cy="0"/>
        </a:xfrm>
      </p:grpSpPr>
      <p:pic>
        <p:nvPicPr>
          <p:cNvPr id="11" name="Picture 10" descr="A screenshot of a computer&#10;&#10;AI-generated content may be incorrect.">
            <a:extLst>
              <a:ext uri="{FF2B5EF4-FFF2-40B4-BE49-F238E27FC236}">
                <a16:creationId xmlns:a16="http://schemas.microsoft.com/office/drawing/2014/main" id="{8068F317-20C6-40CC-F26B-3B7A0E8435D7}"/>
              </a:ext>
            </a:extLst>
          </p:cNvPr>
          <p:cNvPicPr>
            <a:picLocks noChangeAspect="1"/>
          </p:cNvPicPr>
          <p:nvPr/>
        </p:nvPicPr>
        <p:blipFill>
          <a:blip r:embed="rId2"/>
          <a:stretch>
            <a:fillRect/>
          </a:stretch>
        </p:blipFill>
        <p:spPr>
          <a:xfrm>
            <a:off x="7146110" y="2872945"/>
            <a:ext cx="4362847" cy="1898446"/>
          </a:xfrm>
          <a:prstGeom prst="rect">
            <a:avLst/>
          </a:prstGeom>
          <a:ln>
            <a:solidFill>
              <a:schemeClr val="tx1"/>
            </a:solidFill>
          </a:ln>
        </p:spPr>
      </p:pic>
      <p:pic>
        <p:nvPicPr>
          <p:cNvPr id="15" name="Picture 14">
            <a:extLst>
              <a:ext uri="{FF2B5EF4-FFF2-40B4-BE49-F238E27FC236}">
                <a16:creationId xmlns:a16="http://schemas.microsoft.com/office/drawing/2014/main" id="{7C915A98-B2D4-0B1B-44F1-3A511ABE673C}"/>
              </a:ext>
            </a:extLst>
          </p:cNvPr>
          <p:cNvPicPr>
            <a:picLocks noChangeAspect="1"/>
          </p:cNvPicPr>
          <p:nvPr/>
        </p:nvPicPr>
        <p:blipFill>
          <a:blip r:embed="rId3"/>
          <a:stretch>
            <a:fillRect/>
          </a:stretch>
        </p:blipFill>
        <p:spPr>
          <a:xfrm>
            <a:off x="419819" y="1955320"/>
            <a:ext cx="6539243" cy="4428018"/>
          </a:xfrm>
          <a:prstGeom prst="rect">
            <a:avLst/>
          </a:prstGeom>
          <a:ln>
            <a:solidFill>
              <a:schemeClr val="tx1"/>
            </a:solidFill>
          </a:ln>
        </p:spPr>
      </p:pic>
      <p:sp>
        <p:nvSpPr>
          <p:cNvPr id="3" name="Rectangle 2">
            <a:extLst>
              <a:ext uri="{FF2B5EF4-FFF2-40B4-BE49-F238E27FC236}">
                <a16:creationId xmlns:a16="http://schemas.microsoft.com/office/drawing/2014/main" id="{DB6D5A6D-000E-8533-36AC-CCE926DE32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12192000" cy="132556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9D3EA1-3C8F-D24C-89DE-62BCE3BB847B}"/>
              </a:ext>
            </a:extLst>
          </p:cNvPr>
          <p:cNvSpPr>
            <a:spLocks noGrp="1"/>
          </p:cNvSpPr>
          <p:nvPr>
            <p:ph type="title"/>
          </p:nvPr>
        </p:nvSpPr>
        <p:spPr>
          <a:xfrm>
            <a:off x="741218" y="0"/>
            <a:ext cx="10515600" cy="1325563"/>
          </a:xfrm>
        </p:spPr>
        <p:txBody>
          <a:bodyPr/>
          <a:lstStyle/>
          <a:p>
            <a:r>
              <a:rPr lang="en-CA" sz="3200" b="1" dirty="0">
                <a:solidFill>
                  <a:srgbClr val="595959"/>
                </a:solidFill>
              </a:rPr>
              <a:t>4. Data Segmentation</a:t>
            </a:r>
          </a:p>
        </p:txBody>
      </p:sp>
      <p:sp>
        <p:nvSpPr>
          <p:cNvPr id="4" name="Rectangle 3">
            <a:extLst>
              <a:ext uri="{FF2B5EF4-FFF2-40B4-BE49-F238E27FC236}">
                <a16:creationId xmlns:a16="http://schemas.microsoft.com/office/drawing/2014/main" id="{3A1EB4C4-4A07-46BF-BBD6-4DC00DA8E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59062" y="0"/>
            <a:ext cx="5232938" cy="1325563"/>
          </a:xfrm>
          <a:prstGeom prst="rect">
            <a:avLst/>
          </a:prstGeom>
          <a:solidFill>
            <a:srgbClr val="F4AF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481B4697-A26B-FA4C-60C7-422983228512}"/>
              </a:ext>
            </a:extLst>
          </p:cNvPr>
          <p:cNvSpPr txBox="1"/>
          <p:nvPr/>
        </p:nvSpPr>
        <p:spPr>
          <a:xfrm>
            <a:off x="8244369" y="247282"/>
            <a:ext cx="3424295" cy="830997"/>
          </a:xfrm>
          <a:prstGeom prst="rect">
            <a:avLst/>
          </a:prstGeom>
          <a:noFill/>
        </p:spPr>
        <p:txBody>
          <a:bodyPr wrap="square">
            <a:spAutoFit/>
          </a:bodyPr>
          <a:lstStyle/>
          <a:p>
            <a:r>
              <a:rPr lang="en-US" sz="1600" b="1" dirty="0"/>
              <a:t>Example 2- </a:t>
            </a:r>
            <a:r>
              <a:rPr lang="en-US" sz="1600" dirty="0"/>
              <a:t>Creating customer segmentation based on their spending </a:t>
            </a:r>
            <a:r>
              <a:rPr lang="en-US" sz="1600" dirty="0" err="1"/>
              <a:t>behaviour</a:t>
            </a:r>
            <a:r>
              <a:rPr lang="en-US" sz="1600" dirty="0"/>
              <a:t>.</a:t>
            </a:r>
            <a:endParaRPr lang="en-CA" sz="1600" dirty="0"/>
          </a:p>
        </p:txBody>
      </p:sp>
    </p:spTree>
    <p:extLst>
      <p:ext uri="{BB962C8B-B14F-4D97-AF65-F5344CB8AC3E}">
        <p14:creationId xmlns:p14="http://schemas.microsoft.com/office/powerpoint/2010/main" val="2018392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AB108B-B51E-F208-E10E-3ACCDF6735A2}"/>
              </a:ext>
            </a:extLst>
          </p:cNvPr>
          <p:cNvSpPr>
            <a:spLocks noGrp="1"/>
          </p:cNvSpPr>
          <p:nvPr>
            <p:ph type="title"/>
          </p:nvPr>
        </p:nvSpPr>
        <p:spPr>
          <a:xfrm>
            <a:off x="890337" y="640080"/>
            <a:ext cx="4318971" cy="3566160"/>
          </a:xfrm>
        </p:spPr>
        <p:txBody>
          <a:bodyPr vert="horz" lIns="91440" tIns="45720" rIns="91440" bIns="45720" rtlCol="0" anchor="b">
            <a:normAutofit/>
          </a:bodyPr>
          <a:lstStyle/>
          <a:p>
            <a:r>
              <a:rPr lang="en-US" sz="5400" b="1" dirty="0"/>
              <a:t>Part 2 – </a:t>
            </a:r>
            <a:br>
              <a:rPr lang="en-US" sz="5400" dirty="0"/>
            </a:br>
            <a:r>
              <a:rPr lang="en-US" sz="4800" dirty="0"/>
              <a:t>Reporting on Sales &amp; Products</a:t>
            </a:r>
            <a:endParaRPr lang="en-US" sz="5400" dirty="0"/>
          </a:p>
        </p:txBody>
      </p:sp>
      <p:sp>
        <p:nvSpPr>
          <p:cNvPr id="5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Magnifying glass showing decling performance">
            <a:extLst>
              <a:ext uri="{FF2B5EF4-FFF2-40B4-BE49-F238E27FC236}">
                <a16:creationId xmlns:a16="http://schemas.microsoft.com/office/drawing/2014/main" id="{1FE16493-702E-26CE-F7E4-1E8308490F83}"/>
              </a:ext>
            </a:extLst>
          </p:cNvPr>
          <p:cNvPicPr>
            <a:picLocks noChangeAspect="1"/>
          </p:cNvPicPr>
          <p:nvPr/>
        </p:nvPicPr>
        <p:blipFill>
          <a:blip r:embed="rId2"/>
          <a:srcRect r="3304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18242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1DDFD0-2471-0F9D-58BC-C2F9D4864EC8}"/>
              </a:ext>
            </a:extLst>
          </p:cNvPr>
          <p:cNvSpPr>
            <a:spLocks noGrp="1"/>
          </p:cNvSpPr>
          <p:nvPr>
            <p:ph type="title"/>
          </p:nvPr>
        </p:nvSpPr>
        <p:spPr>
          <a:xfrm>
            <a:off x="841248" y="548640"/>
            <a:ext cx="3600860" cy="5431536"/>
          </a:xfrm>
        </p:spPr>
        <p:txBody>
          <a:bodyPr>
            <a:normAutofit/>
          </a:bodyPr>
          <a:lstStyle/>
          <a:p>
            <a:r>
              <a:rPr lang="en-CA" sz="5400" b="1" dirty="0"/>
              <a:t>Task 1- </a:t>
            </a:r>
            <a:r>
              <a:rPr lang="en-US" dirty="0"/>
              <a:t>Customer Behavior Analysis and Reporting</a:t>
            </a:r>
            <a:endParaRPr lang="en-CA" sz="5400" dirty="0"/>
          </a:p>
        </p:txBody>
      </p:sp>
      <p:sp>
        <p:nvSpPr>
          <p:cNvPr id="27"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D54911-BCF9-8C14-B5AE-051A03186D60}"/>
              </a:ext>
            </a:extLst>
          </p:cNvPr>
          <p:cNvSpPr>
            <a:spLocks noGrp="1"/>
          </p:cNvSpPr>
          <p:nvPr>
            <p:ph idx="1"/>
          </p:nvPr>
        </p:nvSpPr>
        <p:spPr>
          <a:xfrm>
            <a:off x="5126418" y="609600"/>
            <a:ext cx="6690124" cy="5962846"/>
          </a:xfrm>
        </p:spPr>
        <p:txBody>
          <a:bodyPr anchor="ctr">
            <a:normAutofit/>
          </a:bodyPr>
          <a:lstStyle/>
          <a:p>
            <a:r>
              <a:rPr lang="en-US" sz="1500" b="1" dirty="0"/>
              <a:t>Purpose:</a:t>
            </a:r>
          </a:p>
          <a:p>
            <a:pPr marL="0" indent="0">
              <a:buNone/>
            </a:pPr>
            <a:r>
              <a:rPr lang="en-US" sz="1500" dirty="0"/>
              <a:t>This project aimed to consolidate key customer metrics and behaviors to provide actionable insights for business decisions.</a:t>
            </a:r>
          </a:p>
          <a:p>
            <a:pPr marL="0" indent="0">
              <a:buNone/>
            </a:pPr>
            <a:r>
              <a:rPr lang="en-US" sz="1500" dirty="0"/>
              <a:t>	</a:t>
            </a:r>
          </a:p>
          <a:p>
            <a:r>
              <a:rPr lang="en-CA" sz="1500" b="1" dirty="0"/>
              <a:t>Problem Statement/Business Context</a:t>
            </a:r>
            <a:r>
              <a:rPr lang="en-US" sz="1500" b="1" dirty="0"/>
              <a:t>:</a:t>
            </a:r>
            <a:endParaRPr lang="en-CA" sz="1500" b="1" dirty="0"/>
          </a:p>
          <a:p>
            <a:pPr marL="0" indent="0">
              <a:buNone/>
            </a:pPr>
            <a:r>
              <a:rPr lang="en-CA" sz="1500" dirty="0"/>
              <a:t>The business question we are trying to answer through this exercise include:</a:t>
            </a:r>
          </a:p>
          <a:p>
            <a:pPr lvl="1">
              <a:spcAft>
                <a:spcPts val="600"/>
              </a:spcAft>
              <a:buFont typeface="Wingdings" panose="05000000000000000000" pitchFamily="2" charset="2"/>
              <a:buChar char="ü"/>
            </a:pPr>
            <a:r>
              <a:rPr lang="en-US" sz="1500" dirty="0"/>
              <a:t>Understanding our customer base better to tailor marketing efforts.</a:t>
            </a:r>
            <a:endParaRPr lang="en-CA" sz="1500" dirty="0"/>
          </a:p>
          <a:p>
            <a:pPr lvl="1">
              <a:spcAft>
                <a:spcPts val="600"/>
              </a:spcAft>
              <a:buFont typeface="Wingdings" panose="05000000000000000000" pitchFamily="2" charset="2"/>
              <a:buChar char="ü"/>
            </a:pPr>
            <a:r>
              <a:rPr lang="en-US" sz="1500" dirty="0"/>
              <a:t>Identifying high-value customers for targeted loyalty programs.</a:t>
            </a:r>
            <a:endParaRPr lang="en-CA" sz="1500" dirty="0"/>
          </a:p>
          <a:p>
            <a:pPr lvl="1">
              <a:spcAft>
                <a:spcPts val="600"/>
              </a:spcAft>
              <a:buFont typeface="Wingdings" panose="05000000000000000000" pitchFamily="2" charset="2"/>
              <a:buChar char="ü"/>
            </a:pPr>
            <a:r>
              <a:rPr lang="en-US" sz="1500" dirty="0"/>
              <a:t>Gaining insights into customer engagement and spending patterns.</a:t>
            </a:r>
            <a:endParaRPr lang="en-CA" sz="1500" dirty="0"/>
          </a:p>
          <a:p>
            <a:pPr lvl="1">
              <a:buFont typeface="Wingdings" panose="05000000000000000000" pitchFamily="2" charset="2"/>
              <a:buChar char="ü"/>
            </a:pPr>
            <a:r>
              <a:rPr lang="en-US" sz="1500" dirty="0"/>
              <a:t>Monitoring customer acquisition and retention trends.</a:t>
            </a:r>
          </a:p>
          <a:p>
            <a:pPr marL="457200" lvl="1" indent="0">
              <a:buNone/>
            </a:pPr>
            <a:endParaRPr lang="en-US" sz="1500" b="1" dirty="0"/>
          </a:p>
          <a:p>
            <a:pPr>
              <a:spcAft>
                <a:spcPts val="1200"/>
              </a:spcAft>
            </a:pPr>
            <a:r>
              <a:rPr lang="en-US" sz="1500" b="1" dirty="0"/>
              <a:t>Data Sources and Tools</a:t>
            </a:r>
          </a:p>
          <a:p>
            <a:pPr lvl="1">
              <a:spcAft>
                <a:spcPts val="1200"/>
              </a:spcAft>
              <a:buFont typeface="Wingdings" panose="05000000000000000000" pitchFamily="2" charset="2"/>
              <a:buChar char="ü"/>
            </a:pPr>
            <a:r>
              <a:rPr lang="en-US" sz="1500" dirty="0"/>
              <a:t>SQL Server was the primary tool for data extraction, transformation, and analysis to generate this report.</a:t>
            </a:r>
          </a:p>
          <a:p>
            <a:pPr lvl="1">
              <a:buFont typeface="Wingdings" panose="05000000000000000000" pitchFamily="2" charset="2"/>
              <a:buChar char="ü"/>
            </a:pPr>
            <a:r>
              <a:rPr lang="en-US" sz="1500" dirty="0"/>
              <a:t>The key tables used to extract data are sales and customer table.</a:t>
            </a:r>
          </a:p>
          <a:p>
            <a:pPr lvl="1">
              <a:buFont typeface="Wingdings" panose="05000000000000000000" pitchFamily="2" charset="2"/>
              <a:buChar char="ü"/>
            </a:pPr>
            <a:endParaRPr lang="en-CA" sz="1500" dirty="0"/>
          </a:p>
          <a:p>
            <a:pPr lvl="1"/>
            <a:endParaRPr lang="en-US" sz="1500" dirty="0"/>
          </a:p>
        </p:txBody>
      </p:sp>
    </p:spTree>
    <p:extLst>
      <p:ext uri="{BB962C8B-B14F-4D97-AF65-F5344CB8AC3E}">
        <p14:creationId xmlns:p14="http://schemas.microsoft.com/office/powerpoint/2010/main" val="1880271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457E28-B792-F915-260B-F3BDD140EF4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637C28-F145-C439-CFA7-126D4F32499F}"/>
              </a:ext>
            </a:extLst>
          </p:cNvPr>
          <p:cNvSpPr>
            <a:spLocks noGrp="1"/>
          </p:cNvSpPr>
          <p:nvPr>
            <p:ph type="title"/>
          </p:nvPr>
        </p:nvSpPr>
        <p:spPr>
          <a:xfrm>
            <a:off x="630936" y="640080"/>
            <a:ext cx="4818888" cy="1481328"/>
          </a:xfrm>
        </p:spPr>
        <p:txBody>
          <a:bodyPr anchor="b">
            <a:normAutofit/>
          </a:bodyPr>
          <a:lstStyle/>
          <a:p>
            <a:r>
              <a:rPr lang="en-CA" sz="5000" b="1" dirty="0"/>
              <a:t>Task 1- Approach</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49F3F0-C0A8-F4E3-16F1-DBD1C24C0A84}"/>
              </a:ext>
            </a:extLst>
          </p:cNvPr>
          <p:cNvSpPr>
            <a:spLocks noGrp="1"/>
          </p:cNvSpPr>
          <p:nvPr>
            <p:ph idx="1"/>
          </p:nvPr>
        </p:nvSpPr>
        <p:spPr>
          <a:xfrm>
            <a:off x="630936" y="2660904"/>
            <a:ext cx="4818888" cy="3547872"/>
          </a:xfrm>
        </p:spPr>
        <p:txBody>
          <a:bodyPr anchor="t">
            <a:normAutofit/>
          </a:bodyPr>
          <a:lstStyle/>
          <a:p>
            <a:pPr marL="0" indent="0" eaLnBrk="0" fontAlgn="base" hangingPunct="0">
              <a:spcBef>
                <a:spcPct val="0"/>
              </a:spcBef>
              <a:spcAft>
                <a:spcPts val="600"/>
              </a:spcAft>
              <a:buNone/>
            </a:pPr>
            <a:r>
              <a:rPr lang="en-US" sz="1400" dirty="0"/>
              <a:t>To build the report, I used SQL Server and developed a series of queries to retrieve and aggregate customer data from the sales and customer tables. I followed a multi-step approach to break down the data and derive the required metrics.</a:t>
            </a:r>
            <a:endParaRPr lang="en-US" sz="1400"/>
          </a:p>
          <a:p>
            <a:pPr marL="0" marR="0" lvl="0" indent="0" defTabSz="914400" rtl="0" eaLnBrk="0" fontAlgn="base" latinLnBrk="0" hangingPunct="0">
              <a:spcBef>
                <a:spcPct val="0"/>
              </a:spcBef>
              <a:spcAft>
                <a:spcPts val="600"/>
              </a:spcAft>
              <a:buClrTx/>
              <a:buSzTx/>
              <a:buFontTx/>
              <a:buNone/>
              <a:tabLst/>
            </a:pPr>
            <a:endParaRPr kumimoji="0" lang="en-US" altLang="en-US" sz="1400" b="1" i="0" u="none" strike="noStrike" cap="none" normalizeH="0" baseline="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a:ln>
                  <a:noFill/>
                </a:ln>
                <a:effectLst/>
              </a:rPr>
              <a:t>Base Query CTE:</a:t>
            </a:r>
            <a:endParaRPr kumimoji="0" lang="en-US" altLang="en-US" sz="1400" b="0" i="0" u="none" strike="noStrike" cap="none" normalizeH="0" baseline="0">
              <a:ln>
                <a:noFill/>
              </a:ln>
              <a:effectLst/>
            </a:endParaRPr>
          </a:p>
          <a:p>
            <a:pPr eaLnBrk="0" fontAlgn="base" hangingPunct="0">
              <a:spcBef>
                <a:spcPct val="0"/>
              </a:spcBef>
              <a:spcAft>
                <a:spcPts val="600"/>
              </a:spcAft>
            </a:pPr>
            <a:r>
              <a:rPr kumimoji="0" lang="en-US" altLang="en-US" sz="1400" b="0" i="0" u="none" strike="noStrike" cap="none" normalizeH="0" baseline="0">
                <a:ln>
                  <a:noFill/>
                </a:ln>
                <a:effectLst/>
              </a:rPr>
              <a:t>The first step was creating a base query that joins the sales table and the dim_customers table to get the essential fields. This included customer names, transaction details, and calculating customer age based on their birthdate." </a:t>
            </a:r>
          </a:p>
          <a:p>
            <a:pPr eaLnBrk="0" fontAlgn="base" hangingPunct="0">
              <a:spcBef>
                <a:spcPct val="0"/>
              </a:spcBef>
              <a:spcAft>
                <a:spcPts val="600"/>
              </a:spcAft>
            </a:pPr>
            <a:endParaRPr lang="en-US" altLang="en-US" sz="1400"/>
          </a:p>
          <a:p>
            <a:pPr eaLnBrk="0" fontAlgn="base" hangingPunct="0">
              <a:spcBef>
                <a:spcPct val="0"/>
              </a:spcBef>
              <a:spcAft>
                <a:spcPts val="600"/>
              </a:spcAft>
            </a:pPr>
            <a:r>
              <a:rPr kumimoji="0" lang="en-US" altLang="en-US" sz="1400" b="0" i="0" u="none" strike="noStrike" cap="none" normalizeH="0" baseline="0">
                <a:ln>
                  <a:noFill/>
                </a:ln>
                <a:effectLst/>
              </a:rPr>
              <a:t>Ensured that most relevant columns are selected such as order number, product key, sales amount, and quantity, along with customer key and ID for later aggregation.</a:t>
            </a:r>
          </a:p>
          <a:p>
            <a:pPr eaLnBrk="0" fontAlgn="base" hangingPunct="0">
              <a:spcBef>
                <a:spcPct val="0"/>
              </a:spcBef>
              <a:spcAft>
                <a:spcPts val="600"/>
              </a:spcAft>
            </a:pPr>
            <a:endParaRPr lang="en-US" altLang="en-US" sz="1400"/>
          </a:p>
          <a:p>
            <a:pPr marL="0" indent="0" eaLnBrk="0" fontAlgn="base" hangingPunct="0">
              <a:spcBef>
                <a:spcPct val="0"/>
              </a:spcBef>
              <a:spcAft>
                <a:spcPts val="600"/>
              </a:spcAft>
              <a:buNone/>
            </a:pPr>
            <a:endParaRPr kumimoji="0" lang="en-US" altLang="en-US" sz="1400" b="0" i="0" u="none" strike="noStrike" cap="none" normalizeH="0" baseline="0">
              <a:ln>
                <a:noFill/>
              </a:ln>
              <a:effectLst/>
            </a:endParaRPr>
          </a:p>
        </p:txBody>
      </p:sp>
      <p:pic>
        <p:nvPicPr>
          <p:cNvPr id="4" name="Picture 3" descr="A screenshot of a computer program&#10;&#10;AI-generated content may be incorrect.">
            <a:extLst>
              <a:ext uri="{FF2B5EF4-FFF2-40B4-BE49-F238E27FC236}">
                <a16:creationId xmlns:a16="http://schemas.microsoft.com/office/drawing/2014/main" id="{C6376E5E-54DC-24AB-B769-0BCA20FBE193}"/>
              </a:ext>
            </a:extLst>
          </p:cNvPr>
          <p:cNvPicPr>
            <a:picLocks noChangeAspect="1"/>
          </p:cNvPicPr>
          <p:nvPr/>
        </p:nvPicPr>
        <p:blipFill>
          <a:blip r:embed="rId2"/>
          <a:srcRect r="21525"/>
          <a:stretch/>
        </p:blipFill>
        <p:spPr>
          <a:xfrm>
            <a:off x="5668360" y="453685"/>
            <a:ext cx="6108192" cy="5857171"/>
          </a:xfrm>
          <a:prstGeom prst="rect">
            <a:avLst/>
          </a:prstGeom>
          <a:ln>
            <a:solidFill>
              <a:schemeClr val="accent1"/>
            </a:solidFill>
          </a:ln>
        </p:spPr>
      </p:pic>
    </p:spTree>
    <p:extLst>
      <p:ext uri="{BB962C8B-B14F-4D97-AF65-F5344CB8AC3E}">
        <p14:creationId xmlns:p14="http://schemas.microsoft.com/office/powerpoint/2010/main" val="1925499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69DF33-D791-D7C1-CE3F-59B4E0F9B65E}"/>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6FE374-8A57-8D70-8CA2-2272017A16AB}"/>
              </a:ext>
            </a:extLst>
          </p:cNvPr>
          <p:cNvSpPr>
            <a:spLocks noGrp="1"/>
          </p:cNvSpPr>
          <p:nvPr>
            <p:ph type="title"/>
          </p:nvPr>
        </p:nvSpPr>
        <p:spPr>
          <a:xfrm>
            <a:off x="871442" y="685800"/>
            <a:ext cx="4353116" cy="1474666"/>
          </a:xfrm>
        </p:spPr>
        <p:txBody>
          <a:bodyPr anchor="b">
            <a:normAutofit/>
          </a:bodyPr>
          <a:lstStyle/>
          <a:p>
            <a:pPr algn="ctr"/>
            <a:r>
              <a:rPr lang="en-CA" sz="3200" b="1" dirty="0">
                <a:solidFill>
                  <a:srgbClr val="595959"/>
                </a:solidFill>
              </a:rPr>
              <a:t>Task 1- Approach</a:t>
            </a:r>
          </a:p>
        </p:txBody>
      </p:sp>
      <p:sp>
        <p:nvSpPr>
          <p:cNvPr id="3" name="Content Placeholder 2">
            <a:extLst>
              <a:ext uri="{FF2B5EF4-FFF2-40B4-BE49-F238E27FC236}">
                <a16:creationId xmlns:a16="http://schemas.microsoft.com/office/drawing/2014/main" id="{1E38FAD5-B189-685C-9C91-BC2562ACCD22}"/>
              </a:ext>
            </a:extLst>
          </p:cNvPr>
          <p:cNvSpPr>
            <a:spLocks noGrp="1"/>
          </p:cNvSpPr>
          <p:nvPr>
            <p:ph idx="1"/>
          </p:nvPr>
        </p:nvSpPr>
        <p:spPr>
          <a:xfrm>
            <a:off x="408709" y="2447337"/>
            <a:ext cx="5230091" cy="4036590"/>
          </a:xfrm>
        </p:spPr>
        <p:txBody>
          <a:bodyPr anchor="t">
            <a:normAutofit/>
          </a:bodyPr>
          <a:lstStyle/>
          <a:p>
            <a:pPr marL="0" marR="0" lvl="0" indent="0" defTabSz="914400" rtl="0" eaLnBrk="0" fontAlgn="base" latinLnBrk="0" hangingPunct="0">
              <a:spcBef>
                <a:spcPct val="0"/>
              </a:spcBef>
              <a:spcAft>
                <a:spcPct val="0"/>
              </a:spcAft>
              <a:buClrTx/>
              <a:buSzTx/>
              <a:buFontTx/>
              <a:buNone/>
              <a:tabLst/>
            </a:pPr>
            <a:r>
              <a:rPr kumimoji="0" lang="en-US" altLang="en-US" sz="1400" b="1" i="0" u="none" strike="noStrike" cap="none" normalizeH="0" baseline="0" dirty="0">
                <a:ln>
                  <a:noFill/>
                </a:ln>
                <a:solidFill>
                  <a:srgbClr val="595959"/>
                </a:solidFill>
                <a:effectLst/>
              </a:rPr>
              <a:t>Aggregations CTE :</a:t>
            </a:r>
            <a:endParaRPr kumimoji="0" lang="en-US" altLang="en-US" sz="1400" b="0" i="0" u="none" strike="noStrike" cap="none" normalizeH="0" baseline="0" dirty="0">
              <a:ln>
                <a:noFill/>
              </a:ln>
              <a:solidFill>
                <a:srgbClr val="595959"/>
              </a:solidFill>
              <a:effectLst/>
            </a:endParaRPr>
          </a:p>
          <a:p>
            <a:pPr marL="0" indent="0" eaLnBrk="0" fontAlgn="base" hangingPunct="0">
              <a:spcBef>
                <a:spcPct val="0"/>
              </a:spcBef>
              <a:spcAft>
                <a:spcPct val="0"/>
              </a:spcAft>
              <a:buNone/>
            </a:pPr>
            <a:r>
              <a:rPr kumimoji="0" lang="en-US" altLang="en-US" sz="1400" b="0" i="0" u="none" strike="noStrike" cap="none" normalizeH="0" baseline="0" dirty="0">
                <a:ln>
                  <a:noFill/>
                </a:ln>
                <a:solidFill>
                  <a:srgbClr val="595959"/>
                </a:solidFill>
                <a:effectLst/>
              </a:rPr>
              <a:t>Created another CTE for aggregation of relevant columns  that grouped data by </a:t>
            </a:r>
            <a:r>
              <a:rPr kumimoji="0" lang="en-US" altLang="en-US" sz="1400" b="0" i="0" u="none" strike="noStrike" cap="none" normalizeH="0" baseline="0" dirty="0" err="1">
                <a:ln>
                  <a:noFill/>
                </a:ln>
                <a:solidFill>
                  <a:srgbClr val="595959"/>
                </a:solidFill>
                <a:effectLst/>
              </a:rPr>
              <a:t>customer_key</a:t>
            </a:r>
            <a:r>
              <a:rPr kumimoji="0" lang="en-US" altLang="en-US" sz="1400" b="0" i="0" u="none" strike="noStrike" cap="none" normalizeH="0" baseline="0" dirty="0">
                <a:ln>
                  <a:noFill/>
                </a:ln>
                <a:solidFill>
                  <a:srgbClr val="595959"/>
                </a:solidFill>
                <a:effectLst/>
              </a:rPr>
              <a:t>, calculating the following: </a:t>
            </a:r>
          </a:p>
          <a:p>
            <a:pPr lvl="1" eaLnBrk="0" fontAlgn="base" hangingPunct="0">
              <a:spcBef>
                <a:spcPct val="0"/>
              </a:spcBef>
              <a:spcAft>
                <a:spcPct val="0"/>
              </a:spcAft>
            </a:pPr>
            <a:r>
              <a:rPr kumimoji="0" lang="en-US" altLang="en-US" sz="1400" b="1" i="0" u="none" strike="noStrike" cap="none" normalizeH="0" baseline="0" dirty="0">
                <a:ln>
                  <a:noFill/>
                </a:ln>
                <a:solidFill>
                  <a:srgbClr val="595959"/>
                </a:solidFill>
                <a:effectLst/>
              </a:rPr>
              <a:t>Total number of orders </a:t>
            </a:r>
            <a:r>
              <a:rPr kumimoji="0" lang="en-US" altLang="en-US" sz="1400" b="0" i="0" u="none" strike="noStrike" cap="none" normalizeH="0" baseline="0" dirty="0">
                <a:ln>
                  <a:noFill/>
                </a:ln>
                <a:solidFill>
                  <a:srgbClr val="595959"/>
                </a:solidFill>
                <a:effectLst/>
              </a:rPr>
              <a:t>made by the customer </a:t>
            </a:r>
          </a:p>
          <a:p>
            <a:pPr lvl="1" eaLnBrk="0" fontAlgn="base" hangingPunct="0">
              <a:spcBef>
                <a:spcPct val="0"/>
              </a:spcBef>
              <a:spcAft>
                <a:spcPct val="0"/>
              </a:spcAft>
            </a:pPr>
            <a:r>
              <a:rPr kumimoji="0" lang="en-US" altLang="en-US" sz="1400" b="1" i="0" u="none" strike="noStrike" cap="none" normalizeH="0" baseline="0" dirty="0">
                <a:ln>
                  <a:noFill/>
                </a:ln>
                <a:solidFill>
                  <a:srgbClr val="595959"/>
                </a:solidFill>
                <a:effectLst/>
              </a:rPr>
              <a:t>Total sales </a:t>
            </a:r>
            <a:r>
              <a:rPr kumimoji="0" lang="en-US" altLang="en-US" sz="1400" i="0" u="none" strike="noStrike" cap="none" normalizeH="0" baseline="0" dirty="0">
                <a:ln>
                  <a:noFill/>
                </a:ln>
                <a:solidFill>
                  <a:srgbClr val="595959"/>
                </a:solidFill>
                <a:effectLst/>
              </a:rPr>
              <a:t>and </a:t>
            </a:r>
            <a:r>
              <a:rPr kumimoji="0" lang="en-US" altLang="en-US" sz="1400" b="1" i="0" u="none" strike="noStrike" cap="none" normalizeH="0" baseline="0" dirty="0">
                <a:ln>
                  <a:noFill/>
                </a:ln>
                <a:solidFill>
                  <a:srgbClr val="595959"/>
                </a:solidFill>
                <a:effectLst/>
              </a:rPr>
              <a:t>quantity purchased </a:t>
            </a:r>
          </a:p>
          <a:p>
            <a:pPr lvl="1" eaLnBrk="0" fontAlgn="base" hangingPunct="0">
              <a:spcBef>
                <a:spcPct val="0"/>
              </a:spcBef>
              <a:spcAft>
                <a:spcPct val="0"/>
              </a:spcAft>
            </a:pPr>
            <a:r>
              <a:rPr kumimoji="0" lang="en-US" altLang="en-US" sz="1400" b="0" i="0" u="none" strike="noStrike" cap="none" normalizeH="0" baseline="0" dirty="0">
                <a:ln>
                  <a:noFill/>
                </a:ln>
                <a:solidFill>
                  <a:srgbClr val="595959"/>
                </a:solidFill>
                <a:effectLst/>
              </a:rPr>
              <a:t>The </a:t>
            </a:r>
            <a:r>
              <a:rPr kumimoji="0" lang="en-US" altLang="en-US" sz="1400" b="1" i="0" u="none" strike="noStrike" cap="none" normalizeH="0" baseline="0" dirty="0">
                <a:ln>
                  <a:noFill/>
                </a:ln>
                <a:solidFill>
                  <a:srgbClr val="595959"/>
                </a:solidFill>
                <a:effectLst/>
              </a:rPr>
              <a:t>customer’s lifespan</a:t>
            </a:r>
            <a:r>
              <a:rPr kumimoji="0" lang="en-US" altLang="en-US" sz="1400" b="0" i="0" u="none" strike="noStrike" cap="none" normalizeH="0" baseline="0" dirty="0">
                <a:ln>
                  <a:noFill/>
                </a:ln>
                <a:solidFill>
                  <a:srgbClr val="595959"/>
                </a:solidFill>
                <a:effectLst/>
              </a:rPr>
              <a:t>, which was calculated as the difference between the first and most recent order date.</a:t>
            </a:r>
          </a:p>
          <a:p>
            <a:pPr lvl="1" eaLnBrk="0" fontAlgn="base" hangingPunct="0">
              <a:spcBef>
                <a:spcPct val="0"/>
              </a:spcBef>
              <a:spcAft>
                <a:spcPct val="0"/>
              </a:spcAft>
            </a:pPr>
            <a:endParaRPr lang="en-US" altLang="en-US" sz="1400" dirty="0">
              <a:solidFill>
                <a:srgbClr val="595959"/>
              </a:solidFill>
            </a:endParaRPr>
          </a:p>
          <a:p>
            <a:pPr marL="0" indent="0" eaLnBrk="0" fontAlgn="base" hangingPunct="0">
              <a:spcBef>
                <a:spcPct val="0"/>
              </a:spcBef>
              <a:spcAft>
                <a:spcPct val="0"/>
              </a:spcAft>
              <a:buNone/>
            </a:pPr>
            <a:r>
              <a:rPr kumimoji="0" lang="en-US" altLang="en-US" sz="1400" b="1" i="0" u="none" strike="noStrike" cap="none" normalizeH="0" baseline="0" dirty="0">
                <a:ln>
                  <a:noFill/>
                </a:ln>
                <a:solidFill>
                  <a:srgbClr val="595959"/>
                </a:solidFill>
                <a:effectLst/>
              </a:rPr>
              <a:t>Segmentation and KPI Calculation</a:t>
            </a:r>
          </a:p>
          <a:p>
            <a:pPr marL="0" indent="0" eaLnBrk="0" fontAlgn="base" hangingPunct="0">
              <a:spcBef>
                <a:spcPct val="0"/>
              </a:spcBef>
              <a:spcAft>
                <a:spcPct val="0"/>
              </a:spcAft>
              <a:buNone/>
            </a:pPr>
            <a:r>
              <a:rPr lang="en-US" altLang="en-US" sz="1400" b="1" dirty="0">
                <a:solidFill>
                  <a:srgbClr val="595959"/>
                </a:solidFill>
              </a:rPr>
              <a:t>Used the aggregated data </a:t>
            </a:r>
            <a:r>
              <a:rPr lang="en-US" sz="1400" dirty="0">
                <a:solidFill>
                  <a:srgbClr val="595959"/>
                </a:solidFill>
              </a:rPr>
              <a:t>to segment the customers into three groups: </a:t>
            </a:r>
          </a:p>
          <a:p>
            <a:pPr lvl="1"/>
            <a:r>
              <a:rPr lang="en-US" sz="1400" b="1" dirty="0">
                <a:solidFill>
                  <a:srgbClr val="595959"/>
                </a:solidFill>
              </a:rPr>
              <a:t>VIP</a:t>
            </a:r>
            <a:r>
              <a:rPr lang="en-US" sz="1400" dirty="0">
                <a:solidFill>
                  <a:srgbClr val="595959"/>
                </a:solidFill>
              </a:rPr>
              <a:t>: Customers with a lifespan greater than 12 months and sales over $5,000.</a:t>
            </a:r>
          </a:p>
          <a:p>
            <a:pPr lvl="1"/>
            <a:r>
              <a:rPr lang="en-US" sz="1400" b="1" dirty="0">
                <a:solidFill>
                  <a:srgbClr val="595959"/>
                </a:solidFill>
              </a:rPr>
              <a:t>Regular</a:t>
            </a:r>
            <a:r>
              <a:rPr lang="en-US" sz="1400" dirty="0">
                <a:solidFill>
                  <a:srgbClr val="595959"/>
                </a:solidFill>
              </a:rPr>
              <a:t>: Customers with a lifespan greater than 12 months but with sales of </a:t>
            </a:r>
            <a:r>
              <a:rPr lang="en-US" sz="1400" dirty="0" err="1">
                <a:solidFill>
                  <a:srgbClr val="595959"/>
                </a:solidFill>
              </a:rPr>
              <a:t>atleast</a:t>
            </a:r>
            <a:r>
              <a:rPr lang="en-US" sz="1400" dirty="0">
                <a:solidFill>
                  <a:srgbClr val="595959"/>
                </a:solidFill>
              </a:rPr>
              <a:t> $5,000.</a:t>
            </a:r>
          </a:p>
          <a:p>
            <a:pPr lvl="1"/>
            <a:r>
              <a:rPr lang="en-US" sz="1400" b="1" dirty="0">
                <a:solidFill>
                  <a:srgbClr val="595959"/>
                </a:solidFill>
              </a:rPr>
              <a:t>New</a:t>
            </a:r>
            <a:r>
              <a:rPr lang="en-US" sz="1400" dirty="0">
                <a:solidFill>
                  <a:srgbClr val="595959"/>
                </a:solidFill>
              </a:rPr>
              <a:t>: Customers who have made purchases within the last 12 months.</a:t>
            </a:r>
          </a:p>
        </p:txBody>
      </p:sp>
      <p:pic>
        <p:nvPicPr>
          <p:cNvPr id="4" name="Picture 3">
            <a:extLst>
              <a:ext uri="{FF2B5EF4-FFF2-40B4-BE49-F238E27FC236}">
                <a16:creationId xmlns:a16="http://schemas.microsoft.com/office/drawing/2014/main" id="{876E1809-C458-B9B4-25A5-A3A1E5345A9D}"/>
              </a:ext>
            </a:extLst>
          </p:cNvPr>
          <p:cNvPicPr>
            <a:picLocks noChangeAspect="1"/>
          </p:cNvPicPr>
          <p:nvPr/>
        </p:nvPicPr>
        <p:blipFill>
          <a:blip r:embed="rId2"/>
          <a:stretch>
            <a:fillRect/>
          </a:stretch>
        </p:blipFill>
        <p:spPr>
          <a:xfrm>
            <a:off x="6781801" y="733906"/>
            <a:ext cx="4797056" cy="5435758"/>
          </a:xfrm>
          <a:prstGeom prst="rect">
            <a:avLst/>
          </a:prstGeom>
        </p:spPr>
      </p:pic>
    </p:spTree>
    <p:extLst>
      <p:ext uri="{BB962C8B-B14F-4D97-AF65-F5344CB8AC3E}">
        <p14:creationId xmlns:p14="http://schemas.microsoft.com/office/powerpoint/2010/main" val="3903276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3BA655-2869-580D-60B5-054FDF45A067}"/>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66D7C9-E9F6-F1E6-1BD3-68B3F97399C4}"/>
              </a:ext>
            </a:extLst>
          </p:cNvPr>
          <p:cNvSpPr>
            <a:spLocks noGrp="1"/>
          </p:cNvSpPr>
          <p:nvPr>
            <p:ph type="title"/>
          </p:nvPr>
        </p:nvSpPr>
        <p:spPr>
          <a:xfrm>
            <a:off x="871442" y="685800"/>
            <a:ext cx="4353116" cy="1474666"/>
          </a:xfrm>
        </p:spPr>
        <p:txBody>
          <a:bodyPr anchor="b">
            <a:normAutofit/>
          </a:bodyPr>
          <a:lstStyle/>
          <a:p>
            <a:pPr algn="ctr"/>
            <a:r>
              <a:rPr lang="en-CA" sz="3200" b="1" dirty="0">
                <a:solidFill>
                  <a:srgbClr val="595959"/>
                </a:solidFill>
              </a:rPr>
              <a:t>Task 1- Approach</a:t>
            </a:r>
          </a:p>
        </p:txBody>
      </p:sp>
      <p:sp>
        <p:nvSpPr>
          <p:cNvPr id="3" name="Content Placeholder 2">
            <a:extLst>
              <a:ext uri="{FF2B5EF4-FFF2-40B4-BE49-F238E27FC236}">
                <a16:creationId xmlns:a16="http://schemas.microsoft.com/office/drawing/2014/main" id="{8D0D8E84-BE1C-13E1-0AD0-EA65C649251E}"/>
              </a:ext>
            </a:extLst>
          </p:cNvPr>
          <p:cNvSpPr>
            <a:spLocks noGrp="1"/>
          </p:cNvSpPr>
          <p:nvPr>
            <p:ph idx="1"/>
          </p:nvPr>
        </p:nvSpPr>
        <p:spPr>
          <a:xfrm>
            <a:off x="436417" y="2323968"/>
            <a:ext cx="5361709" cy="4163920"/>
          </a:xfrm>
        </p:spPr>
        <p:txBody>
          <a:bodyPr anchor="t">
            <a:normAutofit fontScale="92500" lnSpcReduction="10000"/>
          </a:bodyPr>
          <a:lstStyle/>
          <a:p>
            <a:pPr marL="0" indent="0" eaLnBrk="0" fontAlgn="base" hangingPunct="0">
              <a:spcBef>
                <a:spcPct val="0"/>
              </a:spcBef>
              <a:spcAft>
                <a:spcPts val="600"/>
              </a:spcAft>
              <a:buNone/>
            </a:pPr>
            <a:r>
              <a:rPr kumimoji="0" lang="en-US" altLang="en-US" sz="1400" b="0" i="0" u="none" strike="noStrike" cap="none" normalizeH="0" baseline="0" dirty="0">
                <a:ln>
                  <a:noFill/>
                </a:ln>
                <a:solidFill>
                  <a:srgbClr val="595959"/>
                </a:solidFill>
                <a:effectLst/>
              </a:rPr>
              <a:t>Following KPIs were calculated as requested in the report-</a:t>
            </a:r>
          </a:p>
          <a:p>
            <a:pPr eaLnBrk="0" fontAlgn="base" hangingPunct="0">
              <a:spcBef>
                <a:spcPct val="0"/>
              </a:spcBef>
              <a:spcAft>
                <a:spcPts val="600"/>
              </a:spcAft>
            </a:pPr>
            <a:r>
              <a:rPr kumimoji="0" lang="en-US" altLang="en-US" sz="1400" b="1" i="0" u="none" strike="noStrike" cap="none" normalizeH="0" baseline="0" dirty="0">
                <a:ln>
                  <a:noFill/>
                </a:ln>
                <a:solidFill>
                  <a:srgbClr val="595959"/>
                </a:solidFill>
                <a:effectLst/>
              </a:rPr>
              <a:t>Recency: </a:t>
            </a:r>
            <a:r>
              <a:rPr kumimoji="0" lang="en-US" altLang="en-US" sz="1400" b="0" i="0" u="none" strike="noStrike" cap="none" normalizeH="0" baseline="0" dirty="0">
                <a:ln>
                  <a:noFill/>
                </a:ln>
                <a:solidFill>
                  <a:srgbClr val="595959"/>
                </a:solidFill>
                <a:effectLst/>
              </a:rPr>
              <a:t>The number of months since the customer’s last order. </a:t>
            </a:r>
          </a:p>
          <a:p>
            <a:pPr eaLnBrk="0" fontAlgn="base" hangingPunct="0">
              <a:spcBef>
                <a:spcPct val="0"/>
              </a:spcBef>
              <a:spcAft>
                <a:spcPts val="600"/>
              </a:spcAft>
            </a:pPr>
            <a:r>
              <a:rPr kumimoji="0" lang="en-US" altLang="en-US" sz="1400" b="1" i="0" u="none" strike="noStrike" cap="none" normalizeH="0" baseline="0" dirty="0">
                <a:ln>
                  <a:noFill/>
                </a:ln>
                <a:solidFill>
                  <a:srgbClr val="595959"/>
                </a:solidFill>
                <a:effectLst/>
              </a:rPr>
              <a:t>Average Order Value (AOV): </a:t>
            </a:r>
            <a:r>
              <a:rPr kumimoji="0" lang="en-US" altLang="en-US" sz="1400" b="0" i="0" u="none" strike="noStrike" cap="none" normalizeH="0" baseline="0" dirty="0">
                <a:ln>
                  <a:noFill/>
                </a:ln>
                <a:solidFill>
                  <a:srgbClr val="595959"/>
                </a:solidFill>
                <a:effectLst/>
              </a:rPr>
              <a:t>Total sales divided by the number of orders. </a:t>
            </a:r>
          </a:p>
          <a:p>
            <a:pPr eaLnBrk="0" fontAlgn="base" hangingPunct="0">
              <a:spcBef>
                <a:spcPct val="0"/>
              </a:spcBef>
              <a:spcAft>
                <a:spcPts val="600"/>
              </a:spcAft>
            </a:pPr>
            <a:r>
              <a:rPr kumimoji="0" lang="en-US" altLang="en-US" sz="1400" b="1" i="0" u="none" strike="noStrike" cap="none" normalizeH="0" baseline="0" dirty="0">
                <a:ln>
                  <a:noFill/>
                </a:ln>
                <a:solidFill>
                  <a:srgbClr val="595959"/>
                </a:solidFill>
                <a:effectLst/>
              </a:rPr>
              <a:t>Average Monthly Spend: </a:t>
            </a:r>
            <a:r>
              <a:rPr kumimoji="0" lang="en-US" altLang="en-US" sz="1400" b="0" i="0" u="none" strike="noStrike" cap="none" normalizeH="0" baseline="0" dirty="0">
                <a:ln>
                  <a:noFill/>
                </a:ln>
                <a:solidFill>
                  <a:srgbClr val="595959"/>
                </a:solidFill>
                <a:effectLst/>
              </a:rPr>
              <a:t>Total sales divided by the customer’s lifespan in months. </a:t>
            </a:r>
          </a:p>
          <a:p>
            <a:pPr marL="0" indent="0" eaLnBrk="0" fontAlgn="base" hangingPunct="0">
              <a:spcBef>
                <a:spcPct val="0"/>
              </a:spcBef>
              <a:spcAft>
                <a:spcPts val="600"/>
              </a:spcAft>
              <a:buNone/>
            </a:pPr>
            <a:endParaRPr kumimoji="0" lang="en-US" altLang="en-US" sz="1400" b="0" i="0" u="none" strike="noStrike" cap="none" normalizeH="0" baseline="0" dirty="0">
              <a:ln>
                <a:noFill/>
              </a:ln>
              <a:solidFill>
                <a:srgbClr val="595959"/>
              </a:solidFill>
              <a:effectLst/>
            </a:endParaRPr>
          </a:p>
          <a:p>
            <a:pPr marL="0" indent="0" eaLnBrk="0" fontAlgn="base" hangingPunct="0">
              <a:spcBef>
                <a:spcPct val="0"/>
              </a:spcBef>
              <a:spcAft>
                <a:spcPts val="600"/>
              </a:spcAft>
              <a:buNone/>
            </a:pPr>
            <a:r>
              <a:rPr kumimoji="0" lang="en-US" altLang="en-US" sz="1400" b="1" i="0" u="none" strike="noStrike" cap="none" normalizeH="0" baseline="0" dirty="0">
                <a:ln>
                  <a:noFill/>
                </a:ln>
                <a:solidFill>
                  <a:srgbClr val="595959"/>
                </a:solidFill>
                <a:effectLst/>
              </a:rPr>
              <a:t>Key Elements in the Query:</a:t>
            </a:r>
          </a:p>
          <a:p>
            <a:pPr eaLnBrk="0" fontAlgn="base" hangingPunct="0">
              <a:spcBef>
                <a:spcPct val="0"/>
              </a:spcBef>
              <a:spcAft>
                <a:spcPts val="600"/>
              </a:spcAft>
            </a:pPr>
            <a:r>
              <a:rPr kumimoji="0" lang="en-US" altLang="en-US" sz="1400" b="1" i="0" u="none" strike="noStrike" cap="none" normalizeH="0" baseline="0" dirty="0">
                <a:ln>
                  <a:noFill/>
                </a:ln>
                <a:solidFill>
                  <a:srgbClr val="595959"/>
                </a:solidFill>
                <a:effectLst/>
              </a:rPr>
              <a:t>Common Table Expressions (CTEs): </a:t>
            </a:r>
            <a:r>
              <a:rPr lang="en-US" altLang="en-US" sz="1400" dirty="0">
                <a:solidFill>
                  <a:srgbClr val="595959"/>
                </a:solidFill>
              </a:rPr>
              <a:t>U</a:t>
            </a:r>
            <a:r>
              <a:rPr kumimoji="0" lang="en-US" altLang="en-US" sz="1400" b="0" i="0" u="none" strike="noStrike" cap="none" normalizeH="0" baseline="0" dirty="0">
                <a:ln>
                  <a:noFill/>
                </a:ln>
                <a:solidFill>
                  <a:srgbClr val="595959"/>
                </a:solidFill>
                <a:effectLst/>
              </a:rPr>
              <a:t>sed CTEs to break the problem into logical components: first, the </a:t>
            </a:r>
            <a:r>
              <a:rPr kumimoji="0" lang="en-US" altLang="en-US" sz="1400" b="0" i="0" u="none" strike="noStrike" cap="none" normalizeH="0" baseline="0" dirty="0" err="1">
                <a:ln>
                  <a:noFill/>
                </a:ln>
                <a:solidFill>
                  <a:srgbClr val="595959"/>
                </a:solidFill>
                <a:effectLst/>
              </a:rPr>
              <a:t>base_query</a:t>
            </a:r>
            <a:r>
              <a:rPr kumimoji="0" lang="en-US" altLang="en-US" sz="1400" b="0" i="0" u="none" strike="noStrike" cap="none" normalizeH="0" baseline="0" dirty="0">
                <a:ln>
                  <a:noFill/>
                </a:ln>
                <a:solidFill>
                  <a:srgbClr val="595959"/>
                </a:solidFill>
                <a:effectLst/>
              </a:rPr>
              <a:t> to gather raw transaction data and customer information; then, the </a:t>
            </a:r>
            <a:r>
              <a:rPr kumimoji="0" lang="en-US" altLang="en-US" sz="1400" b="0" i="0" u="none" strike="noStrike" cap="none" normalizeH="0" baseline="0" dirty="0" err="1">
                <a:ln>
                  <a:noFill/>
                </a:ln>
                <a:solidFill>
                  <a:srgbClr val="595959"/>
                </a:solidFill>
                <a:effectLst/>
              </a:rPr>
              <a:t>customer_aggregations</a:t>
            </a:r>
            <a:r>
              <a:rPr kumimoji="0" lang="en-US" altLang="en-US" sz="1400" b="0" i="0" u="none" strike="noStrike" cap="none" normalizeH="0" baseline="0" dirty="0">
                <a:ln>
                  <a:noFill/>
                </a:ln>
                <a:solidFill>
                  <a:srgbClr val="595959"/>
                </a:solidFill>
                <a:effectLst/>
              </a:rPr>
              <a:t> CTE to perform the necessary aggregations for total orders, sales, and lifespan.</a:t>
            </a:r>
          </a:p>
          <a:p>
            <a:pPr eaLnBrk="0" fontAlgn="base" hangingPunct="0">
              <a:spcBef>
                <a:spcPct val="0"/>
              </a:spcBef>
              <a:spcAft>
                <a:spcPts val="600"/>
              </a:spcAft>
            </a:pPr>
            <a:endParaRPr kumimoji="0" lang="en-US" altLang="en-US" sz="1400" b="1" i="0" u="none" strike="noStrike" cap="none" normalizeH="0" baseline="0" dirty="0">
              <a:ln>
                <a:noFill/>
              </a:ln>
              <a:solidFill>
                <a:srgbClr val="595959"/>
              </a:solidFill>
              <a:effectLst/>
            </a:endParaRPr>
          </a:p>
          <a:p>
            <a:pPr eaLnBrk="0" fontAlgn="base" hangingPunct="0">
              <a:spcBef>
                <a:spcPct val="0"/>
              </a:spcBef>
              <a:spcAft>
                <a:spcPts val="600"/>
              </a:spcAft>
            </a:pPr>
            <a:r>
              <a:rPr kumimoji="0" lang="en-US" altLang="en-US" sz="1400" b="1" i="0" u="none" strike="noStrike" cap="none" normalizeH="0" baseline="0" dirty="0">
                <a:ln>
                  <a:noFill/>
                </a:ln>
                <a:solidFill>
                  <a:srgbClr val="595959"/>
                </a:solidFill>
                <a:effectLst/>
              </a:rPr>
              <a:t>Segmentation Logic:</a:t>
            </a:r>
            <a:r>
              <a:rPr kumimoji="0" lang="en-US" altLang="en-US" sz="1400" b="0" i="0" u="none" strike="noStrike" cap="none" normalizeH="0" baseline="0" dirty="0">
                <a:ln>
                  <a:noFill/>
                </a:ln>
                <a:solidFill>
                  <a:srgbClr val="595959"/>
                </a:solidFill>
                <a:effectLst/>
              </a:rPr>
              <a:t> For segmentation, CASE statements to categorize customers based on their age and their purchasing behavior (sales and lifespan).</a:t>
            </a:r>
          </a:p>
          <a:p>
            <a:pPr eaLnBrk="0" fontAlgn="base" hangingPunct="0">
              <a:spcBef>
                <a:spcPct val="0"/>
              </a:spcBef>
              <a:spcAft>
                <a:spcPts val="600"/>
              </a:spcAft>
            </a:pPr>
            <a:endParaRPr kumimoji="0" lang="en-US" altLang="en-US" sz="1400" b="0" i="0" u="none" strike="noStrike" cap="none" normalizeH="0" baseline="0" dirty="0">
              <a:ln>
                <a:noFill/>
              </a:ln>
              <a:solidFill>
                <a:srgbClr val="595959"/>
              </a:solidFill>
              <a:effectLst/>
            </a:endParaRPr>
          </a:p>
          <a:p>
            <a:pPr eaLnBrk="0" fontAlgn="base" hangingPunct="0">
              <a:spcBef>
                <a:spcPct val="0"/>
              </a:spcBef>
              <a:spcAft>
                <a:spcPts val="600"/>
              </a:spcAft>
            </a:pPr>
            <a:r>
              <a:rPr kumimoji="0" lang="en-US" altLang="en-US" sz="1400" b="1" i="0" u="none" strike="noStrike" cap="none" normalizeH="0" baseline="0" dirty="0">
                <a:ln>
                  <a:noFill/>
                </a:ln>
                <a:solidFill>
                  <a:srgbClr val="595959"/>
                </a:solidFill>
                <a:effectLst/>
              </a:rPr>
              <a:t>Date Calculations: </a:t>
            </a:r>
            <a:r>
              <a:rPr kumimoji="0" lang="en-US" altLang="en-US" sz="1400" b="0" i="0" u="none" strike="noStrike" cap="none" normalizeH="0" baseline="0" dirty="0">
                <a:ln>
                  <a:noFill/>
                </a:ln>
                <a:solidFill>
                  <a:srgbClr val="595959"/>
                </a:solidFill>
                <a:effectLst/>
              </a:rPr>
              <a:t>DATEDIFF function was used to calculate the customer lifespan and the time since their last order.</a:t>
            </a:r>
          </a:p>
        </p:txBody>
      </p:sp>
      <p:pic>
        <p:nvPicPr>
          <p:cNvPr id="6" name="Picture 5">
            <a:extLst>
              <a:ext uri="{FF2B5EF4-FFF2-40B4-BE49-F238E27FC236}">
                <a16:creationId xmlns:a16="http://schemas.microsoft.com/office/drawing/2014/main" id="{38415829-AE9E-8072-086F-26053F5CEC23}"/>
              </a:ext>
            </a:extLst>
          </p:cNvPr>
          <p:cNvPicPr>
            <a:picLocks noChangeAspect="1"/>
          </p:cNvPicPr>
          <p:nvPr/>
        </p:nvPicPr>
        <p:blipFill>
          <a:blip r:embed="rId2"/>
          <a:stretch>
            <a:fillRect/>
          </a:stretch>
        </p:blipFill>
        <p:spPr>
          <a:xfrm>
            <a:off x="6781801" y="733906"/>
            <a:ext cx="4797056" cy="5435758"/>
          </a:xfrm>
          <a:prstGeom prst="rect">
            <a:avLst/>
          </a:prstGeom>
        </p:spPr>
      </p:pic>
    </p:spTree>
    <p:extLst>
      <p:ext uri="{BB962C8B-B14F-4D97-AF65-F5344CB8AC3E}">
        <p14:creationId xmlns:p14="http://schemas.microsoft.com/office/powerpoint/2010/main" val="17869785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B507B3-F6E6-9383-AEB2-BBE142C6F7BA}"/>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1A4588A-55D5-49B8-BE41-54ACDCFF2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F278A91-FA30-AD17-36C0-F4A5886356A0}"/>
              </a:ext>
            </a:extLst>
          </p:cNvPr>
          <p:cNvPicPr>
            <a:picLocks noChangeAspect="1"/>
          </p:cNvPicPr>
          <p:nvPr/>
        </p:nvPicPr>
        <p:blipFill>
          <a:blip r:embed="rId2"/>
          <a:srcRect t="4348" b="5761"/>
          <a:stretch/>
        </p:blipFill>
        <p:spPr>
          <a:xfrm>
            <a:off x="20" y="10"/>
            <a:ext cx="12191980" cy="4465973"/>
          </a:xfrm>
          <a:prstGeom prst="rect">
            <a:avLst/>
          </a:prstGeom>
        </p:spPr>
      </p:pic>
      <p:sp>
        <p:nvSpPr>
          <p:cNvPr id="20" name="Rectangle: Rounded Corners 19">
            <a:extLst>
              <a:ext uri="{FF2B5EF4-FFF2-40B4-BE49-F238E27FC236}">
                <a16:creationId xmlns:a16="http://schemas.microsoft.com/office/drawing/2014/main" id="{F97E7EA2-EDCD-47E9-81BC-415C606D1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9552"/>
            <a:ext cx="9382538"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A43CB44C-62DB-DA72-AB9E-6062FAB51326}"/>
              </a:ext>
            </a:extLst>
          </p:cNvPr>
          <p:cNvSpPr>
            <a:spLocks noGrp="1"/>
          </p:cNvSpPr>
          <p:nvPr>
            <p:ph type="title"/>
          </p:nvPr>
        </p:nvSpPr>
        <p:spPr>
          <a:xfrm>
            <a:off x="566928" y="4203278"/>
            <a:ext cx="8557193" cy="536063"/>
          </a:xfrm>
        </p:spPr>
        <p:txBody>
          <a:bodyPr>
            <a:normAutofit/>
          </a:bodyPr>
          <a:lstStyle/>
          <a:p>
            <a:r>
              <a:rPr lang="en-CA" sz="2800">
                <a:solidFill>
                  <a:schemeClr val="bg1"/>
                </a:solidFill>
              </a:rPr>
              <a:t>Task 1 - Final Output</a:t>
            </a:r>
          </a:p>
        </p:txBody>
      </p:sp>
      <p:sp>
        <p:nvSpPr>
          <p:cNvPr id="5" name="Content Placeholder 4">
            <a:extLst>
              <a:ext uri="{FF2B5EF4-FFF2-40B4-BE49-F238E27FC236}">
                <a16:creationId xmlns:a16="http://schemas.microsoft.com/office/drawing/2014/main" id="{B8DE797B-908F-B31C-45C5-4BA3218E67A0}"/>
              </a:ext>
            </a:extLst>
          </p:cNvPr>
          <p:cNvSpPr>
            <a:spLocks noGrp="1"/>
          </p:cNvSpPr>
          <p:nvPr>
            <p:ph idx="1"/>
          </p:nvPr>
        </p:nvSpPr>
        <p:spPr>
          <a:xfrm>
            <a:off x="566928" y="4956314"/>
            <a:ext cx="11058144" cy="1306417"/>
          </a:xfrm>
        </p:spPr>
        <p:txBody>
          <a:bodyPr>
            <a:normAutofit/>
          </a:bodyPr>
          <a:lstStyle/>
          <a:p>
            <a:r>
              <a:rPr lang="en-CA" sz="1700" dirty="0"/>
              <a:t>The final output of the first report can be saved as csv to be used in visualization tools such as </a:t>
            </a:r>
            <a:r>
              <a:rPr lang="en-CA" sz="1700"/>
              <a:t>PowerBI</a:t>
            </a:r>
            <a:r>
              <a:rPr lang="en-CA" sz="1700" dirty="0"/>
              <a:t> or Tableau.</a:t>
            </a:r>
          </a:p>
          <a:p>
            <a:r>
              <a:rPr lang="en-CA" sz="1700" dirty="0"/>
              <a:t>Alternatively, a view can be created for the relevant team who is responsible for monitoring this data month-on-month and year-On-year for strategic decision making.</a:t>
            </a:r>
          </a:p>
        </p:txBody>
      </p:sp>
    </p:spTree>
    <p:extLst>
      <p:ext uri="{BB962C8B-B14F-4D97-AF65-F5344CB8AC3E}">
        <p14:creationId xmlns:p14="http://schemas.microsoft.com/office/powerpoint/2010/main" val="1524302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CC37F3-0132-CD82-55F5-10911351E58D}"/>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C1D6A-40FC-3299-3704-CC4D7BA84559}"/>
              </a:ext>
            </a:extLst>
          </p:cNvPr>
          <p:cNvSpPr>
            <a:spLocks noGrp="1"/>
          </p:cNvSpPr>
          <p:nvPr>
            <p:ph type="title"/>
          </p:nvPr>
        </p:nvSpPr>
        <p:spPr>
          <a:xfrm>
            <a:off x="630936" y="310896"/>
            <a:ext cx="9594242" cy="843663"/>
          </a:xfrm>
        </p:spPr>
        <p:txBody>
          <a:bodyPr anchor="b">
            <a:normAutofit/>
          </a:bodyPr>
          <a:lstStyle/>
          <a:p>
            <a:r>
              <a:rPr lang="en-CA" sz="3000" b="1" dirty="0"/>
              <a:t>Task 2- </a:t>
            </a:r>
            <a:r>
              <a:rPr lang="en-CA" sz="3000" dirty="0"/>
              <a:t>Product Performance </a:t>
            </a:r>
            <a:r>
              <a:rPr lang="en-US" sz="3000" dirty="0"/>
              <a:t>Analysis and Reporting</a:t>
            </a:r>
            <a:endParaRPr lang="en-CA" sz="3000" dirty="0"/>
          </a:p>
        </p:txBody>
      </p:sp>
      <p:sp>
        <p:nvSpPr>
          <p:cNvPr id="3" name="Content Placeholder 2">
            <a:extLst>
              <a:ext uri="{FF2B5EF4-FFF2-40B4-BE49-F238E27FC236}">
                <a16:creationId xmlns:a16="http://schemas.microsoft.com/office/drawing/2014/main" id="{1F15A858-27B7-0255-647A-B5425E144523}"/>
              </a:ext>
            </a:extLst>
          </p:cNvPr>
          <p:cNvSpPr>
            <a:spLocks noGrp="1"/>
          </p:cNvSpPr>
          <p:nvPr>
            <p:ph idx="1"/>
          </p:nvPr>
        </p:nvSpPr>
        <p:spPr>
          <a:xfrm>
            <a:off x="630936" y="1465455"/>
            <a:ext cx="5074000" cy="5130877"/>
          </a:xfrm>
        </p:spPr>
        <p:txBody>
          <a:bodyPr anchor="t">
            <a:normAutofit/>
          </a:bodyPr>
          <a:lstStyle/>
          <a:p>
            <a:r>
              <a:rPr lang="en-US" sz="1400" b="1" dirty="0"/>
              <a:t>Purpose:</a:t>
            </a:r>
          </a:p>
          <a:p>
            <a:pPr marL="0" indent="0">
              <a:buNone/>
            </a:pPr>
            <a:r>
              <a:rPr lang="en-US" sz="1400" dirty="0"/>
              <a:t>This project involved creating a comprehensive 'Product Report' designed to help businesses understand which products are driving revenue, identify customer behavior patterns related to products, and ultimately inform strategic decisions around product development, marketing, and inventory management.</a:t>
            </a:r>
          </a:p>
          <a:p>
            <a:pPr marL="0" indent="0">
              <a:buNone/>
            </a:pPr>
            <a:r>
              <a:rPr lang="en-US" sz="1400" dirty="0"/>
              <a:t>	</a:t>
            </a:r>
          </a:p>
          <a:p>
            <a:r>
              <a:rPr lang="en-CA" sz="1400" b="1" dirty="0"/>
              <a:t>Problem Statement/Business Context</a:t>
            </a:r>
            <a:r>
              <a:rPr lang="en-US" sz="1400" b="1" dirty="0"/>
              <a:t>:</a:t>
            </a:r>
            <a:endParaRPr lang="en-CA" sz="1400" b="1" dirty="0"/>
          </a:p>
          <a:p>
            <a:pPr marL="0" indent="0">
              <a:buNone/>
            </a:pPr>
            <a:r>
              <a:rPr lang="en-CA" sz="1400" dirty="0"/>
              <a:t>The business question we are trying to answer through this exercise include:</a:t>
            </a:r>
          </a:p>
          <a:p>
            <a:pPr lvl="1">
              <a:buFont typeface="Wingdings" panose="05000000000000000000" pitchFamily="2" charset="2"/>
              <a:buChar char="ü"/>
            </a:pPr>
            <a:r>
              <a:rPr lang="en-US" sz="1400" dirty="0"/>
              <a:t>Identify top-selling and underperforming products based on revenue earned in each category. </a:t>
            </a:r>
          </a:p>
          <a:p>
            <a:pPr lvl="1">
              <a:buFont typeface="Wingdings" panose="05000000000000000000" pitchFamily="2" charset="2"/>
              <a:buChar char="ü"/>
            </a:pPr>
            <a:r>
              <a:rPr lang="en-US" sz="1400" dirty="0"/>
              <a:t>Understand which products attract the most customers and have the highest order frequency. </a:t>
            </a:r>
          </a:p>
          <a:p>
            <a:pPr lvl="1">
              <a:buFont typeface="Wingdings" panose="05000000000000000000" pitchFamily="2" charset="2"/>
              <a:buChar char="ü"/>
            </a:pPr>
            <a:r>
              <a:rPr lang="en-US" sz="1400" dirty="0"/>
              <a:t>Analyze the product orders by category and identify purchase trends over time. </a:t>
            </a:r>
          </a:p>
          <a:p>
            <a:pPr lvl="1">
              <a:buFont typeface="Wingdings" panose="05000000000000000000" pitchFamily="2" charset="2"/>
              <a:buChar char="ü"/>
            </a:pPr>
            <a:r>
              <a:rPr lang="en-US" sz="1400" dirty="0"/>
              <a:t>Evaluate the average selling price vs cost to understand profit margins and adjust prices if needed. </a:t>
            </a:r>
          </a:p>
          <a:p>
            <a:pPr lvl="1">
              <a:buFont typeface="Wingdings" panose="05000000000000000000" pitchFamily="2" charset="2"/>
              <a:buChar char="ü"/>
            </a:pPr>
            <a:r>
              <a:rPr lang="en-US" sz="1400" dirty="0"/>
              <a:t>Compare product performance within their respective categories to identify relative strengths and weaknesses.</a:t>
            </a:r>
          </a:p>
        </p:txBody>
      </p:sp>
      <p:pic>
        <p:nvPicPr>
          <p:cNvPr id="17" name="Picture 16">
            <a:extLst>
              <a:ext uri="{FF2B5EF4-FFF2-40B4-BE49-F238E27FC236}">
                <a16:creationId xmlns:a16="http://schemas.microsoft.com/office/drawing/2014/main" id="{606354E8-B1BB-818B-3780-E52F2882CF9F}"/>
              </a:ext>
            </a:extLst>
          </p:cNvPr>
          <p:cNvPicPr>
            <a:picLocks noChangeAspect="1"/>
          </p:cNvPicPr>
          <p:nvPr/>
        </p:nvPicPr>
        <p:blipFill>
          <a:blip r:embed="rId2"/>
          <a:stretch>
            <a:fillRect/>
          </a:stretch>
        </p:blipFill>
        <p:spPr>
          <a:xfrm>
            <a:off x="6041380" y="1613591"/>
            <a:ext cx="5814175" cy="3183260"/>
          </a:xfrm>
          <a:prstGeom prst="rect">
            <a:avLst/>
          </a:prstGeom>
          <a:ln>
            <a:solidFill>
              <a:schemeClr val="accent1"/>
            </a:solidFill>
          </a:ln>
        </p:spPr>
      </p:pic>
      <p:sp>
        <p:nvSpPr>
          <p:cNvPr id="5"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3278" y="122842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634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3C9865-E089-B32E-3692-78DBE8CEB3CA}"/>
              </a:ext>
            </a:extLst>
          </p:cNvPr>
          <p:cNvSpPr>
            <a:spLocks noGrp="1"/>
          </p:cNvSpPr>
          <p:nvPr>
            <p:ph type="title"/>
          </p:nvPr>
        </p:nvSpPr>
        <p:spPr>
          <a:xfrm>
            <a:off x="761800" y="417705"/>
            <a:ext cx="5334197" cy="817417"/>
          </a:xfrm>
        </p:spPr>
        <p:txBody>
          <a:bodyPr anchor="ctr">
            <a:normAutofit/>
          </a:bodyPr>
          <a:lstStyle/>
          <a:p>
            <a:r>
              <a:rPr lang="en-CA" sz="4000" b="1" dirty="0"/>
              <a:t>Project Objective</a:t>
            </a:r>
          </a:p>
        </p:txBody>
      </p:sp>
      <p:sp>
        <p:nvSpPr>
          <p:cNvPr id="3" name="Content Placeholder 2">
            <a:extLst>
              <a:ext uri="{FF2B5EF4-FFF2-40B4-BE49-F238E27FC236}">
                <a16:creationId xmlns:a16="http://schemas.microsoft.com/office/drawing/2014/main" id="{DC9DF8CF-7A5B-87C5-EAD9-19A32B9F3323}"/>
              </a:ext>
            </a:extLst>
          </p:cNvPr>
          <p:cNvSpPr>
            <a:spLocks noGrp="1"/>
          </p:cNvSpPr>
          <p:nvPr>
            <p:ph idx="1"/>
          </p:nvPr>
        </p:nvSpPr>
        <p:spPr>
          <a:xfrm>
            <a:off x="384629" y="1336964"/>
            <a:ext cx="6189353" cy="4903115"/>
          </a:xfrm>
        </p:spPr>
        <p:txBody>
          <a:bodyPr anchor="ctr">
            <a:noAutofit/>
          </a:bodyPr>
          <a:lstStyle/>
          <a:p>
            <a:pPr>
              <a:spcAft>
                <a:spcPts val="800"/>
              </a:spcAft>
              <a:buNone/>
            </a:pPr>
            <a:r>
              <a:rPr lang="en-CA" sz="1400" b="1" kern="100" dirty="0">
                <a:effectLst/>
                <a:latin typeface="Aptos" panose="020B0004020202020204" pitchFamily="34" charset="0"/>
                <a:ea typeface="Aptos" panose="020B0004020202020204" pitchFamily="34" charset="0"/>
                <a:cs typeface="Times New Roman" panose="02020603050405020304" pitchFamily="18" charset="0"/>
              </a:rPr>
              <a:t>Part1  - </a:t>
            </a:r>
            <a:r>
              <a:rPr lang="en-CA" sz="1400" kern="100" dirty="0">
                <a:effectLst/>
                <a:latin typeface="Aptos" panose="020B0004020202020204" pitchFamily="34" charset="0"/>
                <a:ea typeface="Aptos" panose="020B0004020202020204" pitchFamily="34" charset="0"/>
                <a:cs typeface="Times New Roman" panose="02020603050405020304" pitchFamily="18" charset="0"/>
              </a:rPr>
              <a:t>This project involves performing advanced analytics on the provided dataset using SQL to derive actionable insights. The analysis includes:</a:t>
            </a:r>
          </a:p>
          <a:p>
            <a:pPr marL="342900" lvl="0" indent="-342900">
              <a:spcAft>
                <a:spcPts val="800"/>
              </a:spcAft>
              <a:buFont typeface="+mj-lt"/>
              <a:buAutoNum type="arabicPeriod"/>
              <a:tabLst>
                <a:tab pos="457200" algn="l"/>
              </a:tabLst>
            </a:pPr>
            <a:r>
              <a:rPr lang="en-CA" sz="1400" b="1" kern="100" dirty="0">
                <a:effectLst/>
                <a:latin typeface="Aptos" panose="020B0004020202020204" pitchFamily="34" charset="0"/>
                <a:ea typeface="Aptos" panose="020B0004020202020204" pitchFamily="34" charset="0"/>
                <a:cs typeface="Times New Roman" panose="02020603050405020304" pitchFamily="18" charset="0"/>
              </a:rPr>
              <a:t>Trend &amp; Seasonality Analysis</a:t>
            </a:r>
            <a:r>
              <a:rPr lang="en-CA" sz="1400" kern="100" dirty="0">
                <a:effectLst/>
                <a:latin typeface="Aptos" panose="020B0004020202020204" pitchFamily="34" charset="0"/>
                <a:ea typeface="Aptos" panose="020B0004020202020204" pitchFamily="34" charset="0"/>
                <a:cs typeface="Times New Roman" panose="02020603050405020304" pitchFamily="18" charset="0"/>
              </a:rPr>
              <a:t> – Examining sales patterns over time to identify trends and seasonal fluctuations across different product categories and subcategories.</a:t>
            </a:r>
          </a:p>
          <a:p>
            <a:pPr marL="342900" lvl="0" indent="-342900">
              <a:spcAft>
                <a:spcPts val="800"/>
              </a:spcAft>
              <a:buFont typeface="+mj-lt"/>
              <a:buAutoNum type="arabicPeriod"/>
              <a:tabLst>
                <a:tab pos="457200" algn="l"/>
              </a:tabLst>
            </a:pPr>
            <a:r>
              <a:rPr lang="en-CA" sz="1400" b="1" kern="100" dirty="0">
                <a:effectLst/>
                <a:latin typeface="Aptos" panose="020B0004020202020204" pitchFamily="34" charset="0"/>
                <a:ea typeface="Aptos" panose="020B0004020202020204" pitchFamily="34" charset="0"/>
                <a:cs typeface="Times New Roman" panose="02020603050405020304" pitchFamily="18" charset="0"/>
              </a:rPr>
              <a:t>Performance Benchmarking</a:t>
            </a:r>
            <a:r>
              <a:rPr lang="en-CA" sz="1400" kern="100" dirty="0">
                <a:effectLst/>
                <a:latin typeface="Aptos" panose="020B0004020202020204" pitchFamily="34" charset="0"/>
                <a:ea typeface="Aptos" panose="020B0004020202020204" pitchFamily="34" charset="0"/>
                <a:cs typeface="Times New Roman" panose="02020603050405020304" pitchFamily="18" charset="0"/>
              </a:rPr>
              <a:t> – Assessing sales, product performance, and customer acquisition against predefined benchmarks or targets.</a:t>
            </a:r>
          </a:p>
          <a:p>
            <a:pPr marL="342900" lvl="0" indent="-342900">
              <a:spcAft>
                <a:spcPts val="800"/>
              </a:spcAft>
              <a:buFont typeface="+mj-lt"/>
              <a:buAutoNum type="arabicPeriod"/>
              <a:tabLst>
                <a:tab pos="457200" algn="l"/>
              </a:tabLst>
            </a:pPr>
            <a:r>
              <a:rPr lang="en-CA" sz="1400" b="1" kern="100" dirty="0">
                <a:effectLst/>
                <a:latin typeface="Aptos" panose="020B0004020202020204" pitchFamily="34" charset="0"/>
                <a:ea typeface="Aptos" panose="020B0004020202020204" pitchFamily="34" charset="0"/>
                <a:cs typeface="Times New Roman" panose="02020603050405020304" pitchFamily="18" charset="0"/>
              </a:rPr>
              <a:t>Market Share &amp; Contribution Analysis</a:t>
            </a:r>
            <a:r>
              <a:rPr lang="en-CA" sz="1400" kern="100" dirty="0">
                <a:effectLst/>
                <a:latin typeface="Aptos" panose="020B0004020202020204" pitchFamily="34" charset="0"/>
                <a:ea typeface="Aptos" panose="020B0004020202020204" pitchFamily="34" charset="0"/>
                <a:cs typeface="Times New Roman" panose="02020603050405020304" pitchFamily="18" charset="0"/>
              </a:rPr>
              <a:t> – Identifying which product categories, subcategories, or price ranges contribute the most to overall sales.</a:t>
            </a:r>
          </a:p>
          <a:p>
            <a:pPr marL="342900" lvl="0" indent="-342900">
              <a:spcAft>
                <a:spcPts val="800"/>
              </a:spcAft>
              <a:buFont typeface="+mj-lt"/>
              <a:buAutoNum type="arabicPeriod"/>
              <a:tabLst>
                <a:tab pos="457200" algn="l"/>
              </a:tabLst>
            </a:pPr>
            <a:r>
              <a:rPr lang="en-CA" sz="1400" b="1" kern="100" dirty="0">
                <a:effectLst/>
                <a:latin typeface="Aptos" panose="020B0004020202020204" pitchFamily="34" charset="0"/>
                <a:ea typeface="Aptos" panose="020B0004020202020204" pitchFamily="34" charset="0"/>
                <a:cs typeface="Times New Roman" panose="02020603050405020304" pitchFamily="18" charset="0"/>
              </a:rPr>
              <a:t>Data Segmentation</a:t>
            </a:r>
            <a:r>
              <a:rPr lang="en-CA" sz="1400" kern="100" dirty="0">
                <a:effectLst/>
                <a:latin typeface="Aptos" panose="020B0004020202020204" pitchFamily="34" charset="0"/>
                <a:ea typeface="Aptos" panose="020B0004020202020204" pitchFamily="34" charset="0"/>
                <a:cs typeface="Times New Roman" panose="02020603050405020304" pitchFamily="18" charset="0"/>
              </a:rPr>
              <a:t> – Categorizing data (e.g., customer age groups, product performance tiers, or pricing bands) to uncover key insights into customer preferences and product demand.</a:t>
            </a:r>
          </a:p>
          <a:p>
            <a:pPr>
              <a:spcAft>
                <a:spcPts val="800"/>
              </a:spcAft>
              <a:buNone/>
            </a:pPr>
            <a:r>
              <a:rPr lang="en-CA" sz="1400" kern="100" dirty="0">
                <a:effectLst/>
                <a:latin typeface="Aptos" panose="020B0004020202020204" pitchFamily="34" charset="0"/>
                <a:ea typeface="Aptos" panose="020B0004020202020204" pitchFamily="34" charset="0"/>
                <a:cs typeface="Times New Roman" panose="02020603050405020304" pitchFamily="18" charset="0"/>
              </a:rPr>
              <a:t>The insights gained from these analyses support data-driven decision-making and enable the creation of impactful visualizations for stakeholders. </a:t>
            </a:r>
          </a:p>
          <a:p>
            <a:pPr>
              <a:spcAft>
                <a:spcPts val="800"/>
              </a:spcAft>
              <a:buNone/>
            </a:pPr>
            <a:r>
              <a:rPr lang="en-CA" sz="1400" kern="100" dirty="0">
                <a:effectLst/>
                <a:latin typeface="Aptos" panose="020B0004020202020204" pitchFamily="34" charset="0"/>
                <a:ea typeface="Aptos" panose="020B0004020202020204" pitchFamily="34" charset="0"/>
                <a:cs typeface="Times New Roman" panose="02020603050405020304" pitchFamily="18" charset="0"/>
              </a:rPr>
              <a:t> </a:t>
            </a:r>
            <a:r>
              <a:rPr lang="en-CA" sz="1400" b="1" kern="100" dirty="0">
                <a:effectLst/>
                <a:latin typeface="Aptos" panose="020B0004020202020204" pitchFamily="34" charset="0"/>
                <a:ea typeface="Aptos" panose="020B0004020202020204" pitchFamily="34" charset="0"/>
                <a:cs typeface="Times New Roman" panose="02020603050405020304" pitchFamily="18" charset="0"/>
              </a:rPr>
              <a:t>Part 2 - </a:t>
            </a:r>
            <a:r>
              <a:rPr lang="en-CA" sz="1400" kern="100" dirty="0">
                <a:effectLst/>
                <a:latin typeface="Aptos" panose="020B0004020202020204" pitchFamily="34" charset="0"/>
                <a:ea typeface="Aptos" panose="020B0004020202020204" pitchFamily="34" charset="0"/>
                <a:cs typeface="Times New Roman" panose="02020603050405020304" pitchFamily="18" charset="0"/>
              </a:rPr>
              <a:t>As a final deliverable, sales trend reports and product performance summaries were generated and shared with the customer. These reports can be visualized using Tableau or Power BI or delivered as SQL views</a:t>
            </a:r>
          </a:p>
        </p:txBody>
      </p:sp>
      <p:pic>
        <p:nvPicPr>
          <p:cNvPr id="22" name="Picture 21" descr="Graph">
            <a:extLst>
              <a:ext uri="{FF2B5EF4-FFF2-40B4-BE49-F238E27FC236}">
                <a16:creationId xmlns:a16="http://schemas.microsoft.com/office/drawing/2014/main" id="{D0843E48-F76A-1921-6382-C70B05F73AF6}"/>
              </a:ext>
            </a:extLst>
          </p:cNvPr>
          <p:cNvPicPr>
            <a:picLocks noChangeAspect="1"/>
          </p:cNvPicPr>
          <p:nvPr/>
        </p:nvPicPr>
        <p:blipFill>
          <a:blip r:embed="rId2"/>
          <a:srcRect l="20099" r="31366"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940733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E4154B-B8EA-F63F-EB0E-E881CE6FA804}"/>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469277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8A711E-6A1F-1CE6-E5C3-E3E8F1BB4C09}"/>
              </a:ext>
            </a:extLst>
          </p:cNvPr>
          <p:cNvSpPr>
            <a:spLocks noGrp="1"/>
          </p:cNvSpPr>
          <p:nvPr>
            <p:ph type="title"/>
          </p:nvPr>
        </p:nvSpPr>
        <p:spPr>
          <a:xfrm>
            <a:off x="255600" y="673200"/>
            <a:ext cx="4353116" cy="1132810"/>
          </a:xfrm>
        </p:spPr>
        <p:txBody>
          <a:bodyPr anchor="b">
            <a:normAutofit/>
          </a:bodyPr>
          <a:lstStyle/>
          <a:p>
            <a:pPr algn="ctr"/>
            <a:r>
              <a:rPr lang="en-CA" sz="3200" b="1" dirty="0">
                <a:solidFill>
                  <a:srgbClr val="595959"/>
                </a:solidFill>
              </a:rPr>
              <a:t>Task 2- Approach</a:t>
            </a:r>
          </a:p>
        </p:txBody>
      </p:sp>
      <p:sp>
        <p:nvSpPr>
          <p:cNvPr id="3" name="Content Placeholder 2">
            <a:extLst>
              <a:ext uri="{FF2B5EF4-FFF2-40B4-BE49-F238E27FC236}">
                <a16:creationId xmlns:a16="http://schemas.microsoft.com/office/drawing/2014/main" id="{8BB2E80B-2EBA-452B-5B0D-12AA1E06170E}"/>
              </a:ext>
            </a:extLst>
          </p:cNvPr>
          <p:cNvSpPr>
            <a:spLocks noGrp="1"/>
          </p:cNvSpPr>
          <p:nvPr>
            <p:ph idx="1"/>
          </p:nvPr>
        </p:nvSpPr>
        <p:spPr>
          <a:xfrm>
            <a:off x="244590" y="1981200"/>
            <a:ext cx="4353116" cy="4248073"/>
          </a:xfrm>
        </p:spPr>
        <p:txBody>
          <a:bodyPr anchor="t">
            <a:normAutofit/>
          </a:bodyPr>
          <a:lstStyle/>
          <a:p>
            <a:pPr marL="0" indent="0" eaLnBrk="0" fontAlgn="base" hangingPunct="0">
              <a:spcBef>
                <a:spcPct val="0"/>
              </a:spcBef>
              <a:spcAft>
                <a:spcPts val="600"/>
              </a:spcAft>
              <a:buNone/>
            </a:pPr>
            <a:r>
              <a:rPr lang="en-US" sz="1400" dirty="0">
                <a:solidFill>
                  <a:srgbClr val="595959"/>
                </a:solidFill>
              </a:rPr>
              <a:t>To build the report, SQL Server was used to develop a series of queries to retrieve and aggregate product and sales data from respective tables. A multi-step approach was followed to break down the queries into two different CTEs to calculate KPIs and extract the required metrics before finalizing the query.</a:t>
            </a:r>
          </a:p>
          <a:p>
            <a:pPr marL="0" marR="0" lvl="0" indent="0" defTabSz="914400" rtl="0" eaLnBrk="0" fontAlgn="base" latinLnBrk="0" hangingPunct="0">
              <a:spcBef>
                <a:spcPct val="0"/>
              </a:spcBef>
              <a:spcAft>
                <a:spcPts val="600"/>
              </a:spcAft>
              <a:buClrTx/>
              <a:buSzTx/>
              <a:buFontTx/>
              <a:buNone/>
              <a:tabLst/>
            </a:pPr>
            <a:endParaRPr kumimoji="0" lang="en-US" altLang="en-US" sz="1400" b="1" i="0" u="none" strike="noStrike" cap="none" normalizeH="0" baseline="0" dirty="0">
              <a:ln>
                <a:noFill/>
              </a:ln>
              <a:solidFill>
                <a:srgbClr val="595959"/>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1400" b="1" i="0" u="none" strike="noStrike" cap="none" normalizeH="0" baseline="0" dirty="0">
                <a:ln>
                  <a:noFill/>
                </a:ln>
                <a:solidFill>
                  <a:srgbClr val="595959"/>
                </a:solidFill>
                <a:effectLst/>
              </a:rPr>
              <a:t>Base Query CTE:</a:t>
            </a:r>
            <a:endParaRPr kumimoji="0" lang="en-US" altLang="en-US" sz="1400" b="0" i="0" u="none" strike="noStrike" cap="none" normalizeH="0" baseline="0" dirty="0">
              <a:ln>
                <a:noFill/>
              </a:ln>
              <a:solidFill>
                <a:srgbClr val="595959"/>
              </a:solidFill>
              <a:effectLst/>
            </a:endParaRPr>
          </a:p>
          <a:p>
            <a:pPr eaLnBrk="0" fontAlgn="base" hangingPunct="0">
              <a:spcBef>
                <a:spcPct val="0"/>
              </a:spcBef>
              <a:spcAft>
                <a:spcPts val="600"/>
              </a:spcAft>
            </a:pPr>
            <a:r>
              <a:rPr kumimoji="0" lang="en-US" altLang="en-US" sz="1400" b="0" i="0" u="none" strike="noStrike" cap="none" normalizeH="0" baseline="0" dirty="0">
                <a:ln>
                  <a:noFill/>
                </a:ln>
                <a:solidFill>
                  <a:srgbClr val="595959"/>
                </a:solidFill>
                <a:effectLst/>
              </a:rPr>
              <a:t>The first step was creating a base query that joins the sales table and the </a:t>
            </a:r>
            <a:r>
              <a:rPr kumimoji="0" lang="en-US" altLang="en-US" sz="1400" b="0" i="0" u="none" strike="noStrike" cap="none" normalizeH="0" baseline="0" dirty="0" err="1">
                <a:ln>
                  <a:noFill/>
                </a:ln>
                <a:solidFill>
                  <a:srgbClr val="595959"/>
                </a:solidFill>
                <a:effectLst/>
              </a:rPr>
              <a:t>dim_products</a:t>
            </a:r>
            <a:r>
              <a:rPr kumimoji="0" lang="en-US" altLang="en-US" sz="1400" b="0" i="0" u="none" strike="noStrike" cap="none" normalizeH="0" baseline="0" dirty="0">
                <a:ln>
                  <a:noFill/>
                </a:ln>
                <a:solidFill>
                  <a:srgbClr val="595959"/>
                </a:solidFill>
                <a:effectLst/>
              </a:rPr>
              <a:t> table to get the essential fields. </a:t>
            </a:r>
            <a:r>
              <a:rPr kumimoji="0" lang="en-US" altLang="en-US" sz="1400" b="0" i="0" u="none" strike="noStrike" cap="none" normalizeH="0" baseline="0" dirty="0" err="1">
                <a:ln>
                  <a:noFill/>
                </a:ln>
                <a:solidFill>
                  <a:srgbClr val="595959"/>
                </a:solidFill>
                <a:effectLst/>
              </a:rPr>
              <a:t>dim_products</a:t>
            </a:r>
            <a:r>
              <a:rPr kumimoji="0" lang="en-US" altLang="en-US" sz="1400" b="0" i="0" u="none" strike="noStrike" cap="none" normalizeH="0" baseline="0" dirty="0">
                <a:ln>
                  <a:noFill/>
                </a:ln>
                <a:solidFill>
                  <a:srgbClr val="595959"/>
                </a:solidFill>
                <a:effectLst/>
              </a:rPr>
              <a:t> (which contains product details) and sales (which holds transaction-level sales data) </a:t>
            </a:r>
          </a:p>
          <a:p>
            <a:pPr eaLnBrk="0" fontAlgn="base" hangingPunct="0">
              <a:spcBef>
                <a:spcPct val="0"/>
              </a:spcBef>
              <a:spcAft>
                <a:spcPts val="600"/>
              </a:spcAft>
            </a:pPr>
            <a:endParaRPr lang="en-US" altLang="en-US" sz="1400" dirty="0">
              <a:solidFill>
                <a:srgbClr val="595959"/>
              </a:solidFill>
            </a:endParaRPr>
          </a:p>
          <a:p>
            <a:pPr eaLnBrk="0" fontAlgn="base" hangingPunct="0">
              <a:spcBef>
                <a:spcPct val="0"/>
              </a:spcBef>
              <a:spcAft>
                <a:spcPts val="600"/>
              </a:spcAft>
            </a:pPr>
            <a:r>
              <a:rPr kumimoji="0" lang="en-US" altLang="en-US" sz="1400" b="0" i="0" u="none" strike="noStrike" cap="none" normalizeH="0" baseline="0" dirty="0">
                <a:ln>
                  <a:noFill/>
                </a:ln>
                <a:solidFill>
                  <a:srgbClr val="595959"/>
                </a:solidFill>
                <a:effectLst/>
              </a:rPr>
              <a:t>Ensured that most relevant columns are selected such as order year, product details (key, name, category, subcategory, cost), sales transaction details (order number, sales amount, quantity, customer key, order date).for later aggregation.</a:t>
            </a:r>
          </a:p>
        </p:txBody>
      </p:sp>
      <p:pic>
        <p:nvPicPr>
          <p:cNvPr id="12" name="Picture 11">
            <a:extLst>
              <a:ext uri="{FF2B5EF4-FFF2-40B4-BE49-F238E27FC236}">
                <a16:creationId xmlns:a16="http://schemas.microsoft.com/office/drawing/2014/main" id="{6201D0C7-EC12-78EE-3A4D-F04297D09E18}"/>
              </a:ext>
            </a:extLst>
          </p:cNvPr>
          <p:cNvPicPr>
            <a:picLocks noChangeAspect="1"/>
          </p:cNvPicPr>
          <p:nvPr/>
        </p:nvPicPr>
        <p:blipFill>
          <a:blip r:embed="rId2"/>
          <a:stretch>
            <a:fillRect/>
          </a:stretch>
        </p:blipFill>
        <p:spPr>
          <a:xfrm>
            <a:off x="4867382" y="1444171"/>
            <a:ext cx="7151946" cy="3969658"/>
          </a:xfrm>
          <a:prstGeom prst="rect">
            <a:avLst/>
          </a:prstGeom>
          <a:ln>
            <a:solidFill>
              <a:schemeClr val="accent1"/>
            </a:solidFill>
          </a:ln>
        </p:spPr>
      </p:pic>
    </p:spTree>
    <p:extLst>
      <p:ext uri="{BB962C8B-B14F-4D97-AF65-F5344CB8AC3E}">
        <p14:creationId xmlns:p14="http://schemas.microsoft.com/office/powerpoint/2010/main" val="2105729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136A6A-07EC-6E64-F06B-00E7E47F550F}"/>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46944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7C4F12-A1AB-199F-1EBF-158C4AFD11C5}"/>
              </a:ext>
            </a:extLst>
          </p:cNvPr>
          <p:cNvSpPr>
            <a:spLocks noGrp="1"/>
          </p:cNvSpPr>
          <p:nvPr>
            <p:ph idx="1"/>
          </p:nvPr>
        </p:nvSpPr>
        <p:spPr>
          <a:xfrm>
            <a:off x="244800" y="1980000"/>
            <a:ext cx="4353116" cy="4578626"/>
          </a:xfrm>
        </p:spPr>
        <p:txBody>
          <a:bodyPr anchor="t">
            <a:normAutofit/>
          </a:bodyPr>
          <a:lstStyle/>
          <a:p>
            <a:pPr marL="0" marR="0" lvl="0" indent="0" defTabSz="914400" rtl="0" eaLnBrk="0" fontAlgn="base" latinLnBrk="0" hangingPunct="0">
              <a:spcBef>
                <a:spcPct val="0"/>
              </a:spcBef>
              <a:spcAft>
                <a:spcPct val="0"/>
              </a:spcAft>
              <a:buClrTx/>
              <a:buSzTx/>
              <a:buFontTx/>
              <a:buNone/>
              <a:tabLst/>
            </a:pPr>
            <a:r>
              <a:rPr lang="en-US" sz="1400" b="1" dirty="0">
                <a:solidFill>
                  <a:srgbClr val="595959"/>
                </a:solidFill>
              </a:rPr>
              <a:t>Aggregation CTE- Summarizing Key Metrics</a:t>
            </a:r>
          </a:p>
          <a:p>
            <a:pPr marL="0" marR="0" lvl="0" indent="0" defTabSz="914400" rtl="0" eaLnBrk="0" fontAlgn="base" latinLnBrk="0" hangingPunct="0">
              <a:spcBef>
                <a:spcPct val="0"/>
              </a:spcBef>
              <a:spcAft>
                <a:spcPct val="0"/>
              </a:spcAft>
              <a:buClrTx/>
              <a:buSzTx/>
              <a:buFontTx/>
              <a:buNone/>
              <a:tabLst/>
            </a:pPr>
            <a:r>
              <a:rPr lang="en-US" sz="1400" dirty="0">
                <a:solidFill>
                  <a:srgbClr val="595959"/>
                </a:solidFill>
              </a:rPr>
              <a:t>Once the base data is obtained in base CTE, the next step is to aggregate the data to calculate important metrics for each product. These metrics will help us assess product performance in a structured way. We calculate:</a:t>
            </a:r>
          </a:p>
          <a:p>
            <a:pPr eaLnBrk="0" fontAlgn="base" hangingPunct="0">
              <a:spcBef>
                <a:spcPct val="0"/>
              </a:spcBef>
              <a:spcAft>
                <a:spcPct val="0"/>
              </a:spcAft>
            </a:pPr>
            <a:r>
              <a:rPr lang="en-US" sz="1400" b="1" dirty="0">
                <a:solidFill>
                  <a:srgbClr val="595959"/>
                </a:solidFill>
              </a:rPr>
              <a:t>Lifespan: </a:t>
            </a:r>
            <a:r>
              <a:rPr lang="en-US" sz="1400" dirty="0">
                <a:solidFill>
                  <a:srgbClr val="595959"/>
                </a:solidFill>
              </a:rPr>
              <a:t>The time span between the first sale and the most recent sale.</a:t>
            </a:r>
          </a:p>
          <a:p>
            <a:pPr eaLnBrk="0" fontAlgn="base" hangingPunct="0">
              <a:spcBef>
                <a:spcPct val="0"/>
              </a:spcBef>
              <a:spcAft>
                <a:spcPct val="0"/>
              </a:spcAft>
            </a:pPr>
            <a:r>
              <a:rPr lang="en-US" sz="1400" b="1" dirty="0">
                <a:solidFill>
                  <a:srgbClr val="595959"/>
                </a:solidFill>
              </a:rPr>
              <a:t>Total Orders: </a:t>
            </a:r>
            <a:r>
              <a:rPr lang="en-US" sz="1400" dirty="0">
                <a:solidFill>
                  <a:srgbClr val="595959"/>
                </a:solidFill>
              </a:rPr>
              <a:t>The total number of orders for the product.</a:t>
            </a:r>
          </a:p>
          <a:p>
            <a:pPr eaLnBrk="0" fontAlgn="base" hangingPunct="0">
              <a:spcBef>
                <a:spcPct val="0"/>
              </a:spcBef>
              <a:spcAft>
                <a:spcPct val="0"/>
              </a:spcAft>
            </a:pPr>
            <a:r>
              <a:rPr lang="en-US" sz="1400" b="1" dirty="0">
                <a:solidFill>
                  <a:srgbClr val="595959"/>
                </a:solidFill>
              </a:rPr>
              <a:t>Total Sales Revenue: </a:t>
            </a:r>
            <a:r>
              <a:rPr lang="en-US" sz="1400" dirty="0">
                <a:solidFill>
                  <a:srgbClr val="595959"/>
                </a:solidFill>
              </a:rPr>
              <a:t>The sum of sales amount for the product.</a:t>
            </a:r>
          </a:p>
          <a:p>
            <a:pPr eaLnBrk="0" fontAlgn="base" hangingPunct="0">
              <a:spcBef>
                <a:spcPct val="0"/>
              </a:spcBef>
              <a:spcAft>
                <a:spcPct val="0"/>
              </a:spcAft>
            </a:pPr>
            <a:r>
              <a:rPr lang="en-US" sz="1400" b="1" dirty="0">
                <a:solidFill>
                  <a:srgbClr val="595959"/>
                </a:solidFill>
              </a:rPr>
              <a:t>Recency in Years: </a:t>
            </a:r>
            <a:r>
              <a:rPr lang="en-US" sz="1400" dirty="0">
                <a:solidFill>
                  <a:srgbClr val="595959"/>
                </a:solidFill>
              </a:rPr>
              <a:t>The number of years since the last sale was made.</a:t>
            </a:r>
          </a:p>
          <a:p>
            <a:pPr eaLnBrk="0" fontAlgn="base" hangingPunct="0">
              <a:spcBef>
                <a:spcPct val="0"/>
              </a:spcBef>
              <a:spcAft>
                <a:spcPct val="0"/>
              </a:spcAft>
            </a:pPr>
            <a:r>
              <a:rPr lang="en-US" sz="1400" b="1" dirty="0">
                <a:solidFill>
                  <a:srgbClr val="595959"/>
                </a:solidFill>
              </a:rPr>
              <a:t>Total Quantity Sold: </a:t>
            </a:r>
            <a:r>
              <a:rPr lang="en-US" sz="1400" dirty="0">
                <a:solidFill>
                  <a:srgbClr val="595959"/>
                </a:solidFill>
              </a:rPr>
              <a:t>The total quantity of units sold.</a:t>
            </a:r>
          </a:p>
          <a:p>
            <a:pPr eaLnBrk="0" fontAlgn="base" hangingPunct="0">
              <a:spcBef>
                <a:spcPct val="0"/>
              </a:spcBef>
              <a:spcAft>
                <a:spcPct val="0"/>
              </a:spcAft>
            </a:pPr>
            <a:r>
              <a:rPr lang="en-US" sz="1400" b="1" dirty="0">
                <a:solidFill>
                  <a:srgbClr val="595959"/>
                </a:solidFill>
              </a:rPr>
              <a:t>Average Selling Price: </a:t>
            </a:r>
            <a:r>
              <a:rPr lang="en-US" sz="1400" dirty="0">
                <a:solidFill>
                  <a:srgbClr val="595959"/>
                </a:solidFill>
              </a:rPr>
              <a:t>The average price at which the product was sold, calculated as sales amount divided by quantity.</a:t>
            </a:r>
          </a:p>
          <a:p>
            <a:pPr marL="0" indent="0" eaLnBrk="0" fontAlgn="base" hangingPunct="0">
              <a:spcBef>
                <a:spcPct val="0"/>
              </a:spcBef>
              <a:spcAft>
                <a:spcPct val="0"/>
              </a:spcAft>
              <a:buNone/>
            </a:pPr>
            <a:endParaRPr lang="en-US" sz="1400" dirty="0">
              <a:solidFill>
                <a:srgbClr val="595959"/>
              </a:solidFill>
            </a:endParaRPr>
          </a:p>
          <a:p>
            <a:pPr marL="0" indent="0" eaLnBrk="0" fontAlgn="base" hangingPunct="0">
              <a:spcBef>
                <a:spcPct val="0"/>
              </a:spcBef>
              <a:spcAft>
                <a:spcPct val="0"/>
              </a:spcAft>
              <a:buNone/>
            </a:pPr>
            <a:r>
              <a:rPr lang="en-US" sz="1400" dirty="0">
                <a:solidFill>
                  <a:srgbClr val="595959"/>
                </a:solidFill>
              </a:rPr>
              <a:t>We achieve this by grouping the data by product key, along with other product attributes like category and subcategory, and then applying aggregate functions.</a:t>
            </a:r>
          </a:p>
        </p:txBody>
      </p:sp>
      <p:sp>
        <p:nvSpPr>
          <p:cNvPr id="10" name="Title 1">
            <a:extLst>
              <a:ext uri="{FF2B5EF4-FFF2-40B4-BE49-F238E27FC236}">
                <a16:creationId xmlns:a16="http://schemas.microsoft.com/office/drawing/2014/main" id="{8925EE72-BA30-6D68-1D56-811D80698C5A}"/>
              </a:ext>
            </a:extLst>
          </p:cNvPr>
          <p:cNvSpPr>
            <a:spLocks noGrp="1"/>
          </p:cNvSpPr>
          <p:nvPr>
            <p:ph type="title"/>
          </p:nvPr>
        </p:nvSpPr>
        <p:spPr>
          <a:xfrm>
            <a:off x="255600" y="673200"/>
            <a:ext cx="4353116" cy="1132810"/>
          </a:xfrm>
        </p:spPr>
        <p:txBody>
          <a:bodyPr anchor="b">
            <a:normAutofit/>
          </a:bodyPr>
          <a:lstStyle/>
          <a:p>
            <a:pPr algn="ctr"/>
            <a:r>
              <a:rPr lang="en-CA" sz="3200" b="1" dirty="0">
                <a:solidFill>
                  <a:srgbClr val="595959"/>
                </a:solidFill>
              </a:rPr>
              <a:t>Task 2- Approach</a:t>
            </a:r>
          </a:p>
        </p:txBody>
      </p:sp>
      <p:pic>
        <p:nvPicPr>
          <p:cNvPr id="14" name="Picture 13">
            <a:extLst>
              <a:ext uri="{FF2B5EF4-FFF2-40B4-BE49-F238E27FC236}">
                <a16:creationId xmlns:a16="http://schemas.microsoft.com/office/drawing/2014/main" id="{54C8DBA1-185B-3256-BD93-3EDCEF8F168C}"/>
              </a:ext>
            </a:extLst>
          </p:cNvPr>
          <p:cNvPicPr>
            <a:picLocks noChangeAspect="1"/>
          </p:cNvPicPr>
          <p:nvPr/>
        </p:nvPicPr>
        <p:blipFill>
          <a:blip r:embed="rId2"/>
          <a:stretch>
            <a:fillRect/>
          </a:stretch>
        </p:blipFill>
        <p:spPr>
          <a:xfrm>
            <a:off x="4887200" y="1306827"/>
            <a:ext cx="7112000" cy="4244346"/>
          </a:xfrm>
          <a:prstGeom prst="rect">
            <a:avLst/>
          </a:prstGeom>
          <a:ln>
            <a:solidFill>
              <a:schemeClr val="accent1"/>
            </a:solidFill>
          </a:ln>
        </p:spPr>
      </p:pic>
    </p:spTree>
    <p:extLst>
      <p:ext uri="{BB962C8B-B14F-4D97-AF65-F5344CB8AC3E}">
        <p14:creationId xmlns:p14="http://schemas.microsoft.com/office/powerpoint/2010/main" val="1084099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9FEFF-7EE8-5B4F-322E-D6EAF057193D}"/>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3DEAD494-2EEB-6141-DE41-C7FD1F48068A}"/>
              </a:ext>
            </a:extLst>
          </p:cNvPr>
          <p:cNvPicPr>
            <a:picLocks noChangeAspect="1"/>
          </p:cNvPicPr>
          <p:nvPr/>
        </p:nvPicPr>
        <p:blipFill>
          <a:blip r:embed="rId2"/>
          <a:stretch>
            <a:fillRect/>
          </a:stretch>
        </p:blipFill>
        <p:spPr>
          <a:xfrm>
            <a:off x="4912116" y="809172"/>
            <a:ext cx="7071218" cy="5239657"/>
          </a:xfrm>
          <a:prstGeom prst="rect">
            <a:avLst/>
          </a:prstGeom>
          <a:ln>
            <a:solidFill>
              <a:schemeClr val="accent1"/>
            </a:solidFill>
          </a:ln>
        </p:spPr>
      </p:pic>
      <p:sp>
        <p:nvSpPr>
          <p:cNvPr id="13" name="Rectangle 12">
            <a:extLst>
              <a:ext uri="{FF2B5EF4-FFF2-40B4-BE49-F238E27FC236}">
                <a16:creationId xmlns:a16="http://schemas.microsoft.com/office/drawing/2014/main" id="{854096EB-A69F-D6E6-59BC-04EDAFA342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46944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0140B6-8309-37A7-E2EC-51BD721AD2C1}"/>
              </a:ext>
            </a:extLst>
          </p:cNvPr>
          <p:cNvSpPr>
            <a:spLocks noGrp="1"/>
          </p:cNvSpPr>
          <p:nvPr>
            <p:ph idx="1"/>
          </p:nvPr>
        </p:nvSpPr>
        <p:spPr>
          <a:xfrm>
            <a:off x="355599" y="1979126"/>
            <a:ext cx="4180115" cy="4238645"/>
          </a:xfrm>
        </p:spPr>
        <p:txBody>
          <a:bodyPr anchor="t">
            <a:normAutofit lnSpcReduction="10000"/>
          </a:bodyPr>
          <a:lstStyle/>
          <a:p>
            <a:pPr marL="0" indent="0" eaLnBrk="0" fontAlgn="base" hangingPunct="0">
              <a:spcBef>
                <a:spcPct val="0"/>
              </a:spcBef>
              <a:spcAft>
                <a:spcPts val="600"/>
              </a:spcAft>
              <a:buNone/>
            </a:pPr>
            <a:r>
              <a:rPr kumimoji="0" lang="en-US" altLang="en-US" sz="1400" b="0" i="0" u="none" strike="noStrike" cap="none" normalizeH="0" baseline="0" dirty="0">
                <a:ln>
                  <a:noFill/>
                </a:ln>
                <a:solidFill>
                  <a:srgbClr val="595959"/>
                </a:solidFill>
                <a:effectLst/>
              </a:rPr>
              <a:t>In the final </a:t>
            </a:r>
            <a:r>
              <a:rPr lang="en-US" altLang="en-US" sz="1400" dirty="0">
                <a:solidFill>
                  <a:srgbClr val="595959"/>
                </a:solidFill>
              </a:rPr>
              <a:t>query, </a:t>
            </a:r>
            <a:r>
              <a:rPr lang="en-US" sz="1400" dirty="0">
                <a:solidFill>
                  <a:srgbClr val="595959"/>
                </a:solidFill>
              </a:rPr>
              <a:t>product performance analysis report has been generated carefully including all metrices requested for the report.</a:t>
            </a:r>
          </a:p>
          <a:p>
            <a:pPr marL="0" indent="0" eaLnBrk="0" fontAlgn="base" hangingPunct="0">
              <a:spcBef>
                <a:spcPct val="0"/>
              </a:spcBef>
              <a:spcAft>
                <a:spcPts val="600"/>
              </a:spcAft>
              <a:buNone/>
            </a:pPr>
            <a:r>
              <a:rPr kumimoji="0" lang="en-US" altLang="en-US" sz="1400" i="0" u="none" strike="noStrike" cap="none" normalizeH="0" baseline="0" dirty="0">
                <a:ln>
                  <a:noFill/>
                </a:ln>
                <a:solidFill>
                  <a:srgbClr val="595959"/>
                </a:solidFill>
                <a:effectLst/>
              </a:rPr>
              <a:t>This step includes:</a:t>
            </a:r>
          </a:p>
          <a:p>
            <a:pPr eaLnBrk="0" fontAlgn="base" hangingPunct="0">
              <a:spcBef>
                <a:spcPct val="0"/>
              </a:spcBef>
              <a:spcAft>
                <a:spcPts val="1200"/>
              </a:spcAft>
            </a:pPr>
            <a:r>
              <a:rPr kumimoji="0" lang="en-US" altLang="en-US" sz="1400" b="1" i="0" u="none" strike="noStrike" cap="none" normalizeH="0" baseline="0" dirty="0">
                <a:ln>
                  <a:noFill/>
                </a:ln>
                <a:solidFill>
                  <a:srgbClr val="595959"/>
                </a:solidFill>
                <a:effectLst/>
              </a:rPr>
              <a:t>Classify each product as a High-Performer, Low-Performer, or Mid-Performer</a:t>
            </a:r>
            <a:r>
              <a:rPr kumimoji="0" lang="en-US" altLang="en-US" sz="1400" i="0" u="none" strike="noStrike" cap="none" normalizeH="0" baseline="0" dirty="0">
                <a:ln>
                  <a:noFill/>
                </a:ln>
                <a:solidFill>
                  <a:srgbClr val="595959"/>
                </a:solidFill>
                <a:effectLst/>
              </a:rPr>
              <a:t> based on their total sales revenue relative to the average sales revenue in their category. This classification is achieved </a:t>
            </a:r>
            <a:r>
              <a:rPr kumimoji="0" lang="en-US" altLang="en-US" sz="1400" b="1" i="0" u="none" strike="noStrike" cap="none" normalizeH="0" baseline="0" dirty="0">
                <a:ln>
                  <a:noFill/>
                </a:ln>
                <a:solidFill>
                  <a:srgbClr val="595959"/>
                </a:solidFill>
                <a:effectLst/>
              </a:rPr>
              <a:t>through a CASE statement using the AVG() window function </a:t>
            </a:r>
            <a:r>
              <a:rPr kumimoji="0" lang="en-US" altLang="en-US" sz="1400" i="0" u="none" strike="noStrike" cap="none" normalizeH="0" baseline="0" dirty="0">
                <a:ln>
                  <a:noFill/>
                </a:ln>
                <a:solidFill>
                  <a:srgbClr val="595959"/>
                </a:solidFill>
                <a:effectLst/>
              </a:rPr>
              <a:t>to compare each product’s sales revenue to the category's average.</a:t>
            </a:r>
          </a:p>
          <a:p>
            <a:pPr eaLnBrk="0" fontAlgn="base" hangingPunct="0">
              <a:spcBef>
                <a:spcPct val="0"/>
              </a:spcBef>
              <a:spcAft>
                <a:spcPts val="1200"/>
              </a:spcAft>
            </a:pPr>
            <a:r>
              <a:rPr kumimoji="0" lang="en-US" altLang="en-US" sz="1400" b="1" i="0" u="none" strike="noStrike" cap="none" normalizeH="0" baseline="0" dirty="0">
                <a:ln>
                  <a:noFill/>
                </a:ln>
                <a:solidFill>
                  <a:srgbClr val="595959"/>
                </a:solidFill>
                <a:effectLst/>
              </a:rPr>
              <a:t>Calculate the Average Order Revenue (AOR): </a:t>
            </a:r>
            <a:r>
              <a:rPr kumimoji="0" lang="en-US" altLang="en-US" sz="1400" i="0" u="none" strike="noStrike" cap="none" normalizeH="0" baseline="0" dirty="0">
                <a:ln>
                  <a:noFill/>
                </a:ln>
                <a:solidFill>
                  <a:srgbClr val="595959"/>
                </a:solidFill>
                <a:effectLst/>
              </a:rPr>
              <a:t>This is the average sales revenue per order for each product. It's calculated as total sales revenue divided by the total number of orders.</a:t>
            </a:r>
          </a:p>
          <a:p>
            <a:pPr eaLnBrk="0" fontAlgn="base" hangingPunct="0">
              <a:spcBef>
                <a:spcPct val="0"/>
              </a:spcBef>
              <a:spcAft>
                <a:spcPts val="600"/>
              </a:spcAft>
            </a:pPr>
            <a:r>
              <a:rPr kumimoji="0" lang="en-US" altLang="en-US" sz="1400" b="1" i="0" u="none" strike="noStrike" cap="none" normalizeH="0" baseline="0" dirty="0">
                <a:ln>
                  <a:noFill/>
                </a:ln>
                <a:solidFill>
                  <a:srgbClr val="595959"/>
                </a:solidFill>
                <a:effectLst/>
              </a:rPr>
              <a:t>Calculate the Average Monthly Revenue: </a:t>
            </a:r>
            <a:r>
              <a:rPr kumimoji="0" lang="en-US" altLang="en-US" sz="1400" i="0" u="none" strike="noStrike" cap="none" normalizeH="0" baseline="0" dirty="0">
                <a:ln>
                  <a:noFill/>
                </a:ln>
                <a:solidFill>
                  <a:srgbClr val="595959"/>
                </a:solidFill>
                <a:effectLst/>
              </a:rPr>
              <a:t>This is the total sales revenue divided by the product's lifespan (in months), giving insight into the consistent monthly revenue generation of each product. </a:t>
            </a:r>
          </a:p>
        </p:txBody>
      </p:sp>
      <p:sp>
        <p:nvSpPr>
          <p:cNvPr id="10" name="Title 1">
            <a:extLst>
              <a:ext uri="{FF2B5EF4-FFF2-40B4-BE49-F238E27FC236}">
                <a16:creationId xmlns:a16="http://schemas.microsoft.com/office/drawing/2014/main" id="{BB1008BD-C9D7-A84A-6195-4E412275AAA8}"/>
              </a:ext>
            </a:extLst>
          </p:cNvPr>
          <p:cNvSpPr>
            <a:spLocks noGrp="1"/>
          </p:cNvSpPr>
          <p:nvPr>
            <p:ph type="title"/>
          </p:nvPr>
        </p:nvSpPr>
        <p:spPr>
          <a:xfrm>
            <a:off x="255600" y="673200"/>
            <a:ext cx="4353116" cy="1132810"/>
          </a:xfrm>
        </p:spPr>
        <p:txBody>
          <a:bodyPr anchor="b">
            <a:normAutofit/>
          </a:bodyPr>
          <a:lstStyle/>
          <a:p>
            <a:pPr algn="ctr"/>
            <a:r>
              <a:rPr lang="en-CA" sz="3200" b="1" dirty="0">
                <a:solidFill>
                  <a:srgbClr val="595959"/>
                </a:solidFill>
              </a:rPr>
              <a:t>Task 2- Approach</a:t>
            </a:r>
          </a:p>
        </p:txBody>
      </p:sp>
    </p:spTree>
    <p:extLst>
      <p:ext uri="{BB962C8B-B14F-4D97-AF65-F5344CB8AC3E}">
        <p14:creationId xmlns:p14="http://schemas.microsoft.com/office/powerpoint/2010/main" val="676658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7399A3-B65D-E03F-E0AA-C12FF9A57D33}"/>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D1A4588A-55D5-49B8-BE41-54ACDCFF2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E7A3F99-86DB-7D4B-FB45-8CFBA5012C27}"/>
              </a:ext>
            </a:extLst>
          </p:cNvPr>
          <p:cNvPicPr>
            <a:picLocks noChangeAspect="1"/>
          </p:cNvPicPr>
          <p:nvPr/>
        </p:nvPicPr>
        <p:blipFill>
          <a:blip r:embed="rId2"/>
          <a:srcRect t="4990" b="9325"/>
          <a:stretch/>
        </p:blipFill>
        <p:spPr>
          <a:xfrm>
            <a:off x="20" y="10"/>
            <a:ext cx="12191980" cy="4465973"/>
          </a:xfrm>
          <a:prstGeom prst="rect">
            <a:avLst/>
          </a:prstGeom>
        </p:spPr>
      </p:pic>
      <p:sp>
        <p:nvSpPr>
          <p:cNvPr id="42" name="Rectangle: Rounded Corners 41">
            <a:extLst>
              <a:ext uri="{FF2B5EF4-FFF2-40B4-BE49-F238E27FC236}">
                <a16:creationId xmlns:a16="http://schemas.microsoft.com/office/drawing/2014/main" id="{F97E7EA2-EDCD-47E9-81BC-415C606D1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9552"/>
            <a:ext cx="9382538"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6CDE640F-AC0E-119A-DB58-D5612C6E0FAC}"/>
              </a:ext>
            </a:extLst>
          </p:cNvPr>
          <p:cNvSpPr>
            <a:spLocks noGrp="1"/>
          </p:cNvSpPr>
          <p:nvPr>
            <p:ph type="title"/>
          </p:nvPr>
        </p:nvSpPr>
        <p:spPr>
          <a:xfrm>
            <a:off x="566928" y="4203278"/>
            <a:ext cx="8557193" cy="536063"/>
          </a:xfrm>
        </p:spPr>
        <p:txBody>
          <a:bodyPr>
            <a:normAutofit/>
          </a:bodyPr>
          <a:lstStyle/>
          <a:p>
            <a:r>
              <a:rPr lang="en-CA" sz="2800">
                <a:solidFill>
                  <a:schemeClr val="bg1"/>
                </a:solidFill>
              </a:rPr>
              <a:t>Task 2 - Final Output</a:t>
            </a:r>
          </a:p>
        </p:txBody>
      </p:sp>
      <p:sp>
        <p:nvSpPr>
          <p:cNvPr id="5" name="Content Placeholder 4">
            <a:extLst>
              <a:ext uri="{FF2B5EF4-FFF2-40B4-BE49-F238E27FC236}">
                <a16:creationId xmlns:a16="http://schemas.microsoft.com/office/drawing/2014/main" id="{D73D9F36-DAEF-A94B-96A6-5A30120DEF5D}"/>
              </a:ext>
            </a:extLst>
          </p:cNvPr>
          <p:cNvSpPr>
            <a:spLocks noGrp="1"/>
          </p:cNvSpPr>
          <p:nvPr>
            <p:ph idx="1"/>
          </p:nvPr>
        </p:nvSpPr>
        <p:spPr>
          <a:xfrm>
            <a:off x="566928" y="4956314"/>
            <a:ext cx="11058144" cy="1306417"/>
          </a:xfrm>
        </p:spPr>
        <p:txBody>
          <a:bodyPr>
            <a:normAutofit/>
          </a:bodyPr>
          <a:lstStyle/>
          <a:p>
            <a:r>
              <a:rPr lang="en-CA" sz="1700" dirty="0"/>
              <a:t>The final output of the first report can be saved as csv to be used in visualization tools such as </a:t>
            </a:r>
            <a:r>
              <a:rPr lang="en-CA" sz="1700" dirty="0" err="1"/>
              <a:t>PowerBI</a:t>
            </a:r>
            <a:r>
              <a:rPr lang="en-CA" sz="1700" dirty="0"/>
              <a:t> or Tableau.</a:t>
            </a:r>
          </a:p>
          <a:p>
            <a:r>
              <a:rPr lang="en-CA" sz="1700" dirty="0"/>
              <a:t>Alternatively, a view can be created for the relevant team who is responsible for monitoring this data month-on-month and year-On-year for strategic decision making.</a:t>
            </a:r>
          </a:p>
        </p:txBody>
      </p:sp>
    </p:spTree>
    <p:extLst>
      <p:ext uri="{BB962C8B-B14F-4D97-AF65-F5344CB8AC3E}">
        <p14:creationId xmlns:p14="http://schemas.microsoft.com/office/powerpoint/2010/main" val="3481339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E27A40-C5A6-83A1-E206-10BB1BCD98C1}"/>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F2A9AB6-7A53-38BB-AFFC-E3A3391C7BFC}"/>
              </a:ext>
            </a:extLst>
          </p:cNvPr>
          <p:cNvSpPr>
            <a:spLocks noGrp="1"/>
          </p:cNvSpPr>
          <p:nvPr>
            <p:ph type="title"/>
          </p:nvPr>
        </p:nvSpPr>
        <p:spPr>
          <a:xfrm>
            <a:off x="838200" y="401221"/>
            <a:ext cx="10515600" cy="1348065"/>
          </a:xfrm>
        </p:spPr>
        <p:txBody>
          <a:bodyPr>
            <a:normAutofit/>
          </a:bodyPr>
          <a:lstStyle/>
          <a:p>
            <a:r>
              <a:rPr lang="en-CA" sz="5000" b="1" dirty="0">
                <a:solidFill>
                  <a:srgbClr val="FFFFFF"/>
                </a:solidFill>
              </a:rPr>
              <a:t>Summary – Key Learnings</a:t>
            </a:r>
          </a:p>
        </p:txBody>
      </p:sp>
      <p:sp>
        <p:nvSpPr>
          <p:cNvPr id="5" name="Content Placeholder 4">
            <a:extLst>
              <a:ext uri="{FF2B5EF4-FFF2-40B4-BE49-F238E27FC236}">
                <a16:creationId xmlns:a16="http://schemas.microsoft.com/office/drawing/2014/main" id="{63A5B471-1C20-AE3E-F05A-BDF4450D4BD0}"/>
              </a:ext>
            </a:extLst>
          </p:cNvPr>
          <p:cNvSpPr>
            <a:spLocks noGrp="1"/>
          </p:cNvSpPr>
          <p:nvPr>
            <p:ph idx="1"/>
          </p:nvPr>
        </p:nvSpPr>
        <p:spPr>
          <a:xfrm>
            <a:off x="838200" y="2586789"/>
            <a:ext cx="10515600" cy="4009954"/>
          </a:xfrm>
        </p:spPr>
        <p:txBody>
          <a:bodyPr>
            <a:normAutofit lnSpcReduction="10000"/>
          </a:bodyPr>
          <a:lstStyle/>
          <a:p>
            <a:pPr marL="0" indent="0">
              <a:buNone/>
            </a:pPr>
            <a:r>
              <a:rPr lang="en-US" sz="1400" dirty="0"/>
              <a:t>The presentation focuses on using SQL Server to analyze sales and customer data to generate reports that can drive business decisions. It covers essential SQL concepts and demonstrates how to apply them in practical reporting scenarios.</a:t>
            </a:r>
          </a:p>
          <a:p>
            <a:pPr marL="0" indent="0">
              <a:buNone/>
            </a:pPr>
            <a:r>
              <a:rPr lang="en-US" sz="1600" b="1" dirty="0"/>
              <a:t>Key SQL Concepts and Techniques:</a:t>
            </a:r>
          </a:p>
          <a:p>
            <a:pPr lvl="1">
              <a:buFont typeface="Wingdings" panose="05000000000000000000" pitchFamily="2" charset="2"/>
              <a:buChar char="ü"/>
            </a:pPr>
            <a:r>
              <a:rPr lang="en-US" sz="1400" b="1" dirty="0"/>
              <a:t>Common Table Expressions (CTEs): </a:t>
            </a:r>
            <a:r>
              <a:rPr lang="en-US" sz="1400" dirty="0"/>
              <a:t>Used to break down complex queries into logical, manageable steps.    </a:t>
            </a:r>
          </a:p>
          <a:p>
            <a:pPr lvl="1">
              <a:buFont typeface="Wingdings" panose="05000000000000000000" pitchFamily="2" charset="2"/>
              <a:buChar char="ü"/>
            </a:pPr>
            <a:r>
              <a:rPr lang="en-US" sz="1400" b="1" dirty="0"/>
              <a:t>Data Aggregation: </a:t>
            </a:r>
            <a:r>
              <a:rPr lang="en-US" sz="1400" dirty="0"/>
              <a:t>Demonstrated how to aggregate data using functions like COUNT, SUM, AVG, and MAX to calculate key metrics.    </a:t>
            </a:r>
          </a:p>
          <a:p>
            <a:pPr lvl="1">
              <a:buFont typeface="Wingdings" panose="05000000000000000000" pitchFamily="2" charset="2"/>
              <a:buChar char="ü"/>
            </a:pPr>
            <a:r>
              <a:rPr lang="en-US" sz="1400" b="1" dirty="0"/>
              <a:t>Window Functions: </a:t>
            </a:r>
            <a:r>
              <a:rPr lang="en-US" sz="1400" dirty="0"/>
              <a:t>The AVG() window function is used to compare product sales within their categories.    </a:t>
            </a:r>
          </a:p>
          <a:p>
            <a:pPr lvl="1">
              <a:buFont typeface="Wingdings" panose="05000000000000000000" pitchFamily="2" charset="2"/>
              <a:buChar char="ü"/>
            </a:pPr>
            <a:r>
              <a:rPr lang="en-US" sz="1400" b="1" dirty="0"/>
              <a:t>CASE Statements: </a:t>
            </a:r>
            <a:r>
              <a:rPr lang="en-US" sz="1400" dirty="0"/>
              <a:t>Used for data segmentation and categorization, such as classifying customers or products based on specific criteria.   </a:t>
            </a:r>
          </a:p>
          <a:p>
            <a:pPr lvl="1">
              <a:buFont typeface="Wingdings" panose="05000000000000000000" pitchFamily="2" charset="2"/>
              <a:buChar char="ü"/>
            </a:pPr>
            <a:r>
              <a:rPr lang="en-US" sz="1400" b="1" dirty="0"/>
              <a:t>Date Functions: </a:t>
            </a:r>
            <a:r>
              <a:rPr lang="en-US" sz="1400" dirty="0"/>
              <a:t>The DATEDIFF function is used to calculate time spans like customer lifespan and recency.    </a:t>
            </a:r>
          </a:p>
          <a:p>
            <a:pPr lvl="1">
              <a:buFont typeface="Wingdings" panose="05000000000000000000" pitchFamily="2" charset="2"/>
              <a:buChar char="ü"/>
            </a:pPr>
            <a:r>
              <a:rPr lang="en-US" sz="1400" b="1" dirty="0"/>
              <a:t>Data Transformation: </a:t>
            </a:r>
            <a:r>
              <a:rPr lang="en-US" sz="1400" dirty="0"/>
              <a:t>The presentation highlights the use of SQL to transform raw data into meaningful metrics and reports. </a:t>
            </a:r>
          </a:p>
          <a:p>
            <a:pPr marL="0" indent="0">
              <a:buNone/>
            </a:pPr>
            <a:r>
              <a:rPr lang="en-CA" sz="1600" b="1" dirty="0"/>
              <a:t>Types of Analysis: </a:t>
            </a:r>
            <a:r>
              <a:rPr lang="en-US" altLang="en-US" sz="1400" dirty="0"/>
              <a:t>The presentation covers several types of data analysis</a:t>
            </a:r>
            <a:r>
              <a:rPr lang="en-US" altLang="en-US" sz="1800" dirty="0"/>
              <a:t>:</a:t>
            </a:r>
          </a:p>
          <a:p>
            <a:pPr lvl="1" fontAlgn="base">
              <a:spcAft>
                <a:spcPct val="0"/>
              </a:spcAft>
              <a:buFont typeface="Wingdings" panose="05000000000000000000" pitchFamily="2" charset="2"/>
              <a:buChar char="ü"/>
            </a:pPr>
            <a:r>
              <a:rPr lang="en-US" altLang="en-US" sz="1400" b="1" dirty="0"/>
              <a:t>Trend &amp; Seasonality Analysis: </a:t>
            </a:r>
            <a:r>
              <a:rPr lang="en-US" altLang="en-US" sz="1400" dirty="0"/>
              <a:t>Analyzing sales patterns over time to identify trends and seasonal fluctuations.   </a:t>
            </a:r>
          </a:p>
          <a:p>
            <a:pPr lvl="1" eaLnBrk="0" fontAlgn="base" hangingPunct="0">
              <a:spcBef>
                <a:spcPts val="600"/>
              </a:spcBef>
              <a:spcAft>
                <a:spcPct val="0"/>
              </a:spcAft>
              <a:buFont typeface="Wingdings" panose="05000000000000000000" pitchFamily="2" charset="2"/>
              <a:buChar char="ü"/>
            </a:pPr>
            <a:r>
              <a:rPr kumimoji="0" lang="en-US" altLang="en-US" sz="1400" b="1" i="0" u="none" strike="noStrike" cap="none" normalizeH="0" baseline="0" dirty="0">
                <a:ln>
                  <a:noFill/>
                </a:ln>
                <a:effectLst/>
              </a:rPr>
              <a:t>Performance Analysis:</a:t>
            </a:r>
            <a:r>
              <a:rPr kumimoji="0" lang="en-US" altLang="en-US" sz="1400" b="0" i="0" u="none" strike="noStrike" cap="none" normalizeH="0" baseline="0" dirty="0">
                <a:ln>
                  <a:noFill/>
                </a:ln>
                <a:effectLst/>
              </a:rPr>
              <a:t> </a:t>
            </a:r>
            <a:r>
              <a:rPr lang="en-US" altLang="en-US" sz="1400" dirty="0"/>
              <a:t>Comparing current data with target values or previous periods to evaluate performance.   </a:t>
            </a:r>
          </a:p>
          <a:p>
            <a:pPr lvl="1" eaLnBrk="0" fontAlgn="base" hangingPunct="0">
              <a:spcBef>
                <a:spcPts val="600"/>
              </a:spcBef>
              <a:spcAft>
                <a:spcPct val="0"/>
              </a:spcAft>
              <a:buFont typeface="Wingdings" panose="05000000000000000000" pitchFamily="2" charset="2"/>
              <a:buChar char="ü"/>
            </a:pPr>
            <a:r>
              <a:rPr kumimoji="0" lang="en-US" altLang="en-US" sz="1400" b="1" i="0" u="none" strike="noStrike" cap="none" normalizeH="0" baseline="0" dirty="0">
                <a:ln>
                  <a:noFill/>
                </a:ln>
                <a:effectLst/>
              </a:rPr>
              <a:t>Market Share &amp; Contribution Analysis:</a:t>
            </a:r>
            <a:r>
              <a:rPr kumimoji="0" lang="en-US" altLang="en-US" sz="1400" b="0" i="0" u="none" strike="noStrike" cap="none" normalizeH="0" baseline="0" dirty="0">
                <a:ln>
                  <a:noFill/>
                </a:ln>
                <a:effectLst/>
              </a:rPr>
              <a:t> </a:t>
            </a:r>
            <a:r>
              <a:rPr lang="en-US" altLang="en-US" sz="1400" dirty="0"/>
              <a:t>Identifying the contribution of different categories or segments to overall sales.   </a:t>
            </a:r>
          </a:p>
          <a:p>
            <a:pPr lvl="1" eaLnBrk="0" fontAlgn="base" hangingPunct="0">
              <a:spcBef>
                <a:spcPts val="600"/>
              </a:spcBef>
              <a:spcAft>
                <a:spcPct val="0"/>
              </a:spcAft>
              <a:buFont typeface="Wingdings" panose="05000000000000000000" pitchFamily="2" charset="2"/>
              <a:buChar char="ü"/>
            </a:pPr>
            <a:r>
              <a:rPr kumimoji="0" lang="en-US" altLang="en-US" sz="1400" b="1" i="0" u="none" strike="noStrike" cap="none" normalizeH="0" baseline="0" dirty="0">
                <a:ln>
                  <a:noFill/>
                </a:ln>
                <a:effectLst/>
              </a:rPr>
              <a:t>Data Segmentation:</a:t>
            </a:r>
            <a:r>
              <a:rPr kumimoji="0" lang="en-US" altLang="en-US" sz="1400" b="0" i="0" u="none" strike="noStrike" cap="none" normalizeH="0" baseline="0" dirty="0">
                <a:ln>
                  <a:noFill/>
                </a:ln>
                <a:effectLst/>
              </a:rPr>
              <a:t> </a:t>
            </a:r>
            <a:r>
              <a:rPr lang="en-US" altLang="en-US" sz="1400" dirty="0"/>
              <a:t>Categorizing data to uncover insights into customer preferences and product demand.</a:t>
            </a:r>
          </a:p>
        </p:txBody>
      </p:sp>
    </p:spTree>
    <p:extLst>
      <p:ext uri="{BB962C8B-B14F-4D97-AF65-F5344CB8AC3E}">
        <p14:creationId xmlns:p14="http://schemas.microsoft.com/office/powerpoint/2010/main" val="825200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7D31F8-61D9-99F5-B464-BBD1E84597B1}"/>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b="1" dirty="0"/>
              <a:t>Part 1 – </a:t>
            </a:r>
            <a:br>
              <a:rPr lang="en-US" sz="5400" dirty="0"/>
            </a:br>
            <a:r>
              <a:rPr lang="en-US" sz="4800" dirty="0"/>
              <a:t>Essential Analytics Concepts  </a:t>
            </a:r>
            <a:endParaRPr lang="en-US" sz="5400" dirty="0"/>
          </a:p>
        </p:txBody>
      </p:sp>
      <p:sp>
        <p:nvSpPr>
          <p:cNvPr id="28"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Financial graphs on a dark display">
            <a:extLst>
              <a:ext uri="{FF2B5EF4-FFF2-40B4-BE49-F238E27FC236}">
                <a16:creationId xmlns:a16="http://schemas.microsoft.com/office/drawing/2014/main" id="{FF8037F8-29E4-89C2-2197-E5B66E58CE6A}"/>
              </a:ext>
            </a:extLst>
          </p:cNvPr>
          <p:cNvPicPr>
            <a:picLocks noChangeAspect="1"/>
          </p:cNvPicPr>
          <p:nvPr/>
        </p:nvPicPr>
        <p:blipFill>
          <a:blip r:embed="rId2"/>
          <a:srcRect l="15751" r="2156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015152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C9FCFB-2153-6A58-E6C7-E41F916AE56B}"/>
              </a:ext>
            </a:extLst>
          </p:cNvPr>
          <p:cNvSpPr>
            <a:spLocks noGrp="1"/>
          </p:cNvSpPr>
          <p:nvPr>
            <p:ph type="title"/>
          </p:nvPr>
        </p:nvSpPr>
        <p:spPr>
          <a:xfrm>
            <a:off x="773526" y="685801"/>
            <a:ext cx="3228738" cy="1454709"/>
          </a:xfrm>
        </p:spPr>
        <p:txBody>
          <a:bodyPr anchor="b">
            <a:normAutofit/>
          </a:bodyPr>
          <a:lstStyle/>
          <a:p>
            <a:pPr algn="ctr"/>
            <a:r>
              <a:rPr lang="en-CA" sz="3200" b="1" dirty="0">
                <a:solidFill>
                  <a:srgbClr val="595959"/>
                </a:solidFill>
              </a:rPr>
              <a:t>Data Exploration </a:t>
            </a:r>
          </a:p>
        </p:txBody>
      </p:sp>
      <p:sp>
        <p:nvSpPr>
          <p:cNvPr id="3" name="Content Placeholder 2">
            <a:extLst>
              <a:ext uri="{FF2B5EF4-FFF2-40B4-BE49-F238E27FC236}">
                <a16:creationId xmlns:a16="http://schemas.microsoft.com/office/drawing/2014/main" id="{2565AF05-1A5B-FCF3-B87A-0E746637AF72}"/>
              </a:ext>
            </a:extLst>
          </p:cNvPr>
          <p:cNvSpPr>
            <a:spLocks noGrp="1"/>
          </p:cNvSpPr>
          <p:nvPr>
            <p:ph idx="1"/>
          </p:nvPr>
        </p:nvSpPr>
        <p:spPr>
          <a:xfrm>
            <a:off x="212785" y="2427382"/>
            <a:ext cx="4261449" cy="4186203"/>
          </a:xfrm>
        </p:spPr>
        <p:txBody>
          <a:bodyPr anchor="t">
            <a:normAutofit/>
          </a:bodyPr>
          <a:lstStyle/>
          <a:p>
            <a:r>
              <a:rPr lang="en-CA" sz="1400" dirty="0">
                <a:solidFill>
                  <a:srgbClr val="595959"/>
                </a:solidFill>
              </a:rPr>
              <a:t>Before data analysis we need to understand the data tables to performance any analysis .</a:t>
            </a:r>
          </a:p>
          <a:p>
            <a:endParaRPr lang="en-CA" sz="1400" dirty="0">
              <a:solidFill>
                <a:srgbClr val="595959"/>
              </a:solidFill>
            </a:endParaRPr>
          </a:p>
          <a:p>
            <a:r>
              <a:rPr lang="en-CA" sz="1400" dirty="0">
                <a:solidFill>
                  <a:srgbClr val="595959"/>
                </a:solidFill>
              </a:rPr>
              <a:t>There are 2 dimensions table and 1 table with measures to perform analysis.</a:t>
            </a:r>
          </a:p>
          <a:p>
            <a:pPr lvl="1">
              <a:buFont typeface="+mj-lt"/>
              <a:buAutoNum type="arabicPeriod"/>
            </a:pPr>
            <a:r>
              <a:rPr lang="en-CA" sz="1400" b="1" dirty="0">
                <a:solidFill>
                  <a:srgbClr val="595959"/>
                </a:solidFill>
              </a:rPr>
              <a:t>Dimensions Table</a:t>
            </a:r>
            <a:r>
              <a:rPr lang="en-CA" sz="1400" dirty="0">
                <a:solidFill>
                  <a:srgbClr val="595959"/>
                </a:solidFill>
              </a:rPr>
              <a:t>– Dimensions table contains information where aggregations cannot be applied such as customers and products.</a:t>
            </a:r>
          </a:p>
          <a:p>
            <a:pPr lvl="1">
              <a:buFont typeface="+mj-lt"/>
              <a:buAutoNum type="arabicPeriod"/>
            </a:pPr>
            <a:endParaRPr lang="en-CA" sz="1400" b="1" dirty="0">
              <a:solidFill>
                <a:srgbClr val="595959"/>
              </a:solidFill>
            </a:endParaRPr>
          </a:p>
          <a:p>
            <a:pPr lvl="1">
              <a:buFont typeface="+mj-lt"/>
              <a:buAutoNum type="arabicPeriod"/>
            </a:pPr>
            <a:r>
              <a:rPr lang="en-CA" sz="1400" b="1" dirty="0">
                <a:solidFill>
                  <a:srgbClr val="595959"/>
                </a:solidFill>
              </a:rPr>
              <a:t>Measures Table – </a:t>
            </a:r>
            <a:r>
              <a:rPr lang="en-CA" sz="1400" dirty="0">
                <a:solidFill>
                  <a:srgbClr val="595959"/>
                </a:solidFill>
              </a:rPr>
              <a:t>Measures table contain information which can be aggregated to measure business performance and draft strategies. Such as sales, price, cost etc.</a:t>
            </a:r>
          </a:p>
        </p:txBody>
      </p:sp>
      <p:pic>
        <p:nvPicPr>
          <p:cNvPr id="11" name="Picture 10">
            <a:extLst>
              <a:ext uri="{FF2B5EF4-FFF2-40B4-BE49-F238E27FC236}">
                <a16:creationId xmlns:a16="http://schemas.microsoft.com/office/drawing/2014/main" id="{3DE543D6-B5AE-252D-20F3-39ABD80A6271}"/>
              </a:ext>
            </a:extLst>
          </p:cNvPr>
          <p:cNvPicPr>
            <a:picLocks noChangeAspect="1"/>
          </p:cNvPicPr>
          <p:nvPr/>
        </p:nvPicPr>
        <p:blipFill>
          <a:blip r:embed="rId2"/>
          <a:stretch>
            <a:fillRect/>
          </a:stretch>
        </p:blipFill>
        <p:spPr>
          <a:xfrm>
            <a:off x="5407224" y="685801"/>
            <a:ext cx="5740283" cy="1018899"/>
          </a:xfrm>
          <a:prstGeom prst="rect">
            <a:avLst/>
          </a:prstGeom>
          <a:ln>
            <a:solidFill>
              <a:schemeClr val="accent1"/>
            </a:solidFill>
          </a:ln>
        </p:spPr>
      </p:pic>
      <p:pic>
        <p:nvPicPr>
          <p:cNvPr id="9" name="Picture 8">
            <a:extLst>
              <a:ext uri="{FF2B5EF4-FFF2-40B4-BE49-F238E27FC236}">
                <a16:creationId xmlns:a16="http://schemas.microsoft.com/office/drawing/2014/main" id="{2D31F1CD-61A8-F014-5629-31FC96433E38}"/>
              </a:ext>
            </a:extLst>
          </p:cNvPr>
          <p:cNvPicPr>
            <a:picLocks noChangeAspect="1"/>
          </p:cNvPicPr>
          <p:nvPr/>
        </p:nvPicPr>
        <p:blipFill>
          <a:blip r:embed="rId3"/>
          <a:stretch>
            <a:fillRect/>
          </a:stretch>
        </p:blipFill>
        <p:spPr>
          <a:xfrm>
            <a:off x="5407224" y="2238271"/>
            <a:ext cx="6256193" cy="4007254"/>
          </a:xfrm>
          <a:prstGeom prst="rect">
            <a:avLst/>
          </a:prstGeom>
          <a:ln>
            <a:solidFill>
              <a:schemeClr val="accent1"/>
            </a:solidFill>
          </a:ln>
        </p:spPr>
      </p:pic>
    </p:spTree>
    <p:extLst>
      <p:ext uri="{BB962C8B-B14F-4D97-AF65-F5344CB8AC3E}">
        <p14:creationId xmlns:p14="http://schemas.microsoft.com/office/powerpoint/2010/main" val="2731379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6B0286-D76E-F95B-73F1-7C218B02E714}"/>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9DFC96-7BCA-203A-4A83-FD3C123EB4D2}"/>
              </a:ext>
            </a:extLst>
          </p:cNvPr>
          <p:cNvSpPr>
            <a:spLocks noGrp="1"/>
          </p:cNvSpPr>
          <p:nvPr>
            <p:ph type="title"/>
          </p:nvPr>
        </p:nvSpPr>
        <p:spPr>
          <a:xfrm>
            <a:off x="773526" y="685801"/>
            <a:ext cx="3228738" cy="1454709"/>
          </a:xfrm>
        </p:spPr>
        <p:txBody>
          <a:bodyPr anchor="b">
            <a:normAutofit/>
          </a:bodyPr>
          <a:lstStyle/>
          <a:p>
            <a:pPr algn="ctr"/>
            <a:r>
              <a:rPr lang="en-CA" sz="3200" b="1" dirty="0">
                <a:solidFill>
                  <a:srgbClr val="595959"/>
                </a:solidFill>
              </a:rPr>
              <a:t>Data Exploration </a:t>
            </a:r>
          </a:p>
        </p:txBody>
      </p:sp>
      <p:sp>
        <p:nvSpPr>
          <p:cNvPr id="3" name="Content Placeholder 2">
            <a:extLst>
              <a:ext uri="{FF2B5EF4-FFF2-40B4-BE49-F238E27FC236}">
                <a16:creationId xmlns:a16="http://schemas.microsoft.com/office/drawing/2014/main" id="{04DBA952-E6BE-FDBB-884F-7F9CB84683AA}"/>
              </a:ext>
            </a:extLst>
          </p:cNvPr>
          <p:cNvSpPr>
            <a:spLocks noGrp="1"/>
          </p:cNvSpPr>
          <p:nvPr>
            <p:ph idx="1"/>
          </p:nvPr>
        </p:nvSpPr>
        <p:spPr>
          <a:xfrm>
            <a:off x="350807" y="2427382"/>
            <a:ext cx="4031411" cy="3681023"/>
          </a:xfrm>
        </p:spPr>
        <p:txBody>
          <a:bodyPr anchor="t">
            <a:normAutofit/>
          </a:bodyPr>
          <a:lstStyle/>
          <a:p>
            <a:r>
              <a:rPr lang="en-CA" sz="1400" dirty="0">
                <a:solidFill>
                  <a:srgbClr val="595959"/>
                </a:solidFill>
              </a:rPr>
              <a:t>To perform aggregations on sales table, a copy of table has been created so that the original data is not altered. </a:t>
            </a:r>
          </a:p>
          <a:p>
            <a:r>
              <a:rPr lang="en-CA" sz="1400" dirty="0">
                <a:solidFill>
                  <a:srgbClr val="595959"/>
                </a:solidFill>
              </a:rPr>
              <a:t>Null values .in the </a:t>
            </a:r>
            <a:r>
              <a:rPr lang="en-CA" sz="1400" dirty="0" err="1">
                <a:solidFill>
                  <a:srgbClr val="595959"/>
                </a:solidFill>
              </a:rPr>
              <a:t>order_date</a:t>
            </a:r>
            <a:r>
              <a:rPr lang="en-CA" sz="1400" dirty="0">
                <a:solidFill>
                  <a:srgbClr val="595959"/>
                </a:solidFill>
              </a:rPr>
              <a:t> column were replaced with Shipping date with an assumption that shipping was done in the same as it the order was placed. Also, the month is not December and the average number of days taken to ship order is 7 days. Therefore, it is safe to replace null values with </a:t>
            </a:r>
            <a:r>
              <a:rPr lang="en-CA" sz="1400" dirty="0" err="1">
                <a:solidFill>
                  <a:srgbClr val="595959"/>
                </a:solidFill>
              </a:rPr>
              <a:t>shipping_date</a:t>
            </a:r>
            <a:r>
              <a:rPr lang="en-CA" sz="1400" dirty="0">
                <a:solidFill>
                  <a:srgbClr val="595959"/>
                </a:solidFill>
              </a:rPr>
              <a:t> or 7 days before the shipping date.</a:t>
            </a:r>
          </a:p>
        </p:txBody>
      </p:sp>
      <p:pic>
        <p:nvPicPr>
          <p:cNvPr id="7" name="Picture 6" descr="A screenshot of a computer&#10;&#10;AI-generated content may be incorrect.">
            <a:extLst>
              <a:ext uri="{FF2B5EF4-FFF2-40B4-BE49-F238E27FC236}">
                <a16:creationId xmlns:a16="http://schemas.microsoft.com/office/drawing/2014/main" id="{13A47747-A3E2-67C6-D11C-9969E72B536B}"/>
              </a:ext>
            </a:extLst>
          </p:cNvPr>
          <p:cNvPicPr>
            <a:picLocks noChangeAspect="1"/>
          </p:cNvPicPr>
          <p:nvPr/>
        </p:nvPicPr>
        <p:blipFill>
          <a:blip r:embed="rId2"/>
          <a:srcRect r="10972"/>
          <a:stretch/>
        </p:blipFill>
        <p:spPr>
          <a:xfrm>
            <a:off x="4969796" y="578857"/>
            <a:ext cx="6740869" cy="3123306"/>
          </a:xfrm>
          <a:prstGeom prst="rect">
            <a:avLst/>
          </a:prstGeom>
          <a:ln>
            <a:solidFill>
              <a:schemeClr val="accent1"/>
            </a:solidFill>
          </a:ln>
        </p:spPr>
      </p:pic>
      <p:pic>
        <p:nvPicPr>
          <p:cNvPr id="10" name="Picture 9" descr="A screenshot of a computer&#10;&#10;AI-generated content may be incorrect.">
            <a:extLst>
              <a:ext uri="{FF2B5EF4-FFF2-40B4-BE49-F238E27FC236}">
                <a16:creationId xmlns:a16="http://schemas.microsoft.com/office/drawing/2014/main" id="{10FF8BBD-6BBF-01E9-C2FE-285C2AC0BE65}"/>
              </a:ext>
            </a:extLst>
          </p:cNvPr>
          <p:cNvPicPr>
            <a:picLocks noChangeAspect="1"/>
          </p:cNvPicPr>
          <p:nvPr/>
        </p:nvPicPr>
        <p:blipFill>
          <a:blip r:embed="rId3"/>
          <a:stretch>
            <a:fillRect/>
          </a:stretch>
        </p:blipFill>
        <p:spPr>
          <a:xfrm>
            <a:off x="8480343" y="2730092"/>
            <a:ext cx="2938131" cy="359505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735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D0A863-9F4A-843D-C7C5-1BE7A654F5C7}"/>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FA099F-6577-C7C8-691B-B624757A41AF}"/>
              </a:ext>
            </a:extLst>
          </p:cNvPr>
          <p:cNvSpPr>
            <a:spLocks noGrp="1"/>
          </p:cNvSpPr>
          <p:nvPr>
            <p:ph type="title"/>
          </p:nvPr>
        </p:nvSpPr>
        <p:spPr>
          <a:xfrm>
            <a:off x="360026" y="685801"/>
            <a:ext cx="4059574" cy="1454709"/>
          </a:xfrm>
        </p:spPr>
        <p:txBody>
          <a:bodyPr anchor="b">
            <a:normAutofit/>
          </a:bodyPr>
          <a:lstStyle/>
          <a:p>
            <a:pPr algn="ctr"/>
            <a:r>
              <a:rPr lang="en-CA" sz="3200" b="1" kern="100" dirty="0">
                <a:solidFill>
                  <a:srgbClr val="595959"/>
                </a:solidFill>
                <a:latin typeface="Aptos" panose="020B0004020202020204" pitchFamily="34" charset="0"/>
                <a:ea typeface="Aptos" panose="020B0004020202020204" pitchFamily="34" charset="0"/>
                <a:cs typeface="Times New Roman" panose="02020603050405020304" pitchFamily="18" charset="0"/>
              </a:rPr>
              <a:t>1. </a:t>
            </a:r>
            <a:r>
              <a:rPr lang="en-CA" sz="3200" b="1"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Trend &amp; Seasonality Analysis</a:t>
            </a:r>
            <a:r>
              <a:rPr lang="en-CA" sz="320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 </a:t>
            </a:r>
            <a:endParaRPr lang="en-CA" sz="3200" dirty="0">
              <a:solidFill>
                <a:srgbClr val="595959"/>
              </a:solidFill>
            </a:endParaRPr>
          </a:p>
        </p:txBody>
      </p:sp>
      <p:sp>
        <p:nvSpPr>
          <p:cNvPr id="3" name="Content Placeholder 2">
            <a:extLst>
              <a:ext uri="{FF2B5EF4-FFF2-40B4-BE49-F238E27FC236}">
                <a16:creationId xmlns:a16="http://schemas.microsoft.com/office/drawing/2014/main" id="{8D8AFA6E-7D79-C3B6-84FD-E560E024B589}"/>
              </a:ext>
            </a:extLst>
          </p:cNvPr>
          <p:cNvSpPr>
            <a:spLocks noGrp="1"/>
          </p:cNvSpPr>
          <p:nvPr>
            <p:ph idx="1"/>
          </p:nvPr>
        </p:nvSpPr>
        <p:spPr>
          <a:xfrm>
            <a:off x="264543" y="2427382"/>
            <a:ext cx="4278702" cy="3681023"/>
          </a:xfrm>
        </p:spPr>
        <p:txBody>
          <a:bodyPr anchor="t">
            <a:normAutofit lnSpcReduction="10000"/>
          </a:bodyPr>
          <a:lstStyle/>
          <a:p>
            <a:pPr marL="0" indent="0">
              <a:buNone/>
            </a:pPr>
            <a:r>
              <a:rPr lang="en-CA" sz="140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In this section, trends and seasonality over time in data will be checked, such as analyzing sales performance over time-</a:t>
            </a:r>
          </a:p>
          <a:p>
            <a:pPr marL="742950" lvl="1" indent="-285750">
              <a:buFont typeface="+mj-lt"/>
              <a:buAutoNum type="alphaLcPeriod"/>
            </a:pPr>
            <a:r>
              <a:rPr lang="en-CA" sz="140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Total sales over the years,</a:t>
            </a:r>
          </a:p>
          <a:p>
            <a:pPr marL="742950" lvl="1" indent="-285750">
              <a:spcAft>
                <a:spcPts val="800"/>
              </a:spcAft>
              <a:buFont typeface="+mj-lt"/>
              <a:buAutoNum type="alphaLcPeriod"/>
            </a:pPr>
            <a:r>
              <a:rPr lang="en-CA" sz="140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Total sales by month (Reflecting seasonality)</a:t>
            </a:r>
          </a:p>
          <a:p>
            <a:pPr>
              <a:spcAft>
                <a:spcPts val="800"/>
              </a:spcAft>
              <a:buNone/>
            </a:pPr>
            <a:r>
              <a:rPr lang="en-CA" sz="140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When aggregating data by the year, 2014 sales are too low. Upon checking the data further by drilling down to months and we have 2 outliers that may give misleading insights. </a:t>
            </a:r>
          </a:p>
          <a:p>
            <a:pPr>
              <a:spcAft>
                <a:spcPts val="800"/>
              </a:spcAft>
            </a:pPr>
            <a:r>
              <a:rPr lang="en-CA" sz="140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For 2010, we have data only for December month. Similarly, for 2014, we have data only for January. </a:t>
            </a:r>
          </a:p>
          <a:p>
            <a:pPr>
              <a:spcAft>
                <a:spcPts val="800"/>
              </a:spcAft>
            </a:pPr>
            <a:r>
              <a:rPr lang="en-US" sz="140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Monthly view of data also shows that sales are increasing from October to December (Q4) as slows down again from Jan -Mar (Q1), reflecting seasonality in the data.</a:t>
            </a:r>
            <a:endParaRPr lang="en-CA" sz="140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Picture 3" descr="A screenshot of a computer&#10;&#10;AI-generated content may be incorrect.">
            <a:extLst>
              <a:ext uri="{FF2B5EF4-FFF2-40B4-BE49-F238E27FC236}">
                <a16:creationId xmlns:a16="http://schemas.microsoft.com/office/drawing/2014/main" id="{0ADC259F-5755-F45B-3401-514251DDB33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02312" y="1257773"/>
            <a:ext cx="3354071" cy="4016852"/>
          </a:xfrm>
          <a:prstGeom prst="rect">
            <a:avLst/>
          </a:prstGeom>
          <a:ln>
            <a:solidFill>
              <a:schemeClr val="accent1"/>
            </a:solidFill>
          </a:ln>
        </p:spPr>
      </p:pic>
      <p:pic>
        <p:nvPicPr>
          <p:cNvPr id="5" name="Picture 4" descr="A screenshot of a computer&#10;&#10;AI-generated content may be incorrect.">
            <a:extLst>
              <a:ext uri="{FF2B5EF4-FFF2-40B4-BE49-F238E27FC236}">
                <a16:creationId xmlns:a16="http://schemas.microsoft.com/office/drawing/2014/main" id="{DC5B4EA1-1E8E-D6F0-9114-A867F31D70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904" y="1257773"/>
            <a:ext cx="3449070" cy="3964447"/>
          </a:xfrm>
          <a:prstGeom prst="rect">
            <a:avLst/>
          </a:prstGeom>
          <a:ln>
            <a:solidFill>
              <a:schemeClr val="accent1"/>
            </a:solidFill>
          </a:ln>
        </p:spPr>
      </p:pic>
    </p:spTree>
    <p:extLst>
      <p:ext uri="{BB962C8B-B14F-4D97-AF65-F5344CB8AC3E}">
        <p14:creationId xmlns:p14="http://schemas.microsoft.com/office/powerpoint/2010/main" val="3260294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DFD165-461C-78CB-0136-DDBCDA7CCFBA}"/>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3A942-ECE0-E8BD-837B-45D11EBFC01F}"/>
              </a:ext>
            </a:extLst>
          </p:cNvPr>
          <p:cNvSpPr>
            <a:spLocks noGrp="1"/>
          </p:cNvSpPr>
          <p:nvPr>
            <p:ph type="title"/>
          </p:nvPr>
        </p:nvSpPr>
        <p:spPr>
          <a:xfrm>
            <a:off x="871442" y="685800"/>
            <a:ext cx="4353116" cy="1474666"/>
          </a:xfrm>
        </p:spPr>
        <p:txBody>
          <a:bodyPr anchor="b">
            <a:normAutofit/>
          </a:bodyPr>
          <a:lstStyle/>
          <a:p>
            <a:pPr algn="ctr"/>
            <a:r>
              <a:rPr lang="en-CA" sz="3200" b="1" kern="100" dirty="0">
                <a:solidFill>
                  <a:srgbClr val="595959"/>
                </a:solidFill>
                <a:latin typeface="Aptos" panose="020B0004020202020204" pitchFamily="34" charset="0"/>
                <a:ea typeface="Aptos" panose="020B0004020202020204" pitchFamily="34" charset="0"/>
                <a:cs typeface="Times New Roman" panose="02020603050405020304" pitchFamily="18" charset="0"/>
              </a:rPr>
              <a:t>1. </a:t>
            </a:r>
            <a:r>
              <a:rPr lang="en-CA" sz="3200" b="1"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Trend &amp; Seasonality Analysis</a:t>
            </a:r>
            <a:r>
              <a:rPr lang="en-CA" sz="3200" kern="1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 </a:t>
            </a:r>
            <a:endParaRPr lang="en-CA" sz="3200" dirty="0">
              <a:solidFill>
                <a:srgbClr val="595959"/>
              </a:solidFill>
            </a:endParaRPr>
          </a:p>
        </p:txBody>
      </p:sp>
      <p:sp>
        <p:nvSpPr>
          <p:cNvPr id="3" name="Content Placeholder 2">
            <a:extLst>
              <a:ext uri="{FF2B5EF4-FFF2-40B4-BE49-F238E27FC236}">
                <a16:creationId xmlns:a16="http://schemas.microsoft.com/office/drawing/2014/main" id="{B1746EE9-B142-4FAA-2E7D-CFAFC24A002B}"/>
              </a:ext>
            </a:extLst>
          </p:cNvPr>
          <p:cNvSpPr>
            <a:spLocks noGrp="1"/>
          </p:cNvSpPr>
          <p:nvPr>
            <p:ph idx="1"/>
          </p:nvPr>
        </p:nvSpPr>
        <p:spPr>
          <a:xfrm>
            <a:off x="871442" y="2447337"/>
            <a:ext cx="4353116" cy="1244769"/>
          </a:xfrm>
        </p:spPr>
        <p:txBody>
          <a:bodyPr anchor="t">
            <a:normAutofit/>
          </a:bodyPr>
          <a:lstStyle/>
          <a:p>
            <a:r>
              <a:rPr lang="en-CA" sz="1400" dirty="0">
                <a:solidFill>
                  <a:srgbClr val="595959"/>
                </a:solidFill>
                <a:effectLst/>
                <a:latin typeface="Aptos" panose="020B0004020202020204" pitchFamily="34" charset="0"/>
                <a:ea typeface="Aptos" panose="020B0004020202020204" pitchFamily="34" charset="0"/>
                <a:cs typeface="Times New Roman" panose="02020603050405020304" pitchFamily="18" charset="0"/>
              </a:rPr>
              <a:t>High level overview of data shows that customers and sales have increased overtime and customers have been purchasing multiple items, compared to sales in 2011.</a:t>
            </a:r>
            <a:endParaRPr lang="en-CA" sz="1400" dirty="0">
              <a:solidFill>
                <a:srgbClr val="595959"/>
              </a:solidFill>
            </a:endParaRPr>
          </a:p>
        </p:txBody>
      </p:sp>
      <p:pic>
        <p:nvPicPr>
          <p:cNvPr id="4" name="Picture 3" descr="A screenshot of a computer&#10;&#10;AI-generated content may be incorrect.">
            <a:extLst>
              <a:ext uri="{FF2B5EF4-FFF2-40B4-BE49-F238E27FC236}">
                <a16:creationId xmlns:a16="http://schemas.microsoft.com/office/drawing/2014/main" id="{0F3BC38A-F8DE-9930-5B59-AE25BE8C7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1801" y="1053257"/>
            <a:ext cx="4797056" cy="4797056"/>
          </a:xfrm>
          <a:prstGeom prst="rect">
            <a:avLst/>
          </a:prstGeom>
          <a:ln>
            <a:solidFill>
              <a:schemeClr val="accent1"/>
            </a:solidFill>
          </a:ln>
        </p:spPr>
      </p:pic>
    </p:spTree>
    <p:extLst>
      <p:ext uri="{BB962C8B-B14F-4D97-AF65-F5344CB8AC3E}">
        <p14:creationId xmlns:p14="http://schemas.microsoft.com/office/powerpoint/2010/main" val="1431032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7E46D9-BE17-DAC3-2E88-B0B44C4238E3}"/>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366137-3DBB-4912-98D5-672702020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D28D1CE-5BF4-45B7-8D6D-B31A31980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C28FDC-1036-3AAB-3D5C-E853B52FF5C0}"/>
              </a:ext>
            </a:extLst>
          </p:cNvPr>
          <p:cNvSpPr>
            <a:spLocks noGrp="1"/>
          </p:cNvSpPr>
          <p:nvPr>
            <p:ph type="title"/>
          </p:nvPr>
        </p:nvSpPr>
        <p:spPr>
          <a:xfrm>
            <a:off x="773526" y="685801"/>
            <a:ext cx="3228738" cy="1454709"/>
          </a:xfrm>
        </p:spPr>
        <p:txBody>
          <a:bodyPr anchor="b">
            <a:normAutofit/>
          </a:bodyPr>
          <a:lstStyle/>
          <a:p>
            <a:pPr algn="ctr"/>
            <a:r>
              <a:rPr lang="en-CA" sz="3200" b="1" dirty="0">
                <a:solidFill>
                  <a:srgbClr val="595959"/>
                </a:solidFill>
              </a:rPr>
              <a:t>2. Performance Analysis</a:t>
            </a:r>
          </a:p>
        </p:txBody>
      </p:sp>
      <p:sp>
        <p:nvSpPr>
          <p:cNvPr id="3" name="Content Placeholder 2">
            <a:extLst>
              <a:ext uri="{FF2B5EF4-FFF2-40B4-BE49-F238E27FC236}">
                <a16:creationId xmlns:a16="http://schemas.microsoft.com/office/drawing/2014/main" id="{0D798763-8E97-1C5A-5C03-7AF932B48BE7}"/>
              </a:ext>
            </a:extLst>
          </p:cNvPr>
          <p:cNvSpPr>
            <a:spLocks noGrp="1"/>
          </p:cNvSpPr>
          <p:nvPr>
            <p:ph idx="1"/>
          </p:nvPr>
        </p:nvSpPr>
        <p:spPr>
          <a:xfrm>
            <a:off x="293297" y="2427382"/>
            <a:ext cx="4140679" cy="3681023"/>
          </a:xfrm>
        </p:spPr>
        <p:txBody>
          <a:bodyPr anchor="t">
            <a:normAutofit/>
          </a:bodyPr>
          <a:lstStyle/>
          <a:p>
            <a:r>
              <a:rPr lang="en-US" sz="1300" dirty="0">
                <a:solidFill>
                  <a:srgbClr val="595959"/>
                </a:solidFill>
              </a:rPr>
              <a:t>In this section, comparison of the current data with a target value has been performed to understand the performance of business so that strategies must be developed to reach the target and also understand which strategies worked for the business.</a:t>
            </a:r>
          </a:p>
          <a:p>
            <a:endParaRPr lang="en-US" sz="1300" dirty="0">
              <a:solidFill>
                <a:srgbClr val="595959"/>
              </a:solidFill>
            </a:endParaRPr>
          </a:p>
          <a:p>
            <a:r>
              <a:rPr lang="en-US" sz="1300" dirty="0">
                <a:solidFill>
                  <a:srgbClr val="595959"/>
                </a:solidFill>
              </a:rPr>
              <a:t>Below is the data output analyzing the performance of different products, compared to average sales and previous year sales.</a:t>
            </a:r>
          </a:p>
          <a:p>
            <a:r>
              <a:rPr lang="en-US" sz="1300" dirty="0">
                <a:solidFill>
                  <a:srgbClr val="595959"/>
                </a:solidFill>
              </a:rPr>
              <a:t>Using Similar approach, we can calculate m-o-m change in sales, customers, or compare against the yearly targets etc.</a:t>
            </a:r>
          </a:p>
          <a:p>
            <a:endParaRPr lang="en-CA" sz="1300" dirty="0">
              <a:solidFill>
                <a:srgbClr val="595959"/>
              </a:solidFill>
            </a:endParaRPr>
          </a:p>
        </p:txBody>
      </p:sp>
      <p:pic>
        <p:nvPicPr>
          <p:cNvPr id="5" name="Picture 4" descr="A screenshot of a computer&#10;&#10;AI-generated content may be incorrect.">
            <a:extLst>
              <a:ext uri="{FF2B5EF4-FFF2-40B4-BE49-F238E27FC236}">
                <a16:creationId xmlns:a16="http://schemas.microsoft.com/office/drawing/2014/main" id="{7167A309-8E0E-9951-F1B1-4DE457EAD9F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9761" r="34362"/>
          <a:stretch/>
        </p:blipFill>
        <p:spPr bwMode="auto">
          <a:xfrm>
            <a:off x="5120760" y="4086113"/>
            <a:ext cx="6168342" cy="2476840"/>
          </a:xfrm>
          <a:prstGeom prst="rect">
            <a:avLst/>
          </a:prstGeom>
          <a:extLst>
            <a:ext uri="{53640926-AAD7-44D8-BBD7-CCE9431645EC}">
              <a14:shadowObscured xmlns:a14="http://schemas.microsoft.com/office/drawing/2010/main"/>
            </a:ext>
          </a:extLst>
        </p:spPr>
      </p:pic>
      <p:pic>
        <p:nvPicPr>
          <p:cNvPr id="4" name="Picture 3" descr="A screenshot of a computer&#10;&#10;AI-generated content may be incorrect.">
            <a:extLst>
              <a:ext uri="{FF2B5EF4-FFF2-40B4-BE49-F238E27FC236}">
                <a16:creationId xmlns:a16="http://schemas.microsoft.com/office/drawing/2014/main" id="{1FA63EBD-045E-7579-839B-70B9C4526E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9792" y="407740"/>
            <a:ext cx="6696698" cy="3465540"/>
          </a:xfrm>
          <a:prstGeom prst="rect">
            <a:avLst/>
          </a:prstGeom>
          <a:ln>
            <a:solidFill>
              <a:schemeClr val="accent1"/>
            </a:solidFill>
          </a:ln>
        </p:spPr>
      </p:pic>
    </p:spTree>
    <p:extLst>
      <p:ext uri="{BB962C8B-B14F-4D97-AF65-F5344CB8AC3E}">
        <p14:creationId xmlns:p14="http://schemas.microsoft.com/office/powerpoint/2010/main" val="3635810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F7AF2-A9F2-DC9D-8DEA-592D8695119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D44DF7F-8F1F-885B-9D58-54AB19387C55}"/>
              </a:ext>
            </a:extLst>
          </p:cNvPr>
          <p:cNvPicPr>
            <a:picLocks noChangeAspect="1"/>
          </p:cNvPicPr>
          <p:nvPr/>
        </p:nvPicPr>
        <p:blipFill>
          <a:blip r:embed="rId2"/>
          <a:srcRect r="12748"/>
          <a:stretch/>
        </p:blipFill>
        <p:spPr>
          <a:xfrm>
            <a:off x="4875361" y="304471"/>
            <a:ext cx="6846249" cy="3301101"/>
          </a:xfrm>
          <a:prstGeom prst="rect">
            <a:avLst/>
          </a:prstGeom>
          <a:ln>
            <a:solidFill>
              <a:schemeClr val="tx1"/>
            </a:solidFill>
          </a:ln>
        </p:spPr>
      </p:pic>
      <p:pic>
        <p:nvPicPr>
          <p:cNvPr id="9" name="Picture 8">
            <a:extLst>
              <a:ext uri="{FF2B5EF4-FFF2-40B4-BE49-F238E27FC236}">
                <a16:creationId xmlns:a16="http://schemas.microsoft.com/office/drawing/2014/main" id="{CFAB9B42-8FEB-DAC2-85E4-D7DBA9EE1907}"/>
              </a:ext>
            </a:extLst>
          </p:cNvPr>
          <p:cNvPicPr>
            <a:picLocks noChangeAspect="1"/>
          </p:cNvPicPr>
          <p:nvPr/>
        </p:nvPicPr>
        <p:blipFill>
          <a:blip r:embed="rId3"/>
          <a:stretch>
            <a:fillRect/>
          </a:stretch>
        </p:blipFill>
        <p:spPr>
          <a:xfrm>
            <a:off x="5803192" y="3993821"/>
            <a:ext cx="5320319" cy="1596095"/>
          </a:xfrm>
          <a:prstGeom prst="rect">
            <a:avLst/>
          </a:prstGeom>
          <a:ln>
            <a:noFill/>
          </a:ln>
          <a:effectLst>
            <a:outerShdw blurRad="292100" dist="139700" dir="2700000" algn="tl" rotWithShape="0">
              <a:srgbClr val="333333">
                <a:alpha val="65000"/>
              </a:srgbClr>
            </a:outerShdw>
          </a:effectLst>
        </p:spPr>
      </p:pic>
      <p:sp>
        <p:nvSpPr>
          <p:cNvPr id="4" name="Rectangle 3">
            <a:extLst>
              <a:ext uri="{FF2B5EF4-FFF2-40B4-BE49-F238E27FC236}">
                <a16:creationId xmlns:a16="http://schemas.microsoft.com/office/drawing/2014/main" id="{642E231A-DA56-6830-BEB8-0F9CB0959F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
            <a:ext cx="4775791" cy="685799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6031C79-A48D-11EC-3578-7AB8B9B050FF}"/>
              </a:ext>
            </a:extLst>
          </p:cNvPr>
          <p:cNvSpPr txBox="1">
            <a:spLocks/>
          </p:cNvSpPr>
          <p:nvPr/>
        </p:nvSpPr>
        <p:spPr>
          <a:xfrm>
            <a:off x="773526" y="685801"/>
            <a:ext cx="3228738" cy="1454709"/>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595959"/>
                </a:solidFill>
              </a:rPr>
              <a:t>3. Market Share &amp; Contribution Analysis </a:t>
            </a:r>
            <a:endParaRPr lang="en-CA" sz="3200" b="1" dirty="0">
              <a:solidFill>
                <a:srgbClr val="595959"/>
              </a:solidFill>
            </a:endParaRPr>
          </a:p>
        </p:txBody>
      </p:sp>
      <p:sp>
        <p:nvSpPr>
          <p:cNvPr id="7" name="Content Placeholder 2">
            <a:extLst>
              <a:ext uri="{FF2B5EF4-FFF2-40B4-BE49-F238E27FC236}">
                <a16:creationId xmlns:a16="http://schemas.microsoft.com/office/drawing/2014/main" id="{4C8BF261-BC9B-EB68-AD68-3F118A50167B}"/>
              </a:ext>
            </a:extLst>
          </p:cNvPr>
          <p:cNvSpPr txBox="1">
            <a:spLocks/>
          </p:cNvSpPr>
          <p:nvPr/>
        </p:nvSpPr>
        <p:spPr>
          <a:xfrm>
            <a:off x="293297" y="2427382"/>
            <a:ext cx="4140679" cy="368102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595959"/>
                </a:solidFill>
              </a:rPr>
              <a:t>Depending on the level of granularity requested by the business or client, following analysis can be conducted – </a:t>
            </a:r>
          </a:p>
          <a:p>
            <a:r>
              <a:rPr lang="en-US" sz="1400" dirty="0">
                <a:solidFill>
                  <a:srgbClr val="595959"/>
                </a:solidFill>
              </a:rPr>
              <a:t>Highest selling category of products by share.</a:t>
            </a:r>
          </a:p>
          <a:p>
            <a:r>
              <a:rPr lang="en-US" sz="1400" dirty="0">
                <a:solidFill>
                  <a:srgbClr val="595959"/>
                </a:solidFill>
              </a:rPr>
              <a:t>Highest selling category of products Y-o-Y and their respective share in each year</a:t>
            </a:r>
          </a:p>
          <a:p>
            <a:r>
              <a:rPr lang="en-US" sz="1400" dirty="0">
                <a:solidFill>
                  <a:srgbClr val="595959"/>
                </a:solidFill>
              </a:rPr>
              <a:t>Category of products gaining more customers Y-o-Y.</a:t>
            </a:r>
          </a:p>
          <a:p>
            <a:endParaRPr lang="en-US" sz="1400" dirty="0">
              <a:solidFill>
                <a:srgbClr val="595959"/>
              </a:solidFill>
            </a:endParaRPr>
          </a:p>
        </p:txBody>
      </p:sp>
    </p:spTree>
    <p:extLst>
      <p:ext uri="{BB962C8B-B14F-4D97-AF65-F5344CB8AC3E}">
        <p14:creationId xmlns:p14="http://schemas.microsoft.com/office/powerpoint/2010/main" val="957827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5294</TotalTime>
  <Words>2266</Words>
  <Application>Microsoft Office PowerPoint</Application>
  <PresentationFormat>Widescreen</PresentationFormat>
  <Paragraphs>151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Aptos Display</vt:lpstr>
      <vt:lpstr>Arial</vt:lpstr>
      <vt:lpstr>Calibri</vt:lpstr>
      <vt:lpstr>Wingdings</vt:lpstr>
      <vt:lpstr>Office Theme</vt:lpstr>
      <vt:lpstr>Essential SQL Concepts &amp; Reporting</vt:lpstr>
      <vt:lpstr>Project Objective</vt:lpstr>
      <vt:lpstr>Part 1 –  Essential Analytics Concepts  </vt:lpstr>
      <vt:lpstr>Data Exploration </vt:lpstr>
      <vt:lpstr>Data Exploration </vt:lpstr>
      <vt:lpstr>1. Trend &amp; Seasonality Analysis </vt:lpstr>
      <vt:lpstr>1. Trend &amp; Seasonality Analysis </vt:lpstr>
      <vt:lpstr>2. Performance Analysis</vt:lpstr>
      <vt:lpstr>PowerPoint Presentation</vt:lpstr>
      <vt:lpstr>3. Market Share &amp; Contribution Analysis </vt:lpstr>
      <vt:lpstr>4. Data Segmentation</vt:lpstr>
      <vt:lpstr>4. Data Segmentation</vt:lpstr>
      <vt:lpstr>Part 2 –  Reporting on Sales &amp; Products</vt:lpstr>
      <vt:lpstr>Task 1- Customer Behavior Analysis and Reporting</vt:lpstr>
      <vt:lpstr>Task 1- Approach</vt:lpstr>
      <vt:lpstr>Task 1- Approach</vt:lpstr>
      <vt:lpstr>Task 1- Approach</vt:lpstr>
      <vt:lpstr>Task 1 - Final Output</vt:lpstr>
      <vt:lpstr>Task 2- Product Performance Analysis and Reporting</vt:lpstr>
      <vt:lpstr>Task 2- Approach</vt:lpstr>
      <vt:lpstr>Task 2- Approach</vt:lpstr>
      <vt:lpstr>Task 2- Approach</vt:lpstr>
      <vt:lpstr>Task 2 - Final Output</vt:lpstr>
      <vt:lpstr>Summary – Key Learnings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Shobhita Sohal</dc:creator>
  <cp:lastModifiedBy>Shobhita Sohal</cp:lastModifiedBy>
  <cp:revision>48</cp:revision>
  <dcterms:created xsi:type="dcterms:W3CDTF">2025-03-19T02:31:43Z</dcterms:created>
  <dcterms:modified xsi:type="dcterms:W3CDTF">2025-03-23T16:46:51Z</dcterms:modified>
</cp:coreProperties>
</file>