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8" r:id="rId4"/>
  </p:sldMasterIdLst>
  <p:sldIdLst>
    <p:sldId id="256" r:id="rId5"/>
    <p:sldId id="257" r:id="rId6"/>
    <p:sldId id="258" r:id="rId7"/>
    <p:sldId id="261" r:id="rId8"/>
    <p:sldId id="259" r:id="rId9"/>
    <p:sldId id="262" r:id="rId10"/>
    <p:sldId id="263" r:id="rId11"/>
    <p:sldId id="260"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129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obhit Bhatnagar" userId="f682340a-f4dc-405d-b19c-a0cb20f72f2f" providerId="ADAL" clId="{6CC60581-0D1E-4E7A-AF98-977E5E500010}"/>
    <pc:docChg chg="undo modSld">
      <pc:chgData name="Shobhit Bhatnagar" userId="f682340a-f4dc-405d-b19c-a0cb20f72f2f" providerId="ADAL" clId="{6CC60581-0D1E-4E7A-AF98-977E5E500010}" dt="2020-03-31T16:45:46.319" v="3" actId="13926"/>
      <pc:docMkLst>
        <pc:docMk/>
      </pc:docMkLst>
      <pc:sldChg chg="modSp">
        <pc:chgData name="Shobhit Bhatnagar" userId="f682340a-f4dc-405d-b19c-a0cb20f72f2f" providerId="ADAL" clId="{6CC60581-0D1E-4E7A-AF98-977E5E500010}" dt="2020-03-31T16:45:46.319" v="3" actId="13926"/>
        <pc:sldMkLst>
          <pc:docMk/>
          <pc:sldMk cId="2479492336" sldId="262"/>
        </pc:sldMkLst>
        <pc:spChg chg="mod">
          <ac:chgData name="Shobhit Bhatnagar" userId="f682340a-f4dc-405d-b19c-a0cb20f72f2f" providerId="ADAL" clId="{6CC60581-0D1E-4E7A-AF98-977E5E500010}" dt="2020-03-31T16:43:02.024" v="2" actId="20577"/>
          <ac:spMkLst>
            <pc:docMk/>
            <pc:sldMk cId="2479492336" sldId="262"/>
            <ac:spMk id="2" creationId="{13EBFBFB-A126-4D6A-80CB-A935DD61B7B4}"/>
          </ac:spMkLst>
        </pc:spChg>
        <pc:graphicFrameChg chg="modGraphic">
          <ac:chgData name="Shobhit Bhatnagar" userId="f682340a-f4dc-405d-b19c-a0cb20f72f2f" providerId="ADAL" clId="{6CC60581-0D1E-4E7A-AF98-977E5E500010}" dt="2020-03-31T16:45:46.319" v="3" actId="13926"/>
          <ac:graphicFrameMkLst>
            <pc:docMk/>
            <pc:sldMk cId="2479492336" sldId="262"/>
            <ac:graphicFrameMk id="4" creationId="{DD834790-7B8C-4E20-995E-CCB8631791C6}"/>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B61BEF0D-F0BB-DE4B-95CE-6DB70DBA9567}" type="datetimeFigureOut">
              <a:rPr lang="en-US" smtClean="0"/>
              <a:pPr/>
              <a:t>3/31/2020</a:t>
            </a:fld>
            <a:endParaRPr lang="en-US" dirty="0"/>
          </a:p>
        </p:txBody>
      </p:sp>
      <p:sp>
        <p:nvSpPr>
          <p:cNvPr id="5" name="Footer Placeholder 4"/>
          <p:cNvSpPr>
            <a:spLocks noGrp="1"/>
          </p:cNvSpPr>
          <p:nvPr>
            <p:ph type="ftr" sz="quarter" idx="11"/>
          </p:nvPr>
        </p:nvSpPr>
        <p:spPr>
          <a:xfrm>
            <a:off x="3623733" y="6117336"/>
            <a:ext cx="3609438" cy="365125"/>
          </a:xfrm>
        </p:spPr>
        <p:txBody>
          <a:bodyPr/>
          <a:lstStyle/>
          <a:p>
            <a:endParaRPr lang="en-US" dirty="0"/>
          </a:p>
        </p:txBody>
      </p:sp>
      <p:sp>
        <p:nvSpPr>
          <p:cNvPr id="6" name="Slide Number Placeholder 5"/>
          <p:cNvSpPr>
            <a:spLocks noGrp="1"/>
          </p:cNvSpPr>
          <p:nvPr>
            <p:ph type="sldNum" sz="quarter" idx="12"/>
          </p:nvPr>
        </p:nvSpPr>
        <p:spPr>
          <a:xfrm>
            <a:off x="8275320" y="6117336"/>
            <a:ext cx="411480" cy="365125"/>
          </a:xfrm>
        </p:spPr>
        <p:txBody>
          <a:bodyPr/>
          <a:lstStyle/>
          <a:p>
            <a:fld id="{D57F1E4F-1CFF-5643-939E-217C01CDF565}" type="slidenum">
              <a:rPr lang="en-US" smtClean="0"/>
              <a:pPr/>
              <a:t>‹#›</a:t>
            </a:fld>
            <a:endParaRPr 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1744264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4037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9410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8531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65347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30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3911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675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6794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B61BEF0D-F0BB-DE4B-95CE-6DB70DBA9567}" type="datetimeFigureOut">
              <a:rPr lang="en-US" smtClean="0"/>
              <a:pPr/>
              <a:t>3/31/2020</a:t>
            </a:fld>
            <a:endParaRPr lang="en-US" dirty="0"/>
          </a:p>
        </p:txBody>
      </p:sp>
      <p:sp>
        <p:nvSpPr>
          <p:cNvPr id="5" name="Footer Placeholder 4"/>
          <p:cNvSpPr>
            <a:spLocks noGrp="1"/>
          </p:cNvSpPr>
          <p:nvPr>
            <p:ph type="ftr" sz="quarter" idx="11"/>
          </p:nvPr>
        </p:nvSpPr>
        <p:spPr>
          <a:xfrm>
            <a:off x="1972647" y="6108173"/>
            <a:ext cx="5314517" cy="365125"/>
          </a:xfrm>
        </p:spPr>
        <p:txBody>
          <a:bodyPr/>
          <a:lstStyle/>
          <a:p>
            <a:endParaRPr lang="en-US" dirty="0"/>
          </a:p>
        </p:txBody>
      </p:sp>
      <p:sp>
        <p:nvSpPr>
          <p:cNvPr id="6" name="Slide Number Placeholder 5"/>
          <p:cNvSpPr>
            <a:spLocks noGrp="1"/>
          </p:cNvSpPr>
          <p:nvPr>
            <p:ph type="sldNum" sz="quarter" idx="12"/>
          </p:nvPr>
        </p:nvSpPr>
        <p:spPr>
          <a:xfrm>
            <a:off x="8258967" y="6108173"/>
            <a:ext cx="427833"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168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73317" y="6116070"/>
            <a:ext cx="413483"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2718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3138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3729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4413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4376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4704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7643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3/31/2020</a:t>
            </a:fld>
            <a:endParaRPr lang="en-US" dirty="0"/>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903772"/>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B4D867-7047-47D1-B624-E2F6212D09F4}"/>
              </a:ext>
            </a:extLst>
          </p:cNvPr>
          <p:cNvSpPr>
            <a:spLocks noGrp="1"/>
          </p:cNvSpPr>
          <p:nvPr>
            <p:ph type="ctrTitle"/>
          </p:nvPr>
        </p:nvSpPr>
        <p:spPr>
          <a:xfrm>
            <a:off x="1739673" y="914401"/>
            <a:ext cx="6947127" cy="1838324"/>
          </a:xfrm>
        </p:spPr>
        <p:txBody>
          <a:bodyPr/>
          <a:lstStyle/>
          <a:p>
            <a:pPr algn="l"/>
            <a:r>
              <a:rPr lang="en-US" dirty="0"/>
              <a:t>Ministries &amp; State Integration with SIP</a:t>
            </a:r>
          </a:p>
        </p:txBody>
      </p:sp>
      <p:sp>
        <p:nvSpPr>
          <p:cNvPr id="3" name="Subtitle 2">
            <a:extLst>
              <a:ext uri="{FF2B5EF4-FFF2-40B4-BE49-F238E27FC236}">
                <a16:creationId xmlns:a16="http://schemas.microsoft.com/office/drawing/2014/main" xmlns="" id="{27EB8815-6FBA-4F51-AF53-A9F6385C312F}"/>
              </a:ext>
            </a:extLst>
          </p:cNvPr>
          <p:cNvSpPr>
            <a:spLocks noGrp="1"/>
          </p:cNvSpPr>
          <p:nvPr>
            <p:ph type="subTitle" idx="1"/>
          </p:nvPr>
        </p:nvSpPr>
        <p:spPr>
          <a:xfrm>
            <a:off x="1739673" y="3609976"/>
            <a:ext cx="5762563" cy="419100"/>
          </a:xfrm>
        </p:spPr>
        <p:txBody>
          <a:bodyPr/>
          <a:lstStyle/>
          <a:p>
            <a:pPr algn="l"/>
            <a:r>
              <a:rPr lang="en-US" dirty="0"/>
              <a:t>Payment Gateway Integration</a:t>
            </a:r>
          </a:p>
        </p:txBody>
      </p:sp>
    </p:spTree>
    <p:extLst>
      <p:ext uri="{BB962C8B-B14F-4D97-AF65-F5344CB8AC3E}">
        <p14:creationId xmlns:p14="http://schemas.microsoft.com/office/powerpoint/2010/main" val="2546666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8CBAD0-F5FE-4361-800C-4C2F00383868}"/>
              </a:ext>
            </a:extLst>
          </p:cNvPr>
          <p:cNvSpPr>
            <a:spLocks noGrp="1"/>
          </p:cNvSpPr>
          <p:nvPr>
            <p:ph type="title"/>
          </p:nvPr>
        </p:nvSpPr>
        <p:spPr>
          <a:xfrm>
            <a:off x="1133475" y="0"/>
            <a:ext cx="7543800" cy="799246"/>
          </a:xfrm>
        </p:spPr>
        <p:txBody>
          <a:bodyPr/>
          <a:lstStyle/>
          <a:p>
            <a:pPr algn="l"/>
            <a:r>
              <a:rPr lang="en-US" b="1" dirty="0">
                <a:latin typeface="Arial" panose="020B0604020202020204" pitchFamily="34" charset="0"/>
                <a:cs typeface="Arial" panose="020B0604020202020204" pitchFamily="34" charset="0"/>
              </a:rPr>
              <a:t>Current Scenario</a:t>
            </a:r>
          </a:p>
        </p:txBody>
      </p:sp>
      <p:sp>
        <p:nvSpPr>
          <p:cNvPr id="3" name="Content Placeholder 2">
            <a:extLst>
              <a:ext uri="{FF2B5EF4-FFF2-40B4-BE49-F238E27FC236}">
                <a16:creationId xmlns:a16="http://schemas.microsoft.com/office/drawing/2014/main" xmlns="" id="{04CD86E8-459F-420F-A930-7D048090EE56}"/>
              </a:ext>
            </a:extLst>
          </p:cNvPr>
          <p:cNvSpPr>
            <a:spLocks noGrp="1"/>
          </p:cNvSpPr>
          <p:nvPr>
            <p:ph idx="1"/>
          </p:nvPr>
        </p:nvSpPr>
        <p:spPr>
          <a:xfrm>
            <a:off x="1066800" y="952500"/>
            <a:ext cx="8096250" cy="5553076"/>
          </a:xfrm>
        </p:spPr>
        <p:txBody>
          <a:bodyPr>
            <a:normAutofit/>
          </a:bodyPr>
          <a:lstStyle/>
          <a:p>
            <a:r>
              <a:rPr lang="en-US" sz="2000" dirty="0">
                <a:latin typeface="Arial" panose="020B0604020202020204" pitchFamily="34" charset="0"/>
                <a:cs typeface="Arial" panose="020B0604020202020204" pitchFamily="34" charset="0"/>
              </a:rPr>
              <a:t>Currently various government scheme apart from PMKVY are running Assessments &amp; Certifications on Skill India Portal such as DDYGKY, NULM etc.</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Once the batch is uploaded / pushed to Skill India Portal a batch id is generated and the TP needs to make payments against that batch id to SSC. </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Some SSCs takes payment thorough their portal/payment gateway and some take through NEFT or Bank Checks.</a:t>
            </a:r>
          </a:p>
          <a:p>
            <a:pPr marL="0" indent="0">
              <a:buNone/>
            </a:pP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Post receipt of this payment Assessment is scheduled for the Batch, but this process does not happen on Skill India Portal (SIP), so SIP is not able to provide the payment status for any batch.</a:t>
            </a:r>
          </a:p>
          <a:p>
            <a:endParaRPr lang="en-US" dirty="0"/>
          </a:p>
        </p:txBody>
      </p:sp>
    </p:spTree>
    <p:extLst>
      <p:ext uri="{BB962C8B-B14F-4D97-AF65-F5344CB8AC3E}">
        <p14:creationId xmlns:p14="http://schemas.microsoft.com/office/powerpoint/2010/main" val="34806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38ED86-8D97-47D1-B040-57EA7090BF58}"/>
              </a:ext>
            </a:extLst>
          </p:cNvPr>
          <p:cNvSpPr>
            <a:spLocks noGrp="1"/>
          </p:cNvSpPr>
          <p:nvPr>
            <p:ph type="title"/>
          </p:nvPr>
        </p:nvSpPr>
        <p:spPr>
          <a:xfrm>
            <a:off x="1005685" y="171965"/>
            <a:ext cx="7704667" cy="771526"/>
          </a:xfrm>
        </p:spPr>
        <p:txBody>
          <a:bodyPr/>
          <a:lstStyle/>
          <a:p>
            <a:pPr algn="l"/>
            <a:r>
              <a:rPr lang="en-US" dirty="0"/>
              <a:t>Current Process Flow </a:t>
            </a:r>
          </a:p>
        </p:txBody>
      </p:sp>
      <p:sp>
        <p:nvSpPr>
          <p:cNvPr id="5" name="Rectangle: Rounded Corners 4">
            <a:extLst>
              <a:ext uri="{FF2B5EF4-FFF2-40B4-BE49-F238E27FC236}">
                <a16:creationId xmlns:a16="http://schemas.microsoft.com/office/drawing/2014/main" xmlns="" id="{7436C80B-FCD3-40A4-8901-B0DFB43435C5}"/>
              </a:ext>
            </a:extLst>
          </p:cNvPr>
          <p:cNvSpPr/>
          <p:nvPr/>
        </p:nvSpPr>
        <p:spPr>
          <a:xfrm>
            <a:off x="2258224" y="1126331"/>
            <a:ext cx="2713566" cy="5205413"/>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dirty="0"/>
              <a:t>State/ Ministry Portal</a:t>
            </a:r>
          </a:p>
        </p:txBody>
      </p:sp>
      <p:sp>
        <p:nvSpPr>
          <p:cNvPr id="6" name="Rectangle: Rounded Corners 5">
            <a:extLst>
              <a:ext uri="{FF2B5EF4-FFF2-40B4-BE49-F238E27FC236}">
                <a16:creationId xmlns:a16="http://schemas.microsoft.com/office/drawing/2014/main" xmlns="" id="{FD95D96A-DE39-4813-A583-1E975E9FC519}"/>
              </a:ext>
            </a:extLst>
          </p:cNvPr>
          <p:cNvSpPr/>
          <p:nvPr/>
        </p:nvSpPr>
        <p:spPr>
          <a:xfrm>
            <a:off x="6048903" y="1056075"/>
            <a:ext cx="2713566" cy="5205413"/>
          </a:xfrm>
          <a:prstGeom prst="roundRect">
            <a:avLst/>
          </a:prstGeom>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Skill India Portal</a:t>
            </a:r>
          </a:p>
        </p:txBody>
      </p:sp>
      <p:sp>
        <p:nvSpPr>
          <p:cNvPr id="7" name="Rectangle: Diagonal Corners Rounded 6">
            <a:extLst>
              <a:ext uri="{FF2B5EF4-FFF2-40B4-BE49-F238E27FC236}">
                <a16:creationId xmlns:a16="http://schemas.microsoft.com/office/drawing/2014/main" xmlns="" id="{37643155-BA25-44F7-902B-9FD51B208AF4}"/>
              </a:ext>
            </a:extLst>
          </p:cNvPr>
          <p:cNvSpPr/>
          <p:nvPr/>
        </p:nvSpPr>
        <p:spPr>
          <a:xfrm>
            <a:off x="2333894" y="1671637"/>
            <a:ext cx="1495425" cy="5715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Candidate Registration</a:t>
            </a:r>
          </a:p>
        </p:txBody>
      </p:sp>
      <p:sp>
        <p:nvSpPr>
          <p:cNvPr id="8" name="Rectangle: Diagonal Corners Rounded 7">
            <a:extLst>
              <a:ext uri="{FF2B5EF4-FFF2-40B4-BE49-F238E27FC236}">
                <a16:creationId xmlns:a16="http://schemas.microsoft.com/office/drawing/2014/main" xmlns="" id="{1188B766-38A8-472C-AEF1-CB8A69043C74}"/>
              </a:ext>
            </a:extLst>
          </p:cNvPr>
          <p:cNvSpPr/>
          <p:nvPr/>
        </p:nvSpPr>
        <p:spPr>
          <a:xfrm>
            <a:off x="3572144" y="2436015"/>
            <a:ext cx="1285875" cy="5715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Batch Creation</a:t>
            </a:r>
          </a:p>
        </p:txBody>
      </p:sp>
      <p:cxnSp>
        <p:nvCxnSpPr>
          <p:cNvPr id="10" name="Connector: Elbow 9">
            <a:extLst>
              <a:ext uri="{FF2B5EF4-FFF2-40B4-BE49-F238E27FC236}">
                <a16:creationId xmlns:a16="http://schemas.microsoft.com/office/drawing/2014/main" xmlns="" id="{8679BDD5-B845-4D15-BAA3-17C383783C10}"/>
              </a:ext>
            </a:extLst>
          </p:cNvPr>
          <p:cNvCxnSpPr>
            <a:stCxn id="7" idx="1"/>
            <a:endCxn id="8" idx="2"/>
          </p:cNvCxnSpPr>
          <p:nvPr/>
        </p:nvCxnSpPr>
        <p:spPr>
          <a:xfrm rot="16200000" flipH="1">
            <a:off x="3087561" y="2237182"/>
            <a:ext cx="478628" cy="490537"/>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8C419255-4BD3-4110-8A47-A04F437E1862}"/>
              </a:ext>
            </a:extLst>
          </p:cNvPr>
          <p:cNvCxnSpPr>
            <a:cxnSpLocks/>
          </p:cNvCxnSpPr>
          <p:nvPr/>
        </p:nvCxnSpPr>
        <p:spPr>
          <a:xfrm>
            <a:off x="2258224" y="3281360"/>
            <a:ext cx="2713567"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9" name="Rectangle: Diagonal Corners Rounded 18">
            <a:extLst>
              <a:ext uri="{FF2B5EF4-FFF2-40B4-BE49-F238E27FC236}">
                <a16:creationId xmlns:a16="http://schemas.microsoft.com/office/drawing/2014/main" xmlns="" id="{61629884-91B0-4732-A085-D827D6D7C79F}"/>
              </a:ext>
            </a:extLst>
          </p:cNvPr>
          <p:cNvSpPr/>
          <p:nvPr/>
        </p:nvSpPr>
        <p:spPr>
          <a:xfrm>
            <a:off x="6313491" y="1885940"/>
            <a:ext cx="2173284" cy="5715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SSC Scheduling Assessment</a:t>
            </a:r>
          </a:p>
        </p:txBody>
      </p:sp>
      <p:cxnSp>
        <p:nvCxnSpPr>
          <p:cNvPr id="25" name="Connector: Elbow 24">
            <a:extLst>
              <a:ext uri="{FF2B5EF4-FFF2-40B4-BE49-F238E27FC236}">
                <a16:creationId xmlns:a16="http://schemas.microsoft.com/office/drawing/2014/main" xmlns="" id="{7E4F84CD-02B5-4684-93C2-98A7F594E979}"/>
              </a:ext>
            </a:extLst>
          </p:cNvPr>
          <p:cNvCxnSpPr>
            <a:cxnSpLocks/>
            <a:stCxn id="8" idx="0"/>
            <a:endCxn id="19" idx="2"/>
          </p:cNvCxnSpPr>
          <p:nvPr/>
        </p:nvCxnSpPr>
        <p:spPr>
          <a:xfrm flipV="1">
            <a:off x="4858019" y="2171690"/>
            <a:ext cx="1455472" cy="550075"/>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0" name="Rectangle: Diagonal Corners Rounded 29">
            <a:extLst>
              <a:ext uri="{FF2B5EF4-FFF2-40B4-BE49-F238E27FC236}">
                <a16:creationId xmlns:a16="http://schemas.microsoft.com/office/drawing/2014/main" xmlns="" id="{C1D6ADF1-7853-4238-8DDF-5CB60EA18C8B}"/>
              </a:ext>
            </a:extLst>
          </p:cNvPr>
          <p:cNvSpPr/>
          <p:nvPr/>
        </p:nvSpPr>
        <p:spPr>
          <a:xfrm>
            <a:off x="6313491" y="2809816"/>
            <a:ext cx="2173284" cy="5715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 assigns to Assessor</a:t>
            </a:r>
          </a:p>
        </p:txBody>
      </p:sp>
      <p:cxnSp>
        <p:nvCxnSpPr>
          <p:cNvPr id="35" name="Straight Arrow Connector 34">
            <a:extLst>
              <a:ext uri="{FF2B5EF4-FFF2-40B4-BE49-F238E27FC236}">
                <a16:creationId xmlns:a16="http://schemas.microsoft.com/office/drawing/2014/main" xmlns="" id="{5C6253CD-2709-4393-90E6-1B80E315F734}"/>
              </a:ext>
            </a:extLst>
          </p:cNvPr>
          <p:cNvCxnSpPr>
            <a:stCxn id="19" idx="1"/>
            <a:endCxn id="30" idx="3"/>
          </p:cNvCxnSpPr>
          <p:nvPr/>
        </p:nvCxnSpPr>
        <p:spPr>
          <a:xfrm>
            <a:off x="7400133" y="2457440"/>
            <a:ext cx="0" cy="35237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8" name="Rectangle: Diagonal Corners Rounded 37">
            <a:extLst>
              <a:ext uri="{FF2B5EF4-FFF2-40B4-BE49-F238E27FC236}">
                <a16:creationId xmlns:a16="http://schemas.microsoft.com/office/drawing/2014/main" xmlns="" id="{CBDFB1CD-41F0-4976-9E39-FD0C406D74D8}"/>
              </a:ext>
            </a:extLst>
          </p:cNvPr>
          <p:cNvSpPr/>
          <p:nvPr/>
        </p:nvSpPr>
        <p:spPr>
          <a:xfrm>
            <a:off x="6313491" y="3787278"/>
            <a:ext cx="2173284" cy="5715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Assessment conducted</a:t>
            </a:r>
          </a:p>
        </p:txBody>
      </p:sp>
      <p:cxnSp>
        <p:nvCxnSpPr>
          <p:cNvPr id="39" name="Straight Arrow Connector 38">
            <a:extLst>
              <a:ext uri="{FF2B5EF4-FFF2-40B4-BE49-F238E27FC236}">
                <a16:creationId xmlns:a16="http://schemas.microsoft.com/office/drawing/2014/main" xmlns="" id="{EFCF9670-BA63-41FA-8F92-277978FEBD1F}"/>
              </a:ext>
            </a:extLst>
          </p:cNvPr>
          <p:cNvCxnSpPr>
            <a:cxnSpLocks/>
            <a:stCxn id="30" idx="1"/>
            <a:endCxn id="38" idx="3"/>
          </p:cNvCxnSpPr>
          <p:nvPr/>
        </p:nvCxnSpPr>
        <p:spPr>
          <a:xfrm>
            <a:off x="7400133" y="3381316"/>
            <a:ext cx="0" cy="40596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Rectangle: Diagonal Corners Rounded 41">
            <a:extLst>
              <a:ext uri="{FF2B5EF4-FFF2-40B4-BE49-F238E27FC236}">
                <a16:creationId xmlns:a16="http://schemas.microsoft.com/office/drawing/2014/main" xmlns="" id="{DCEBB477-39F7-405D-8F20-045E93C1AB62}"/>
              </a:ext>
            </a:extLst>
          </p:cNvPr>
          <p:cNvSpPr/>
          <p:nvPr/>
        </p:nvSpPr>
        <p:spPr>
          <a:xfrm>
            <a:off x="6313491" y="4664817"/>
            <a:ext cx="2173284" cy="5715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 Approved</a:t>
            </a:r>
          </a:p>
        </p:txBody>
      </p:sp>
      <p:cxnSp>
        <p:nvCxnSpPr>
          <p:cNvPr id="53" name="Straight Arrow Connector 52">
            <a:extLst>
              <a:ext uri="{FF2B5EF4-FFF2-40B4-BE49-F238E27FC236}">
                <a16:creationId xmlns:a16="http://schemas.microsoft.com/office/drawing/2014/main" xmlns="" id="{EBB508C4-2DCD-461E-9F02-8440DC61E030}"/>
              </a:ext>
            </a:extLst>
          </p:cNvPr>
          <p:cNvCxnSpPr>
            <a:cxnSpLocks/>
            <a:stCxn id="38" idx="1"/>
            <a:endCxn id="42" idx="3"/>
          </p:cNvCxnSpPr>
          <p:nvPr/>
        </p:nvCxnSpPr>
        <p:spPr>
          <a:xfrm>
            <a:off x="7400133" y="4358778"/>
            <a:ext cx="0" cy="30603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7" name="Rectangle: Diagonal Corners Rounded 56">
            <a:extLst>
              <a:ext uri="{FF2B5EF4-FFF2-40B4-BE49-F238E27FC236}">
                <a16:creationId xmlns:a16="http://schemas.microsoft.com/office/drawing/2014/main" xmlns="" id="{72E1DBCB-DF11-4663-89D0-20BE0B52C193}"/>
              </a:ext>
            </a:extLst>
          </p:cNvPr>
          <p:cNvSpPr/>
          <p:nvPr/>
        </p:nvSpPr>
        <p:spPr>
          <a:xfrm>
            <a:off x="6313491" y="5557816"/>
            <a:ext cx="2173284" cy="5715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Certificate Generated</a:t>
            </a:r>
          </a:p>
        </p:txBody>
      </p:sp>
      <p:cxnSp>
        <p:nvCxnSpPr>
          <p:cNvPr id="60" name="Straight Arrow Connector 59">
            <a:extLst>
              <a:ext uri="{FF2B5EF4-FFF2-40B4-BE49-F238E27FC236}">
                <a16:creationId xmlns:a16="http://schemas.microsoft.com/office/drawing/2014/main" xmlns="" id="{E2D89E96-8F0D-4B1E-9A8A-4FEED9A5A7A0}"/>
              </a:ext>
            </a:extLst>
          </p:cNvPr>
          <p:cNvCxnSpPr>
            <a:cxnSpLocks/>
            <a:stCxn id="42" idx="1"/>
          </p:cNvCxnSpPr>
          <p:nvPr/>
        </p:nvCxnSpPr>
        <p:spPr>
          <a:xfrm flipH="1">
            <a:off x="7385051" y="5236317"/>
            <a:ext cx="15082" cy="3214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72" name="Picture 71">
            <a:extLst>
              <a:ext uri="{FF2B5EF4-FFF2-40B4-BE49-F238E27FC236}">
                <a16:creationId xmlns:a16="http://schemas.microsoft.com/office/drawing/2014/main" xmlns="" id="{F7AD5745-3609-48D0-A7A1-9EBF821F732E}"/>
              </a:ext>
            </a:extLst>
          </p:cNvPr>
          <p:cNvPicPr>
            <a:picLocks noChangeAspect="1"/>
          </p:cNvPicPr>
          <p:nvPr/>
        </p:nvPicPr>
        <p:blipFill>
          <a:blip r:embed="rId2"/>
          <a:stretch>
            <a:fillRect/>
          </a:stretch>
        </p:blipFill>
        <p:spPr>
          <a:xfrm>
            <a:off x="5081903" y="3230139"/>
            <a:ext cx="866414" cy="926304"/>
          </a:xfrm>
          <a:prstGeom prst="rect">
            <a:avLst/>
          </a:prstGeom>
        </p:spPr>
      </p:pic>
      <p:sp>
        <p:nvSpPr>
          <p:cNvPr id="73" name="TextBox 72">
            <a:extLst>
              <a:ext uri="{FF2B5EF4-FFF2-40B4-BE49-F238E27FC236}">
                <a16:creationId xmlns:a16="http://schemas.microsoft.com/office/drawing/2014/main" xmlns="" id="{98991AF3-2840-4222-84B3-65C5262E9578}"/>
              </a:ext>
            </a:extLst>
          </p:cNvPr>
          <p:cNvSpPr txBox="1"/>
          <p:nvPr/>
        </p:nvSpPr>
        <p:spPr>
          <a:xfrm>
            <a:off x="4946708" y="2912028"/>
            <a:ext cx="1200149" cy="369332"/>
          </a:xfrm>
          <a:prstGeom prst="rect">
            <a:avLst/>
          </a:prstGeom>
          <a:noFill/>
        </p:spPr>
        <p:txBody>
          <a:bodyPr wrap="square" rtlCol="0">
            <a:spAutoFit/>
          </a:bodyPr>
          <a:lstStyle/>
          <a:p>
            <a:r>
              <a:rPr lang="en-US" dirty="0"/>
              <a:t>Status API</a:t>
            </a:r>
          </a:p>
        </p:txBody>
      </p:sp>
      <p:cxnSp>
        <p:nvCxnSpPr>
          <p:cNvPr id="74" name="Connector: Elbow 73">
            <a:extLst>
              <a:ext uri="{FF2B5EF4-FFF2-40B4-BE49-F238E27FC236}">
                <a16:creationId xmlns:a16="http://schemas.microsoft.com/office/drawing/2014/main" xmlns="" id="{8BC33476-3F30-49ED-884E-13ED17704AD7}"/>
              </a:ext>
            </a:extLst>
          </p:cNvPr>
          <p:cNvCxnSpPr>
            <a:cxnSpLocks/>
            <a:stCxn id="57" idx="2"/>
            <a:endCxn id="79" idx="0"/>
          </p:cNvCxnSpPr>
          <p:nvPr/>
        </p:nvCxnSpPr>
        <p:spPr>
          <a:xfrm rot="10800000">
            <a:off x="4453601" y="5557816"/>
            <a:ext cx="1859890" cy="285750"/>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9" name="Rectangle: Diagonal Corners Rounded 78">
            <a:extLst>
              <a:ext uri="{FF2B5EF4-FFF2-40B4-BE49-F238E27FC236}">
                <a16:creationId xmlns:a16="http://schemas.microsoft.com/office/drawing/2014/main" xmlns="" id="{2739B092-A251-4105-A47C-08C1FDD4DA37}"/>
              </a:ext>
            </a:extLst>
          </p:cNvPr>
          <p:cNvSpPr/>
          <p:nvPr/>
        </p:nvSpPr>
        <p:spPr>
          <a:xfrm>
            <a:off x="2724150" y="5272066"/>
            <a:ext cx="1729451" cy="5715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Marksheet &amp; Certificate</a:t>
            </a:r>
          </a:p>
        </p:txBody>
      </p:sp>
      <p:cxnSp>
        <p:nvCxnSpPr>
          <p:cNvPr id="82" name="Straight Connector 81">
            <a:extLst>
              <a:ext uri="{FF2B5EF4-FFF2-40B4-BE49-F238E27FC236}">
                <a16:creationId xmlns:a16="http://schemas.microsoft.com/office/drawing/2014/main" xmlns="" id="{8587223A-34F8-43A5-8DBB-4BE053051222}"/>
              </a:ext>
            </a:extLst>
          </p:cNvPr>
          <p:cNvCxnSpPr>
            <a:cxnSpLocks/>
          </p:cNvCxnSpPr>
          <p:nvPr/>
        </p:nvCxnSpPr>
        <p:spPr>
          <a:xfrm>
            <a:off x="2258224" y="4315913"/>
            <a:ext cx="2713567"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3" name="Rectangle: Diagonal Corners Rounded 82">
            <a:extLst>
              <a:ext uri="{FF2B5EF4-FFF2-40B4-BE49-F238E27FC236}">
                <a16:creationId xmlns:a16="http://schemas.microsoft.com/office/drawing/2014/main" xmlns="" id="{DE9840FC-7048-4119-BB5C-B271B74AE8A4}"/>
              </a:ext>
            </a:extLst>
          </p:cNvPr>
          <p:cNvSpPr/>
          <p:nvPr/>
        </p:nvSpPr>
        <p:spPr>
          <a:xfrm>
            <a:off x="2496795" y="3473687"/>
            <a:ext cx="2309414" cy="5715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Status at each stage</a:t>
            </a:r>
          </a:p>
        </p:txBody>
      </p:sp>
      <p:sp>
        <p:nvSpPr>
          <p:cNvPr id="84" name="TextBox 83">
            <a:extLst>
              <a:ext uri="{FF2B5EF4-FFF2-40B4-BE49-F238E27FC236}">
                <a16:creationId xmlns:a16="http://schemas.microsoft.com/office/drawing/2014/main" xmlns="" id="{EA29D258-0020-4120-AF0F-9C033743C3A0}"/>
              </a:ext>
            </a:extLst>
          </p:cNvPr>
          <p:cNvSpPr txBox="1"/>
          <p:nvPr/>
        </p:nvSpPr>
        <p:spPr>
          <a:xfrm>
            <a:off x="4906431" y="2188147"/>
            <a:ext cx="978998" cy="523220"/>
          </a:xfrm>
          <a:prstGeom prst="rect">
            <a:avLst/>
          </a:prstGeom>
          <a:noFill/>
        </p:spPr>
        <p:txBody>
          <a:bodyPr wrap="square" rtlCol="0">
            <a:spAutoFit/>
          </a:bodyPr>
          <a:lstStyle/>
          <a:p>
            <a:r>
              <a:rPr lang="en-US" sz="1400" dirty="0"/>
              <a:t> Unpaid </a:t>
            </a:r>
          </a:p>
          <a:p>
            <a:r>
              <a:rPr lang="en-US" sz="1400" dirty="0"/>
              <a:t>Batches</a:t>
            </a:r>
          </a:p>
        </p:txBody>
      </p:sp>
      <p:pic>
        <p:nvPicPr>
          <p:cNvPr id="85" name="Picture 84">
            <a:extLst>
              <a:ext uri="{FF2B5EF4-FFF2-40B4-BE49-F238E27FC236}">
                <a16:creationId xmlns:a16="http://schemas.microsoft.com/office/drawing/2014/main" xmlns="" id="{37E15BC9-ED24-4A24-B5BD-1839BC037C72}"/>
              </a:ext>
            </a:extLst>
          </p:cNvPr>
          <p:cNvPicPr>
            <a:picLocks noChangeAspect="1"/>
          </p:cNvPicPr>
          <p:nvPr/>
        </p:nvPicPr>
        <p:blipFill>
          <a:blip r:embed="rId3">
            <a:duotone>
              <a:schemeClr val="accent5">
                <a:shade val="45000"/>
                <a:satMod val="135000"/>
              </a:schemeClr>
              <a:prstClr val="white"/>
            </a:duotone>
          </a:blip>
          <a:stretch>
            <a:fillRect/>
          </a:stretch>
        </p:blipFill>
        <p:spPr>
          <a:xfrm>
            <a:off x="1150335" y="2670400"/>
            <a:ext cx="777057" cy="1606574"/>
          </a:xfrm>
          <a:prstGeom prst="rect">
            <a:avLst/>
          </a:prstGeom>
        </p:spPr>
      </p:pic>
      <p:sp>
        <p:nvSpPr>
          <p:cNvPr id="86" name="TextBox 85">
            <a:extLst>
              <a:ext uri="{FF2B5EF4-FFF2-40B4-BE49-F238E27FC236}">
                <a16:creationId xmlns:a16="http://schemas.microsoft.com/office/drawing/2014/main" xmlns="" id="{DF2D98C7-617A-4304-BAB9-3EE0D5BFE710}"/>
              </a:ext>
            </a:extLst>
          </p:cNvPr>
          <p:cNvSpPr txBox="1"/>
          <p:nvPr/>
        </p:nvSpPr>
        <p:spPr>
          <a:xfrm>
            <a:off x="961734" y="4240252"/>
            <a:ext cx="1200149" cy="646331"/>
          </a:xfrm>
          <a:prstGeom prst="rect">
            <a:avLst/>
          </a:prstGeom>
          <a:noFill/>
        </p:spPr>
        <p:txBody>
          <a:bodyPr wrap="square" rtlCol="0">
            <a:spAutoFit/>
          </a:bodyPr>
          <a:lstStyle/>
          <a:p>
            <a:pPr algn="ctr"/>
            <a:r>
              <a:rPr lang="en-US" dirty="0"/>
              <a:t>Training Partner</a:t>
            </a:r>
          </a:p>
        </p:txBody>
      </p:sp>
    </p:spTree>
    <p:extLst>
      <p:ext uri="{BB962C8B-B14F-4D97-AF65-F5344CB8AC3E}">
        <p14:creationId xmlns:p14="http://schemas.microsoft.com/office/powerpoint/2010/main" val="3150317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8CBAD0-F5FE-4361-800C-4C2F00383868}"/>
              </a:ext>
            </a:extLst>
          </p:cNvPr>
          <p:cNvSpPr>
            <a:spLocks noGrp="1"/>
          </p:cNvSpPr>
          <p:nvPr>
            <p:ph type="title"/>
          </p:nvPr>
        </p:nvSpPr>
        <p:spPr>
          <a:xfrm>
            <a:off x="1133475" y="0"/>
            <a:ext cx="7543800" cy="799246"/>
          </a:xfrm>
        </p:spPr>
        <p:txBody>
          <a:bodyPr/>
          <a:lstStyle/>
          <a:p>
            <a:pPr algn="l"/>
            <a:r>
              <a:rPr lang="en-US" b="1" dirty="0">
                <a:latin typeface="Arial" panose="020B0604020202020204" pitchFamily="34" charset="0"/>
                <a:cs typeface="Arial" panose="020B0604020202020204" pitchFamily="34" charset="0"/>
              </a:rPr>
              <a:t>Solution Proposed</a:t>
            </a:r>
          </a:p>
        </p:txBody>
      </p:sp>
      <p:sp>
        <p:nvSpPr>
          <p:cNvPr id="3" name="Content Placeholder 2">
            <a:extLst>
              <a:ext uri="{FF2B5EF4-FFF2-40B4-BE49-F238E27FC236}">
                <a16:creationId xmlns:a16="http://schemas.microsoft.com/office/drawing/2014/main" xmlns="" id="{04CD86E8-459F-420F-A930-7D048090EE56}"/>
              </a:ext>
            </a:extLst>
          </p:cNvPr>
          <p:cNvSpPr>
            <a:spLocks noGrp="1"/>
          </p:cNvSpPr>
          <p:nvPr>
            <p:ph idx="1"/>
          </p:nvPr>
        </p:nvSpPr>
        <p:spPr>
          <a:xfrm>
            <a:off x="771525" y="952500"/>
            <a:ext cx="8391525" cy="3552825"/>
          </a:xfrm>
        </p:spPr>
        <p:txBody>
          <a:bodyPr>
            <a:normAutofit/>
          </a:bodyPr>
          <a:lstStyle/>
          <a:p>
            <a:r>
              <a:rPr lang="en-US" sz="2000" dirty="0">
                <a:latin typeface="Arial" panose="020B0604020202020204" pitchFamily="34" charset="0"/>
                <a:cs typeface="Arial" panose="020B0604020202020204" pitchFamily="34" charset="0"/>
              </a:rPr>
              <a:t>The solution that will be operationally feasible and will solve this problem would be that DDUGKY/ NULM &amp; other ministries integrate their system with a payment gateway and provide a provision on their portal for TP to making payments of assessment fee to SSC. </a:t>
            </a:r>
          </a:p>
          <a:p>
            <a:pPr marL="0" indent="0">
              <a:buNone/>
            </a:pP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Once the payment id made for the batch, only then the batch will be send through APIs to Skill India Portal for Assessment &amp; Certification, in this case the pendency in assessments will be actual pendency and not the pendency due to Assessment Fee not paid by TP and further we can make SSCs accountable for the delays in assessments.</a:t>
            </a:r>
          </a:p>
        </p:txBody>
      </p:sp>
    </p:spTree>
    <p:extLst>
      <p:ext uri="{BB962C8B-B14F-4D97-AF65-F5344CB8AC3E}">
        <p14:creationId xmlns:p14="http://schemas.microsoft.com/office/powerpoint/2010/main" val="1898331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38ED86-8D97-47D1-B040-57EA7090BF58}"/>
              </a:ext>
            </a:extLst>
          </p:cNvPr>
          <p:cNvSpPr>
            <a:spLocks noGrp="1"/>
          </p:cNvSpPr>
          <p:nvPr>
            <p:ph type="title"/>
          </p:nvPr>
        </p:nvSpPr>
        <p:spPr>
          <a:xfrm>
            <a:off x="982132" y="323850"/>
            <a:ext cx="7704667" cy="771526"/>
          </a:xfrm>
        </p:spPr>
        <p:txBody>
          <a:bodyPr/>
          <a:lstStyle/>
          <a:p>
            <a:pPr algn="l"/>
            <a:r>
              <a:rPr lang="en-US" dirty="0"/>
              <a:t>Proposed Process Flow </a:t>
            </a:r>
          </a:p>
        </p:txBody>
      </p:sp>
      <p:sp>
        <p:nvSpPr>
          <p:cNvPr id="6" name="Rectangle: Rounded Corners 5">
            <a:extLst>
              <a:ext uri="{FF2B5EF4-FFF2-40B4-BE49-F238E27FC236}">
                <a16:creationId xmlns:a16="http://schemas.microsoft.com/office/drawing/2014/main" xmlns="" id="{FD95D96A-DE39-4813-A583-1E975E9FC519}"/>
              </a:ext>
            </a:extLst>
          </p:cNvPr>
          <p:cNvSpPr/>
          <p:nvPr/>
        </p:nvSpPr>
        <p:spPr>
          <a:xfrm>
            <a:off x="6161235" y="1056075"/>
            <a:ext cx="2601233" cy="5205413"/>
          </a:xfrm>
          <a:prstGeom prst="roundRect">
            <a:avLst/>
          </a:prstGeom>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Skill India Portal</a:t>
            </a:r>
          </a:p>
        </p:txBody>
      </p:sp>
      <p:sp>
        <p:nvSpPr>
          <p:cNvPr id="19" name="Rectangle: Diagonal Corners Rounded 18">
            <a:extLst>
              <a:ext uri="{FF2B5EF4-FFF2-40B4-BE49-F238E27FC236}">
                <a16:creationId xmlns:a16="http://schemas.microsoft.com/office/drawing/2014/main" xmlns="" id="{61629884-91B0-4732-A085-D827D6D7C79F}"/>
              </a:ext>
            </a:extLst>
          </p:cNvPr>
          <p:cNvSpPr/>
          <p:nvPr/>
        </p:nvSpPr>
        <p:spPr>
          <a:xfrm>
            <a:off x="6313491" y="1885940"/>
            <a:ext cx="2173284" cy="5715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SSC Scheduling Assessment</a:t>
            </a:r>
          </a:p>
        </p:txBody>
      </p:sp>
      <p:cxnSp>
        <p:nvCxnSpPr>
          <p:cNvPr id="25" name="Connector: Elbow 24">
            <a:extLst>
              <a:ext uri="{FF2B5EF4-FFF2-40B4-BE49-F238E27FC236}">
                <a16:creationId xmlns:a16="http://schemas.microsoft.com/office/drawing/2014/main" xmlns="" id="{7E4F84CD-02B5-4684-93C2-98A7F594E979}"/>
              </a:ext>
            </a:extLst>
          </p:cNvPr>
          <p:cNvCxnSpPr>
            <a:cxnSpLocks/>
            <a:stCxn id="8" idx="0"/>
            <a:endCxn id="20" idx="1"/>
          </p:cNvCxnSpPr>
          <p:nvPr/>
        </p:nvCxnSpPr>
        <p:spPr>
          <a:xfrm flipV="1">
            <a:off x="3786926" y="2217488"/>
            <a:ext cx="466732" cy="562517"/>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0" name="Rectangle: Diagonal Corners Rounded 29">
            <a:extLst>
              <a:ext uri="{FF2B5EF4-FFF2-40B4-BE49-F238E27FC236}">
                <a16:creationId xmlns:a16="http://schemas.microsoft.com/office/drawing/2014/main" xmlns="" id="{C1D6ADF1-7853-4238-8DDF-5CB60EA18C8B}"/>
              </a:ext>
            </a:extLst>
          </p:cNvPr>
          <p:cNvSpPr/>
          <p:nvPr/>
        </p:nvSpPr>
        <p:spPr>
          <a:xfrm>
            <a:off x="6313491" y="2809816"/>
            <a:ext cx="2173284" cy="5715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 assigns to Assessor</a:t>
            </a:r>
          </a:p>
        </p:txBody>
      </p:sp>
      <p:cxnSp>
        <p:nvCxnSpPr>
          <p:cNvPr id="35" name="Straight Arrow Connector 34">
            <a:extLst>
              <a:ext uri="{FF2B5EF4-FFF2-40B4-BE49-F238E27FC236}">
                <a16:creationId xmlns:a16="http://schemas.microsoft.com/office/drawing/2014/main" xmlns="" id="{5C6253CD-2709-4393-90E6-1B80E315F734}"/>
              </a:ext>
            </a:extLst>
          </p:cNvPr>
          <p:cNvCxnSpPr>
            <a:stCxn id="19" idx="1"/>
            <a:endCxn id="30" idx="3"/>
          </p:cNvCxnSpPr>
          <p:nvPr/>
        </p:nvCxnSpPr>
        <p:spPr>
          <a:xfrm>
            <a:off x="7400133" y="2457440"/>
            <a:ext cx="0" cy="35237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8" name="Rectangle: Diagonal Corners Rounded 37">
            <a:extLst>
              <a:ext uri="{FF2B5EF4-FFF2-40B4-BE49-F238E27FC236}">
                <a16:creationId xmlns:a16="http://schemas.microsoft.com/office/drawing/2014/main" xmlns="" id="{CBDFB1CD-41F0-4976-9E39-FD0C406D74D8}"/>
              </a:ext>
            </a:extLst>
          </p:cNvPr>
          <p:cNvSpPr/>
          <p:nvPr/>
        </p:nvSpPr>
        <p:spPr>
          <a:xfrm>
            <a:off x="6313491" y="3787278"/>
            <a:ext cx="2173284" cy="5715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Assessment conducted</a:t>
            </a:r>
          </a:p>
        </p:txBody>
      </p:sp>
      <p:cxnSp>
        <p:nvCxnSpPr>
          <p:cNvPr id="39" name="Straight Arrow Connector 38">
            <a:extLst>
              <a:ext uri="{FF2B5EF4-FFF2-40B4-BE49-F238E27FC236}">
                <a16:creationId xmlns:a16="http://schemas.microsoft.com/office/drawing/2014/main" xmlns="" id="{EFCF9670-BA63-41FA-8F92-277978FEBD1F}"/>
              </a:ext>
            </a:extLst>
          </p:cNvPr>
          <p:cNvCxnSpPr>
            <a:cxnSpLocks/>
            <a:stCxn id="30" idx="1"/>
            <a:endCxn id="38" idx="3"/>
          </p:cNvCxnSpPr>
          <p:nvPr/>
        </p:nvCxnSpPr>
        <p:spPr>
          <a:xfrm>
            <a:off x="7400133" y="3381316"/>
            <a:ext cx="0" cy="40596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Rectangle: Diagonal Corners Rounded 41">
            <a:extLst>
              <a:ext uri="{FF2B5EF4-FFF2-40B4-BE49-F238E27FC236}">
                <a16:creationId xmlns:a16="http://schemas.microsoft.com/office/drawing/2014/main" xmlns="" id="{DCEBB477-39F7-405D-8F20-045E93C1AB62}"/>
              </a:ext>
            </a:extLst>
          </p:cNvPr>
          <p:cNvSpPr/>
          <p:nvPr/>
        </p:nvSpPr>
        <p:spPr>
          <a:xfrm>
            <a:off x="6313491" y="4664817"/>
            <a:ext cx="2173284" cy="5715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 Approved</a:t>
            </a:r>
          </a:p>
        </p:txBody>
      </p:sp>
      <p:cxnSp>
        <p:nvCxnSpPr>
          <p:cNvPr id="53" name="Straight Arrow Connector 52">
            <a:extLst>
              <a:ext uri="{FF2B5EF4-FFF2-40B4-BE49-F238E27FC236}">
                <a16:creationId xmlns:a16="http://schemas.microsoft.com/office/drawing/2014/main" xmlns="" id="{EBB508C4-2DCD-461E-9F02-8440DC61E030}"/>
              </a:ext>
            </a:extLst>
          </p:cNvPr>
          <p:cNvCxnSpPr>
            <a:cxnSpLocks/>
            <a:stCxn id="38" idx="1"/>
            <a:endCxn id="42" idx="3"/>
          </p:cNvCxnSpPr>
          <p:nvPr/>
        </p:nvCxnSpPr>
        <p:spPr>
          <a:xfrm>
            <a:off x="7400133" y="4358778"/>
            <a:ext cx="0" cy="30603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7" name="Rectangle: Diagonal Corners Rounded 56">
            <a:extLst>
              <a:ext uri="{FF2B5EF4-FFF2-40B4-BE49-F238E27FC236}">
                <a16:creationId xmlns:a16="http://schemas.microsoft.com/office/drawing/2014/main" xmlns="" id="{72E1DBCB-DF11-4663-89D0-20BE0B52C193}"/>
              </a:ext>
            </a:extLst>
          </p:cNvPr>
          <p:cNvSpPr/>
          <p:nvPr/>
        </p:nvSpPr>
        <p:spPr>
          <a:xfrm>
            <a:off x="6313491" y="5557816"/>
            <a:ext cx="2173284" cy="5715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Certificate Generated</a:t>
            </a:r>
          </a:p>
        </p:txBody>
      </p:sp>
      <p:cxnSp>
        <p:nvCxnSpPr>
          <p:cNvPr id="60" name="Straight Arrow Connector 59">
            <a:extLst>
              <a:ext uri="{FF2B5EF4-FFF2-40B4-BE49-F238E27FC236}">
                <a16:creationId xmlns:a16="http://schemas.microsoft.com/office/drawing/2014/main" xmlns="" id="{E2D89E96-8F0D-4B1E-9A8A-4FEED9A5A7A0}"/>
              </a:ext>
            </a:extLst>
          </p:cNvPr>
          <p:cNvCxnSpPr>
            <a:cxnSpLocks/>
            <a:stCxn id="42" idx="1"/>
          </p:cNvCxnSpPr>
          <p:nvPr/>
        </p:nvCxnSpPr>
        <p:spPr>
          <a:xfrm flipH="1">
            <a:off x="7385051" y="5236317"/>
            <a:ext cx="15082" cy="3214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72" name="Picture 71">
            <a:extLst>
              <a:ext uri="{FF2B5EF4-FFF2-40B4-BE49-F238E27FC236}">
                <a16:creationId xmlns:a16="http://schemas.microsoft.com/office/drawing/2014/main" xmlns="" id="{F7AD5745-3609-48D0-A7A1-9EBF821F732E}"/>
              </a:ext>
            </a:extLst>
          </p:cNvPr>
          <p:cNvPicPr>
            <a:picLocks noChangeAspect="1"/>
          </p:cNvPicPr>
          <p:nvPr/>
        </p:nvPicPr>
        <p:blipFill>
          <a:blip r:embed="rId2"/>
          <a:stretch>
            <a:fillRect/>
          </a:stretch>
        </p:blipFill>
        <p:spPr>
          <a:xfrm>
            <a:off x="4496126" y="3468274"/>
            <a:ext cx="1200148" cy="1283107"/>
          </a:xfrm>
          <a:prstGeom prst="rect">
            <a:avLst/>
          </a:prstGeom>
        </p:spPr>
      </p:pic>
      <p:sp>
        <p:nvSpPr>
          <p:cNvPr id="73" name="TextBox 72">
            <a:extLst>
              <a:ext uri="{FF2B5EF4-FFF2-40B4-BE49-F238E27FC236}">
                <a16:creationId xmlns:a16="http://schemas.microsoft.com/office/drawing/2014/main" xmlns="" id="{98991AF3-2840-4222-84B3-65C5262E9578}"/>
              </a:ext>
            </a:extLst>
          </p:cNvPr>
          <p:cNvSpPr txBox="1"/>
          <p:nvPr/>
        </p:nvSpPr>
        <p:spPr>
          <a:xfrm>
            <a:off x="4570021" y="3159744"/>
            <a:ext cx="1200149" cy="369332"/>
          </a:xfrm>
          <a:prstGeom prst="rect">
            <a:avLst/>
          </a:prstGeom>
          <a:noFill/>
        </p:spPr>
        <p:txBody>
          <a:bodyPr wrap="square" rtlCol="0">
            <a:spAutoFit/>
          </a:bodyPr>
          <a:lstStyle/>
          <a:p>
            <a:r>
              <a:rPr lang="en-US" dirty="0"/>
              <a:t>Status API</a:t>
            </a:r>
          </a:p>
        </p:txBody>
      </p:sp>
      <p:grpSp>
        <p:nvGrpSpPr>
          <p:cNvPr id="17" name="Group 16">
            <a:extLst>
              <a:ext uri="{FF2B5EF4-FFF2-40B4-BE49-F238E27FC236}">
                <a16:creationId xmlns:a16="http://schemas.microsoft.com/office/drawing/2014/main" xmlns="" id="{00941337-2DF6-4291-821A-DD0A8F37DFC2}"/>
              </a:ext>
            </a:extLst>
          </p:cNvPr>
          <p:cNvGrpSpPr/>
          <p:nvPr/>
        </p:nvGrpSpPr>
        <p:grpSpPr>
          <a:xfrm>
            <a:off x="1155827" y="1184571"/>
            <a:ext cx="2749475" cy="5205413"/>
            <a:chOff x="2329245" y="1126331"/>
            <a:chExt cx="2642546" cy="5205413"/>
          </a:xfrm>
        </p:grpSpPr>
        <p:sp>
          <p:nvSpPr>
            <p:cNvPr id="5" name="Rectangle: Rounded Corners 4">
              <a:extLst>
                <a:ext uri="{FF2B5EF4-FFF2-40B4-BE49-F238E27FC236}">
                  <a16:creationId xmlns:a16="http://schemas.microsoft.com/office/drawing/2014/main" xmlns="" id="{7436C80B-FCD3-40A4-8901-B0DFB43435C5}"/>
                </a:ext>
              </a:extLst>
            </p:cNvPr>
            <p:cNvSpPr/>
            <p:nvPr/>
          </p:nvSpPr>
          <p:spPr>
            <a:xfrm>
              <a:off x="2329245" y="1126331"/>
              <a:ext cx="2642545" cy="5205413"/>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dirty="0"/>
                <a:t>State/ Ministry Portal</a:t>
              </a:r>
            </a:p>
          </p:txBody>
        </p:sp>
        <p:sp>
          <p:nvSpPr>
            <p:cNvPr id="7" name="Rectangle: Diagonal Corners Rounded 6">
              <a:extLst>
                <a:ext uri="{FF2B5EF4-FFF2-40B4-BE49-F238E27FC236}">
                  <a16:creationId xmlns:a16="http://schemas.microsoft.com/office/drawing/2014/main" xmlns="" id="{37643155-BA25-44F7-902B-9FD51B208AF4}"/>
                </a:ext>
              </a:extLst>
            </p:cNvPr>
            <p:cNvSpPr/>
            <p:nvPr/>
          </p:nvSpPr>
          <p:spPr>
            <a:xfrm>
              <a:off x="2491504" y="1697310"/>
              <a:ext cx="1495425" cy="5715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Candidate Registration</a:t>
              </a:r>
            </a:p>
          </p:txBody>
        </p:sp>
        <p:sp>
          <p:nvSpPr>
            <p:cNvPr id="8" name="Rectangle: Diagonal Corners Rounded 7">
              <a:extLst>
                <a:ext uri="{FF2B5EF4-FFF2-40B4-BE49-F238E27FC236}">
                  <a16:creationId xmlns:a16="http://schemas.microsoft.com/office/drawing/2014/main" xmlns="" id="{1188B766-38A8-472C-AEF1-CB8A69043C74}"/>
                </a:ext>
              </a:extLst>
            </p:cNvPr>
            <p:cNvSpPr/>
            <p:nvPr/>
          </p:nvSpPr>
          <p:spPr>
            <a:xfrm>
              <a:off x="3572144" y="2436015"/>
              <a:ext cx="1285875" cy="5715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Batch Creation</a:t>
              </a:r>
            </a:p>
          </p:txBody>
        </p:sp>
        <p:cxnSp>
          <p:nvCxnSpPr>
            <p:cNvPr id="10" name="Connector: Elbow 9">
              <a:extLst>
                <a:ext uri="{FF2B5EF4-FFF2-40B4-BE49-F238E27FC236}">
                  <a16:creationId xmlns:a16="http://schemas.microsoft.com/office/drawing/2014/main" xmlns="" id="{8679BDD5-B845-4D15-BAA3-17C383783C10}"/>
                </a:ext>
              </a:extLst>
            </p:cNvPr>
            <p:cNvCxnSpPr>
              <a:stCxn id="7" idx="1"/>
              <a:endCxn id="8" idx="2"/>
            </p:cNvCxnSpPr>
            <p:nvPr/>
          </p:nvCxnSpPr>
          <p:spPr>
            <a:xfrm rot="16200000" flipH="1">
              <a:off x="3179203" y="2328823"/>
              <a:ext cx="452955" cy="332927"/>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8C419255-4BD3-4110-8A47-A04F437E1862}"/>
                </a:ext>
              </a:extLst>
            </p:cNvPr>
            <p:cNvCxnSpPr>
              <a:cxnSpLocks/>
            </p:cNvCxnSpPr>
            <p:nvPr/>
          </p:nvCxnSpPr>
          <p:spPr>
            <a:xfrm>
              <a:off x="2329245" y="3281360"/>
              <a:ext cx="2642546"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9" name="Rectangle: Diagonal Corners Rounded 78">
              <a:extLst>
                <a:ext uri="{FF2B5EF4-FFF2-40B4-BE49-F238E27FC236}">
                  <a16:creationId xmlns:a16="http://schemas.microsoft.com/office/drawing/2014/main" xmlns="" id="{2739B092-A251-4105-A47C-08C1FDD4DA37}"/>
                </a:ext>
              </a:extLst>
            </p:cNvPr>
            <p:cNvSpPr/>
            <p:nvPr/>
          </p:nvSpPr>
          <p:spPr>
            <a:xfrm>
              <a:off x="2810357" y="4943433"/>
              <a:ext cx="1729451" cy="5715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Marksheet &amp; Certificate</a:t>
              </a:r>
            </a:p>
          </p:txBody>
        </p:sp>
        <p:cxnSp>
          <p:nvCxnSpPr>
            <p:cNvPr id="82" name="Straight Connector 81">
              <a:extLst>
                <a:ext uri="{FF2B5EF4-FFF2-40B4-BE49-F238E27FC236}">
                  <a16:creationId xmlns:a16="http://schemas.microsoft.com/office/drawing/2014/main" xmlns="" id="{8587223A-34F8-43A5-8DBB-4BE053051222}"/>
                </a:ext>
              </a:extLst>
            </p:cNvPr>
            <p:cNvCxnSpPr>
              <a:cxnSpLocks/>
            </p:cNvCxnSpPr>
            <p:nvPr/>
          </p:nvCxnSpPr>
          <p:spPr>
            <a:xfrm>
              <a:off x="2329245" y="4300538"/>
              <a:ext cx="2642546" cy="1537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3" name="Rectangle: Diagonal Corners Rounded 82">
              <a:extLst>
                <a:ext uri="{FF2B5EF4-FFF2-40B4-BE49-F238E27FC236}">
                  <a16:creationId xmlns:a16="http://schemas.microsoft.com/office/drawing/2014/main" xmlns="" id="{DE9840FC-7048-4119-BB5C-B271B74AE8A4}"/>
                </a:ext>
              </a:extLst>
            </p:cNvPr>
            <p:cNvSpPr/>
            <p:nvPr/>
          </p:nvSpPr>
          <p:spPr>
            <a:xfrm>
              <a:off x="2647639" y="3473687"/>
              <a:ext cx="2158569" cy="5715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Status at each stage</a:t>
              </a:r>
            </a:p>
          </p:txBody>
        </p:sp>
      </p:grpSp>
      <p:cxnSp>
        <p:nvCxnSpPr>
          <p:cNvPr id="74" name="Connector: Elbow 73">
            <a:extLst>
              <a:ext uri="{FF2B5EF4-FFF2-40B4-BE49-F238E27FC236}">
                <a16:creationId xmlns:a16="http://schemas.microsoft.com/office/drawing/2014/main" xmlns="" id="{8BC33476-3F30-49ED-884E-13ED17704AD7}"/>
              </a:ext>
            </a:extLst>
          </p:cNvPr>
          <p:cNvCxnSpPr>
            <a:cxnSpLocks/>
            <a:stCxn id="57" idx="2"/>
            <a:endCxn id="79" idx="0"/>
          </p:cNvCxnSpPr>
          <p:nvPr/>
        </p:nvCxnSpPr>
        <p:spPr>
          <a:xfrm rot="10800000">
            <a:off x="3455839" y="5287424"/>
            <a:ext cx="2857652" cy="556143"/>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a:extLst>
              <a:ext uri="{FF2B5EF4-FFF2-40B4-BE49-F238E27FC236}">
                <a16:creationId xmlns:a16="http://schemas.microsoft.com/office/drawing/2014/main" xmlns="" id="{51291C52-E3E0-42D7-A6B1-6E4C424C3A2D}"/>
              </a:ext>
            </a:extLst>
          </p:cNvPr>
          <p:cNvSpPr/>
          <p:nvPr/>
        </p:nvSpPr>
        <p:spPr>
          <a:xfrm>
            <a:off x="4253658" y="1755550"/>
            <a:ext cx="1185587" cy="923876"/>
          </a:xfrm>
          <a:prstGeom prst="flowChartPredefined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dirty="0"/>
              <a:t>Payment Gateway</a:t>
            </a:r>
          </a:p>
        </p:txBody>
      </p:sp>
      <p:cxnSp>
        <p:nvCxnSpPr>
          <p:cNvPr id="46" name="Connector: Elbow 45">
            <a:extLst>
              <a:ext uri="{FF2B5EF4-FFF2-40B4-BE49-F238E27FC236}">
                <a16:creationId xmlns:a16="http://schemas.microsoft.com/office/drawing/2014/main" xmlns="" id="{D4C7DFB8-A63E-4EE4-B1A1-711C42DCD9C4}"/>
              </a:ext>
            </a:extLst>
          </p:cNvPr>
          <p:cNvCxnSpPr>
            <a:cxnSpLocks/>
            <a:stCxn id="20" idx="3"/>
          </p:cNvCxnSpPr>
          <p:nvPr/>
        </p:nvCxnSpPr>
        <p:spPr>
          <a:xfrm flipV="1">
            <a:off x="5439245" y="2182430"/>
            <a:ext cx="858964" cy="35058"/>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xmlns="" id="{90E5AAE4-6D67-4EE0-96DE-E80CCAE9D7FF}"/>
              </a:ext>
            </a:extLst>
          </p:cNvPr>
          <p:cNvSpPr txBox="1"/>
          <p:nvPr/>
        </p:nvSpPr>
        <p:spPr>
          <a:xfrm>
            <a:off x="5388315" y="1939518"/>
            <a:ext cx="978998" cy="523220"/>
          </a:xfrm>
          <a:prstGeom prst="rect">
            <a:avLst/>
          </a:prstGeom>
          <a:noFill/>
        </p:spPr>
        <p:txBody>
          <a:bodyPr wrap="square" rtlCol="0">
            <a:spAutoFit/>
          </a:bodyPr>
          <a:lstStyle/>
          <a:p>
            <a:r>
              <a:rPr lang="en-US" sz="1400" dirty="0"/>
              <a:t> Paid </a:t>
            </a:r>
          </a:p>
          <a:p>
            <a:r>
              <a:rPr lang="en-US" sz="1400" dirty="0"/>
              <a:t>Batches</a:t>
            </a:r>
          </a:p>
        </p:txBody>
      </p:sp>
      <p:pic>
        <p:nvPicPr>
          <p:cNvPr id="29" name="Picture 28">
            <a:extLst>
              <a:ext uri="{FF2B5EF4-FFF2-40B4-BE49-F238E27FC236}">
                <a16:creationId xmlns:a16="http://schemas.microsoft.com/office/drawing/2014/main" xmlns="" id="{701AD511-A268-4AE8-A22F-B5F3DC033E24}"/>
              </a:ext>
            </a:extLst>
          </p:cNvPr>
          <p:cNvPicPr>
            <a:picLocks noChangeAspect="1"/>
          </p:cNvPicPr>
          <p:nvPr/>
        </p:nvPicPr>
        <p:blipFill>
          <a:blip r:embed="rId3">
            <a:duotone>
              <a:schemeClr val="accent5">
                <a:shade val="45000"/>
                <a:satMod val="135000"/>
              </a:schemeClr>
              <a:prstClr val="white"/>
            </a:duotone>
          </a:blip>
          <a:stretch>
            <a:fillRect/>
          </a:stretch>
        </p:blipFill>
        <p:spPr>
          <a:xfrm>
            <a:off x="220407" y="2905223"/>
            <a:ext cx="777057" cy="1606574"/>
          </a:xfrm>
          <a:prstGeom prst="rect">
            <a:avLst/>
          </a:prstGeom>
        </p:spPr>
      </p:pic>
      <p:sp>
        <p:nvSpPr>
          <p:cNvPr id="58" name="TextBox 57">
            <a:extLst>
              <a:ext uri="{FF2B5EF4-FFF2-40B4-BE49-F238E27FC236}">
                <a16:creationId xmlns:a16="http://schemas.microsoft.com/office/drawing/2014/main" xmlns="" id="{A9625A22-ECDA-4DCD-96AC-9064882734A4}"/>
              </a:ext>
            </a:extLst>
          </p:cNvPr>
          <p:cNvSpPr txBox="1"/>
          <p:nvPr/>
        </p:nvSpPr>
        <p:spPr>
          <a:xfrm>
            <a:off x="31806" y="4475075"/>
            <a:ext cx="1200149" cy="646331"/>
          </a:xfrm>
          <a:prstGeom prst="rect">
            <a:avLst/>
          </a:prstGeom>
          <a:noFill/>
        </p:spPr>
        <p:txBody>
          <a:bodyPr wrap="square" rtlCol="0">
            <a:spAutoFit/>
          </a:bodyPr>
          <a:lstStyle/>
          <a:p>
            <a:pPr algn="ctr"/>
            <a:r>
              <a:rPr lang="en-US" dirty="0"/>
              <a:t>Training Partner</a:t>
            </a:r>
          </a:p>
        </p:txBody>
      </p:sp>
    </p:spTree>
    <p:extLst>
      <p:ext uri="{BB962C8B-B14F-4D97-AF65-F5344CB8AC3E}">
        <p14:creationId xmlns:p14="http://schemas.microsoft.com/office/powerpoint/2010/main" val="3666719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EBFBFB-A126-4D6A-80CB-A935DD61B7B4}"/>
              </a:ext>
            </a:extLst>
          </p:cNvPr>
          <p:cNvSpPr>
            <a:spLocks noGrp="1"/>
          </p:cNvSpPr>
          <p:nvPr>
            <p:ph type="title"/>
          </p:nvPr>
        </p:nvSpPr>
        <p:spPr>
          <a:xfrm>
            <a:off x="982133" y="43069"/>
            <a:ext cx="7704667" cy="602973"/>
          </a:xfrm>
        </p:spPr>
        <p:txBody>
          <a:bodyPr>
            <a:normAutofit fontScale="90000"/>
          </a:bodyPr>
          <a:lstStyle/>
          <a:p>
            <a:pPr algn="l"/>
            <a:r>
              <a:rPr lang="en-IN" dirty="0"/>
              <a:t>Revenue Model For NSDC</a:t>
            </a:r>
          </a:p>
        </p:txBody>
      </p:sp>
      <p:sp>
        <p:nvSpPr>
          <p:cNvPr id="3" name="Content Placeholder 2">
            <a:extLst>
              <a:ext uri="{FF2B5EF4-FFF2-40B4-BE49-F238E27FC236}">
                <a16:creationId xmlns:a16="http://schemas.microsoft.com/office/drawing/2014/main" xmlns="" id="{9B58DC49-71CD-458B-8804-C04F324BAC11}"/>
              </a:ext>
            </a:extLst>
          </p:cNvPr>
          <p:cNvSpPr>
            <a:spLocks noGrp="1"/>
          </p:cNvSpPr>
          <p:nvPr>
            <p:ph idx="1"/>
          </p:nvPr>
        </p:nvSpPr>
        <p:spPr>
          <a:xfrm>
            <a:off x="982133" y="755374"/>
            <a:ext cx="8161867" cy="5532783"/>
          </a:xfrm>
        </p:spPr>
        <p:txBody>
          <a:bodyPr anchor="t">
            <a:normAutofit/>
          </a:bodyPr>
          <a:lstStyle/>
          <a:p>
            <a:r>
              <a:rPr lang="en-IN" sz="1800" dirty="0">
                <a:latin typeface="Arial" panose="020B0604020202020204" pitchFamily="34" charset="0"/>
                <a:cs typeface="Arial" panose="020B0604020202020204" pitchFamily="34" charset="0"/>
              </a:rPr>
              <a:t>Currently for coordination and conduct of all these assessments for DDU-GKY, NULM and other state &amp; ministry scheme NSDC is not getting any money not even getting any money to mitigate the application hosting, development and support cost which is incurred by NSDC.</a:t>
            </a:r>
          </a:p>
          <a:p>
            <a:r>
              <a:rPr lang="en-IN" sz="1800" dirty="0">
                <a:latin typeface="Arial" panose="020B0604020202020204" pitchFamily="34" charset="0"/>
                <a:cs typeface="Arial" panose="020B0604020202020204" pitchFamily="34" charset="0"/>
              </a:rPr>
              <a:t>Till now in last 6 month is around 11,801 batches which includes around 3,54,000 candidates have been pushed and processed on SIP for states &amp; ministries majorly DDU-GKY &amp; NULM.</a:t>
            </a:r>
          </a:p>
          <a:p>
            <a:r>
              <a:rPr lang="en-IN" sz="1800" dirty="0">
                <a:latin typeface="Arial" panose="020B0604020202020204" pitchFamily="34" charset="0"/>
                <a:cs typeface="Arial" panose="020B0604020202020204" pitchFamily="34" charset="0"/>
              </a:rPr>
              <a:t>If NSDC integrates with an payment gateway with SIP for payment of assessment fee with service change of around </a:t>
            </a:r>
            <a:r>
              <a:rPr lang="en-IN" sz="1800" dirty="0">
                <a:highlight>
                  <a:srgbClr val="FFFF00"/>
                </a:highlight>
                <a:latin typeface="Arial" panose="020B0604020202020204" pitchFamily="34" charset="0"/>
                <a:cs typeface="Arial" panose="020B0604020202020204" pitchFamily="34" charset="0"/>
              </a:rPr>
              <a:t>5%* </a:t>
            </a:r>
            <a:r>
              <a:rPr lang="en-IN" sz="1800" dirty="0">
                <a:latin typeface="Arial" panose="020B0604020202020204" pitchFamily="34" charset="0"/>
                <a:cs typeface="Arial" panose="020B0604020202020204" pitchFamily="34" charset="0"/>
              </a:rPr>
              <a:t>per transaction including Payment Gateway vendor changers then for each candidates the following will be the calculation:</a:t>
            </a:r>
          </a:p>
          <a:p>
            <a:pPr marL="0" indent="0">
              <a:buNone/>
            </a:pPr>
            <a:endParaRPr lang="en-IN" sz="1800" dirty="0">
              <a:latin typeface="Arial" panose="020B0604020202020204" pitchFamily="34" charset="0"/>
              <a:cs typeface="Arial" panose="020B0604020202020204" pitchFamily="34" charset="0"/>
            </a:endParaRPr>
          </a:p>
        </p:txBody>
      </p:sp>
      <p:graphicFrame>
        <p:nvGraphicFramePr>
          <p:cNvPr id="4" name="Table 4">
            <a:extLst>
              <a:ext uri="{FF2B5EF4-FFF2-40B4-BE49-F238E27FC236}">
                <a16:creationId xmlns:a16="http://schemas.microsoft.com/office/drawing/2014/main" xmlns="" id="{DD834790-7B8C-4E20-995E-CCB8631791C6}"/>
              </a:ext>
            </a:extLst>
          </p:cNvPr>
          <p:cNvGraphicFramePr>
            <a:graphicFrameLocks noGrp="1"/>
          </p:cNvGraphicFramePr>
          <p:nvPr>
            <p:extLst>
              <p:ext uri="{D42A27DB-BD31-4B8C-83A1-F6EECF244321}">
                <p14:modId xmlns:p14="http://schemas.microsoft.com/office/powerpoint/2010/main" val="1900687649"/>
              </p:ext>
            </p:extLst>
          </p:nvPr>
        </p:nvGraphicFramePr>
        <p:xfrm>
          <a:off x="1608297" y="4191442"/>
          <a:ext cx="6909537" cy="2225040"/>
        </p:xfrm>
        <a:graphic>
          <a:graphicData uri="http://schemas.openxmlformats.org/drawingml/2006/table">
            <a:tbl>
              <a:tblPr firstRow="1" bandRow="1">
                <a:tableStyleId>{5C22544A-7EE6-4342-B048-85BDC9FD1C3A}</a:tableStyleId>
              </a:tblPr>
              <a:tblGrid>
                <a:gridCol w="1015558">
                  <a:extLst>
                    <a:ext uri="{9D8B030D-6E8A-4147-A177-3AD203B41FA5}">
                      <a16:colId xmlns:a16="http://schemas.microsoft.com/office/drawing/2014/main" xmlns="" val="2383008863"/>
                    </a:ext>
                  </a:extLst>
                </a:gridCol>
                <a:gridCol w="4558823">
                  <a:extLst>
                    <a:ext uri="{9D8B030D-6E8A-4147-A177-3AD203B41FA5}">
                      <a16:colId xmlns:a16="http://schemas.microsoft.com/office/drawing/2014/main" xmlns="" val="1806657814"/>
                    </a:ext>
                  </a:extLst>
                </a:gridCol>
                <a:gridCol w="1335156">
                  <a:extLst>
                    <a:ext uri="{9D8B030D-6E8A-4147-A177-3AD203B41FA5}">
                      <a16:colId xmlns:a16="http://schemas.microsoft.com/office/drawing/2014/main" xmlns="" val="2924147555"/>
                    </a:ext>
                  </a:extLst>
                </a:gridCol>
              </a:tblGrid>
              <a:tr h="370840">
                <a:tc>
                  <a:txBody>
                    <a:bodyPr/>
                    <a:lstStyle/>
                    <a:p>
                      <a:r>
                        <a:rPr lang="en-IN" sz="1600" dirty="0">
                          <a:latin typeface="Arial" panose="020B0604020202020204" pitchFamily="34" charset="0"/>
                          <a:cs typeface="Arial" panose="020B0604020202020204" pitchFamily="34" charset="0"/>
                        </a:rPr>
                        <a:t>S. No.</a:t>
                      </a:r>
                    </a:p>
                  </a:txBody>
                  <a:tcPr/>
                </a:tc>
                <a:tc>
                  <a:txBody>
                    <a:bodyPr/>
                    <a:lstStyle/>
                    <a:p>
                      <a:r>
                        <a:rPr lang="en-IN" sz="1600" dirty="0">
                          <a:latin typeface="Arial" panose="020B0604020202020204" pitchFamily="34" charset="0"/>
                          <a:cs typeface="Arial" panose="020B0604020202020204" pitchFamily="34" charset="0"/>
                        </a:rPr>
                        <a:t>Description</a:t>
                      </a:r>
                    </a:p>
                  </a:txBody>
                  <a:tcPr/>
                </a:tc>
                <a:tc>
                  <a:txBody>
                    <a:bodyPr/>
                    <a:lstStyle/>
                    <a:p>
                      <a:r>
                        <a:rPr lang="en-IN" sz="1600" dirty="0">
                          <a:latin typeface="Arial" panose="020B0604020202020204" pitchFamily="34" charset="0"/>
                          <a:cs typeface="Arial" panose="020B0604020202020204" pitchFamily="34" charset="0"/>
                        </a:rPr>
                        <a:t>Total (INR)</a:t>
                      </a:r>
                    </a:p>
                  </a:txBody>
                  <a:tcPr/>
                </a:tc>
                <a:extLst>
                  <a:ext uri="{0D108BD9-81ED-4DB2-BD59-A6C34878D82A}">
                    <a16:rowId xmlns:a16="http://schemas.microsoft.com/office/drawing/2014/main" xmlns="" val="2242515393"/>
                  </a:ext>
                </a:extLst>
              </a:tr>
              <a:tr h="370840">
                <a:tc>
                  <a:txBody>
                    <a:bodyPr/>
                    <a:lstStyle/>
                    <a:p>
                      <a:r>
                        <a:rPr lang="en-IN" sz="1600" dirty="0">
                          <a:latin typeface="Arial" panose="020B0604020202020204" pitchFamily="34" charset="0"/>
                          <a:cs typeface="Arial" panose="020B0604020202020204" pitchFamily="34" charset="0"/>
                        </a:rPr>
                        <a:t>1.</a:t>
                      </a:r>
                    </a:p>
                  </a:txBody>
                  <a:tcPr/>
                </a:tc>
                <a:tc>
                  <a:txBody>
                    <a:bodyPr/>
                    <a:lstStyle/>
                    <a:p>
                      <a:r>
                        <a:rPr lang="en-IN" sz="1600" dirty="0">
                          <a:latin typeface="Arial" panose="020B0604020202020204" pitchFamily="34" charset="0"/>
                          <a:cs typeface="Arial" panose="020B0604020202020204" pitchFamily="34" charset="0"/>
                        </a:rPr>
                        <a:t>Assessment fee Paid (1*1000)</a:t>
                      </a:r>
                    </a:p>
                  </a:txBody>
                  <a:tcPr/>
                </a:tc>
                <a:tc>
                  <a:txBody>
                    <a:bodyPr/>
                    <a:lstStyle/>
                    <a:p>
                      <a:pPr algn="r"/>
                      <a:r>
                        <a:rPr lang="en-IN" sz="1600" dirty="0">
                          <a:latin typeface="Arial" panose="020B0604020202020204" pitchFamily="34" charset="0"/>
                          <a:cs typeface="Arial" panose="020B0604020202020204" pitchFamily="34" charset="0"/>
                        </a:rPr>
                        <a:t>1,000</a:t>
                      </a:r>
                    </a:p>
                  </a:txBody>
                  <a:tcPr/>
                </a:tc>
                <a:extLst>
                  <a:ext uri="{0D108BD9-81ED-4DB2-BD59-A6C34878D82A}">
                    <a16:rowId xmlns:a16="http://schemas.microsoft.com/office/drawing/2014/main" xmlns="" val="404943913"/>
                  </a:ext>
                </a:extLst>
              </a:tr>
              <a:tr h="370840">
                <a:tc>
                  <a:txBody>
                    <a:bodyPr/>
                    <a:lstStyle/>
                    <a:p>
                      <a:r>
                        <a:rPr lang="en-IN" sz="1600" dirty="0">
                          <a:latin typeface="Arial" panose="020B0604020202020204" pitchFamily="34" charset="0"/>
                          <a:cs typeface="Arial" panose="020B0604020202020204" pitchFamily="34" charset="0"/>
                        </a:rPr>
                        <a:t>2.</a:t>
                      </a:r>
                    </a:p>
                  </a:txBody>
                  <a:tcPr/>
                </a:tc>
                <a:tc>
                  <a:txBody>
                    <a:bodyPr/>
                    <a:lstStyle/>
                    <a:p>
                      <a:r>
                        <a:rPr lang="en-IN" sz="1600" dirty="0">
                          <a:latin typeface="Arial" panose="020B0604020202020204" pitchFamily="34" charset="0"/>
                          <a:cs typeface="Arial" panose="020B0604020202020204" pitchFamily="34" charset="0"/>
                        </a:rPr>
                        <a:t>Service Charges to NSDC (</a:t>
                      </a:r>
                      <a:r>
                        <a:rPr lang="en-IN" sz="1600" dirty="0">
                          <a:highlight>
                            <a:srgbClr val="FFFF00"/>
                          </a:highlight>
                          <a:latin typeface="Arial" panose="020B0604020202020204" pitchFamily="34" charset="0"/>
                          <a:cs typeface="Arial" panose="020B0604020202020204" pitchFamily="34" charset="0"/>
                        </a:rPr>
                        <a:t>5% </a:t>
                      </a:r>
                      <a:r>
                        <a:rPr lang="en-IN" sz="1600" dirty="0">
                          <a:latin typeface="Arial" panose="020B0604020202020204" pitchFamily="34" charset="0"/>
                          <a:cs typeface="Arial" panose="020B0604020202020204" pitchFamily="34" charset="0"/>
                        </a:rPr>
                        <a:t>of 1,00,000)</a:t>
                      </a:r>
                    </a:p>
                  </a:txBody>
                  <a:tcPr/>
                </a:tc>
                <a:tc>
                  <a:txBody>
                    <a:bodyPr/>
                    <a:lstStyle/>
                    <a:p>
                      <a:pPr algn="r"/>
                      <a:r>
                        <a:rPr lang="en-IN" sz="1600" dirty="0">
                          <a:latin typeface="Arial" panose="020B0604020202020204" pitchFamily="34" charset="0"/>
                          <a:cs typeface="Arial" panose="020B0604020202020204" pitchFamily="34" charset="0"/>
                        </a:rPr>
                        <a:t>50</a:t>
                      </a:r>
                    </a:p>
                  </a:txBody>
                  <a:tcPr/>
                </a:tc>
                <a:extLst>
                  <a:ext uri="{0D108BD9-81ED-4DB2-BD59-A6C34878D82A}">
                    <a16:rowId xmlns:a16="http://schemas.microsoft.com/office/drawing/2014/main" xmlns="" val="3312612456"/>
                  </a:ext>
                </a:extLst>
              </a:tr>
              <a:tr h="370840">
                <a:tc>
                  <a:txBody>
                    <a:bodyPr/>
                    <a:lstStyle/>
                    <a:p>
                      <a:r>
                        <a:rPr lang="en-IN" sz="1600" dirty="0">
                          <a:latin typeface="Arial" panose="020B0604020202020204" pitchFamily="34" charset="0"/>
                          <a:cs typeface="Arial" panose="020B0604020202020204" pitchFamily="34" charset="0"/>
                        </a:rPr>
                        <a:t>3.</a:t>
                      </a:r>
                    </a:p>
                  </a:txBody>
                  <a:tcPr/>
                </a:tc>
                <a:tc>
                  <a:txBody>
                    <a:bodyPr/>
                    <a:lstStyle/>
                    <a:p>
                      <a:r>
                        <a:rPr lang="en-IN" sz="1600" dirty="0">
                          <a:latin typeface="Arial" panose="020B0604020202020204" pitchFamily="34" charset="0"/>
                          <a:cs typeface="Arial" panose="020B0604020202020204" pitchFamily="34" charset="0"/>
                        </a:rPr>
                        <a:t>If payment gateway charges are </a:t>
                      </a:r>
                      <a:r>
                        <a:rPr lang="en-IN" sz="1600" dirty="0">
                          <a:highlight>
                            <a:srgbClr val="FFFF00"/>
                          </a:highlight>
                          <a:latin typeface="Arial" panose="020B0604020202020204" pitchFamily="34" charset="0"/>
                          <a:cs typeface="Arial" panose="020B0604020202020204" pitchFamily="34" charset="0"/>
                        </a:rPr>
                        <a:t>2.5%*</a:t>
                      </a:r>
                    </a:p>
                  </a:txBody>
                  <a:tcPr/>
                </a:tc>
                <a:tc>
                  <a:txBody>
                    <a:bodyPr/>
                    <a:lstStyle/>
                    <a:p>
                      <a:pPr algn="r"/>
                      <a:r>
                        <a:rPr lang="en-IN" sz="1600" dirty="0">
                          <a:latin typeface="Arial" panose="020B0604020202020204" pitchFamily="34" charset="0"/>
                          <a:cs typeface="Arial" panose="020B0604020202020204" pitchFamily="34" charset="0"/>
                        </a:rPr>
                        <a:t>25</a:t>
                      </a:r>
                    </a:p>
                  </a:txBody>
                  <a:tcPr/>
                </a:tc>
                <a:extLst>
                  <a:ext uri="{0D108BD9-81ED-4DB2-BD59-A6C34878D82A}">
                    <a16:rowId xmlns:a16="http://schemas.microsoft.com/office/drawing/2014/main" xmlns="" val="1028249554"/>
                  </a:ext>
                </a:extLst>
              </a:tr>
              <a:tr h="370840">
                <a:tc>
                  <a:txBody>
                    <a:bodyPr/>
                    <a:lstStyle/>
                    <a:p>
                      <a:r>
                        <a:rPr lang="en-IN" sz="1600" dirty="0">
                          <a:latin typeface="Arial" panose="020B0604020202020204" pitchFamily="34" charset="0"/>
                          <a:cs typeface="Arial" panose="020B0604020202020204" pitchFamily="34" charset="0"/>
                        </a:rPr>
                        <a:t>4.</a:t>
                      </a:r>
                    </a:p>
                  </a:txBody>
                  <a:tcPr/>
                </a:tc>
                <a:tc>
                  <a:txBody>
                    <a:bodyPr/>
                    <a:lstStyle/>
                    <a:p>
                      <a:r>
                        <a:rPr lang="en-IN" sz="1600" dirty="0">
                          <a:latin typeface="Arial" panose="020B0604020202020204" pitchFamily="34" charset="0"/>
                          <a:cs typeface="Arial" panose="020B0604020202020204" pitchFamily="34" charset="0"/>
                        </a:rPr>
                        <a:t>NSDC Revenue per candidate</a:t>
                      </a:r>
                    </a:p>
                  </a:txBody>
                  <a:tcPr/>
                </a:tc>
                <a:tc>
                  <a:txBody>
                    <a:bodyPr/>
                    <a:lstStyle/>
                    <a:p>
                      <a:pPr algn="r"/>
                      <a:r>
                        <a:rPr lang="en-IN" sz="1600" dirty="0">
                          <a:latin typeface="Arial" panose="020B0604020202020204" pitchFamily="34" charset="0"/>
                          <a:cs typeface="Arial" panose="020B0604020202020204" pitchFamily="34" charset="0"/>
                        </a:rPr>
                        <a:t>25</a:t>
                      </a:r>
                    </a:p>
                  </a:txBody>
                  <a:tcPr/>
                </a:tc>
                <a:extLst>
                  <a:ext uri="{0D108BD9-81ED-4DB2-BD59-A6C34878D82A}">
                    <a16:rowId xmlns:a16="http://schemas.microsoft.com/office/drawing/2014/main" xmlns="" val="2438995416"/>
                  </a:ext>
                </a:extLst>
              </a:tr>
              <a:tr h="370840">
                <a:tc>
                  <a:txBody>
                    <a:bodyPr/>
                    <a:lstStyle/>
                    <a:p>
                      <a:r>
                        <a:rPr lang="en-IN" sz="1600" dirty="0">
                          <a:latin typeface="Arial" panose="020B0604020202020204" pitchFamily="34" charset="0"/>
                          <a:cs typeface="Arial" panose="020B0604020202020204" pitchFamily="34" charset="0"/>
                        </a:rPr>
                        <a:t>5</a:t>
                      </a:r>
                    </a:p>
                  </a:txBody>
                  <a:tcPr/>
                </a:tc>
                <a:tc>
                  <a:txBody>
                    <a:bodyPr/>
                    <a:lstStyle/>
                    <a:p>
                      <a:r>
                        <a:rPr lang="en-IN" sz="1600" dirty="0">
                          <a:latin typeface="Arial" panose="020B0604020202020204" pitchFamily="34" charset="0"/>
                          <a:cs typeface="Arial" panose="020B0604020202020204" pitchFamily="34" charset="0"/>
                        </a:rPr>
                        <a:t>As per current candidate count(3,54,000 * 25)</a:t>
                      </a:r>
                    </a:p>
                  </a:txBody>
                  <a:tcPr/>
                </a:tc>
                <a:tc>
                  <a:txBody>
                    <a:bodyPr/>
                    <a:lstStyle/>
                    <a:p>
                      <a:pPr algn="r"/>
                      <a:r>
                        <a:rPr lang="en-IN" sz="1600" dirty="0">
                          <a:latin typeface="Arial" panose="020B0604020202020204" pitchFamily="34" charset="0"/>
                          <a:cs typeface="Arial" panose="020B0604020202020204" pitchFamily="34" charset="0"/>
                        </a:rPr>
                        <a:t>88,50,000</a:t>
                      </a:r>
                    </a:p>
                  </a:txBody>
                  <a:tcPr/>
                </a:tc>
                <a:extLst>
                  <a:ext uri="{0D108BD9-81ED-4DB2-BD59-A6C34878D82A}">
                    <a16:rowId xmlns:a16="http://schemas.microsoft.com/office/drawing/2014/main" xmlns="" val="959901944"/>
                  </a:ext>
                </a:extLst>
              </a:tr>
            </a:tbl>
          </a:graphicData>
        </a:graphic>
      </p:graphicFrame>
      <p:sp>
        <p:nvSpPr>
          <p:cNvPr id="6" name="TextBox 5">
            <a:extLst>
              <a:ext uri="{FF2B5EF4-FFF2-40B4-BE49-F238E27FC236}">
                <a16:creationId xmlns:a16="http://schemas.microsoft.com/office/drawing/2014/main" xmlns="" id="{F1F19430-B3F9-49A4-A201-A4514447DBF1}"/>
              </a:ext>
            </a:extLst>
          </p:cNvPr>
          <p:cNvSpPr txBox="1"/>
          <p:nvPr/>
        </p:nvSpPr>
        <p:spPr>
          <a:xfrm>
            <a:off x="2027583" y="6488668"/>
            <a:ext cx="6108724" cy="338554"/>
          </a:xfrm>
          <a:prstGeom prst="rect">
            <a:avLst/>
          </a:prstGeom>
          <a:noFill/>
        </p:spPr>
        <p:txBody>
          <a:bodyPr wrap="none" rtlCol="0">
            <a:spAutoFit/>
          </a:bodyPr>
          <a:lstStyle/>
          <a:p>
            <a:r>
              <a:rPr lang="en-IN" sz="1600" dirty="0"/>
              <a:t>* These values are assumed but need to be evaluated by management</a:t>
            </a:r>
          </a:p>
        </p:txBody>
      </p:sp>
    </p:spTree>
    <p:extLst>
      <p:ext uri="{BB962C8B-B14F-4D97-AF65-F5344CB8AC3E}">
        <p14:creationId xmlns:p14="http://schemas.microsoft.com/office/powerpoint/2010/main" val="2479492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EBFBFB-A126-4D6A-80CB-A935DD61B7B4}"/>
              </a:ext>
            </a:extLst>
          </p:cNvPr>
          <p:cNvSpPr>
            <a:spLocks noGrp="1"/>
          </p:cNvSpPr>
          <p:nvPr>
            <p:ph type="title"/>
          </p:nvPr>
        </p:nvSpPr>
        <p:spPr>
          <a:xfrm>
            <a:off x="982133" y="43069"/>
            <a:ext cx="7704667" cy="602973"/>
          </a:xfrm>
        </p:spPr>
        <p:txBody>
          <a:bodyPr>
            <a:normAutofit fontScale="90000"/>
          </a:bodyPr>
          <a:lstStyle/>
          <a:p>
            <a:pPr algn="l"/>
            <a:r>
              <a:rPr lang="en-IN" dirty="0"/>
              <a:t>Risks in Integrating Payment Gateway</a:t>
            </a:r>
          </a:p>
        </p:txBody>
      </p:sp>
      <p:sp>
        <p:nvSpPr>
          <p:cNvPr id="3" name="Content Placeholder 2">
            <a:extLst>
              <a:ext uri="{FF2B5EF4-FFF2-40B4-BE49-F238E27FC236}">
                <a16:creationId xmlns:a16="http://schemas.microsoft.com/office/drawing/2014/main" xmlns="" id="{9B58DC49-71CD-458B-8804-C04F324BAC11}"/>
              </a:ext>
            </a:extLst>
          </p:cNvPr>
          <p:cNvSpPr>
            <a:spLocks noGrp="1"/>
          </p:cNvSpPr>
          <p:nvPr>
            <p:ph idx="1"/>
          </p:nvPr>
        </p:nvSpPr>
        <p:spPr>
          <a:xfrm>
            <a:off x="982133" y="755374"/>
            <a:ext cx="8161867" cy="5532783"/>
          </a:xfrm>
        </p:spPr>
        <p:txBody>
          <a:bodyPr anchor="t">
            <a:normAutofit/>
          </a:bodyPr>
          <a:lstStyle/>
          <a:p>
            <a:r>
              <a:rPr lang="en-US" sz="2000" dirty="0">
                <a:latin typeface="Arial" panose="020B0604020202020204" pitchFamily="34" charset="0"/>
                <a:cs typeface="Arial" panose="020B0604020202020204" pitchFamily="34" charset="0"/>
              </a:rPr>
              <a:t>The assessment services are being provided by SSC and NSDC is collecting the assessment fee on their behalf in case there will be any issues or delays in service provided the NSDC will be made accountable for the same. </a:t>
            </a:r>
            <a:endParaRPr lang="en-IN"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The payment will be delayed as the payouts through payment gateway takes 48 hours to realize in the bank account. </a:t>
            </a:r>
          </a:p>
          <a:p>
            <a:r>
              <a:rPr lang="en-US" sz="2000" dirty="0">
                <a:latin typeface="Arial" panose="020B0604020202020204" pitchFamily="34" charset="0"/>
                <a:cs typeface="Arial" panose="020B0604020202020204" pitchFamily="34" charset="0"/>
              </a:rPr>
              <a:t>If any TP raise charge back on NSDC payment gateway then NSDC will have to provide the evidence of services provided to the TP which would be difficult as the actual service provider is SSC.</a:t>
            </a:r>
          </a:p>
          <a:p>
            <a:r>
              <a:rPr lang="en-US" sz="2000" dirty="0">
                <a:latin typeface="Arial" panose="020B0604020202020204" pitchFamily="34" charset="0"/>
                <a:cs typeface="Arial" panose="020B0604020202020204" pitchFamily="34" charset="0"/>
              </a:rPr>
              <a:t>NSDC will have to appoint at least a 2 members dedicated team to monitor &amp; reconcile the payments happening through payment gateway and responding to all the issue &amp; mails of different stakeholders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1556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38ED86-8D97-47D1-B040-57EA7090BF58}"/>
              </a:ext>
            </a:extLst>
          </p:cNvPr>
          <p:cNvSpPr>
            <a:spLocks noGrp="1"/>
          </p:cNvSpPr>
          <p:nvPr>
            <p:ph type="title"/>
          </p:nvPr>
        </p:nvSpPr>
        <p:spPr>
          <a:xfrm>
            <a:off x="3401482" y="2257425"/>
            <a:ext cx="2780243" cy="771526"/>
          </a:xfrm>
        </p:spPr>
        <p:txBody>
          <a:bodyPr/>
          <a:lstStyle/>
          <a:p>
            <a:pPr algn="l"/>
            <a:r>
              <a:rPr lang="en-US" dirty="0"/>
              <a:t>Thank You</a:t>
            </a:r>
          </a:p>
        </p:txBody>
      </p:sp>
    </p:spTree>
    <p:extLst>
      <p:ext uri="{BB962C8B-B14F-4D97-AF65-F5344CB8AC3E}">
        <p14:creationId xmlns:p14="http://schemas.microsoft.com/office/powerpoint/2010/main" val="3348075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0B0E474F6C8C64DB33F9288A03EE966" ma:contentTypeVersion="12" ma:contentTypeDescription="Create a new document." ma:contentTypeScope="" ma:versionID="0783e1fa3aa367ce39da12a5c5ac3e23">
  <xsd:schema xmlns:xsd="http://www.w3.org/2001/XMLSchema" xmlns:xs="http://www.w3.org/2001/XMLSchema" xmlns:p="http://schemas.microsoft.com/office/2006/metadata/properties" xmlns:ns3="1ac7a01b-79bb-4c02-9f10-1cb45ace1a5c" xmlns:ns4="4f36ef48-a0b8-488b-b9f5-360d5e94a01f" targetNamespace="http://schemas.microsoft.com/office/2006/metadata/properties" ma:root="true" ma:fieldsID="b5cb30f5a299b53b31ebb49ad36fe626" ns3:_="" ns4:_="">
    <xsd:import namespace="1ac7a01b-79bb-4c02-9f10-1cb45ace1a5c"/>
    <xsd:import namespace="4f36ef48-a0b8-488b-b9f5-360d5e94a01f"/>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EventHashCode" minOccurs="0"/>
                <xsd:element ref="ns3:MediaServiceGenerationTime"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c7a01b-79bb-4c02-9f10-1cb45ace1a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f36ef48-a0b8-488b-b9f5-360d5e94a01f"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E3F7687-967E-48A8-886D-269F94C73E72}">
  <ds:schemaRefs>
    <ds:schemaRef ds:uri="http://schemas.microsoft.com/sharepoint/v3/contenttype/forms"/>
  </ds:schemaRefs>
</ds:datastoreItem>
</file>

<file path=customXml/itemProps2.xml><?xml version="1.0" encoding="utf-8"?>
<ds:datastoreItem xmlns:ds="http://schemas.openxmlformats.org/officeDocument/2006/customXml" ds:itemID="{C172D741-4A7F-4315-B8DF-97E689F0897E}">
  <ds:schemaRefs>
    <ds:schemaRef ds:uri="http://schemas.microsoft.com/office/2006/documentManagement/types"/>
    <ds:schemaRef ds:uri="http://schemas.microsoft.com/office/2006/metadata/properties"/>
    <ds:schemaRef ds:uri="1ac7a01b-79bb-4c02-9f10-1cb45ace1a5c"/>
    <ds:schemaRef ds:uri="http://purl.org/dc/terms/"/>
    <ds:schemaRef ds:uri="http://schemas.microsoft.com/office/infopath/2007/PartnerControls"/>
    <ds:schemaRef ds:uri="http://purl.org/dc/dcmitype/"/>
    <ds:schemaRef ds:uri="http://schemas.openxmlformats.org/package/2006/metadata/core-properties"/>
    <ds:schemaRef ds:uri="4f36ef48-a0b8-488b-b9f5-360d5e94a01f"/>
    <ds:schemaRef ds:uri="http://www.w3.org/XML/1998/namespace"/>
    <ds:schemaRef ds:uri="http://purl.org/dc/elements/1.1/"/>
  </ds:schemaRefs>
</ds:datastoreItem>
</file>

<file path=customXml/itemProps3.xml><?xml version="1.0" encoding="utf-8"?>
<ds:datastoreItem xmlns:ds="http://schemas.openxmlformats.org/officeDocument/2006/customXml" ds:itemID="{96F3C03C-E537-4FD4-A6BB-309053476E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ac7a01b-79bb-4c02-9f10-1cb45ace1a5c"/>
    <ds:schemaRef ds:uri="4f36ef48-a0b8-488b-b9f5-360d5e94a0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94</TotalTime>
  <Words>642</Words>
  <Application>Microsoft Office PowerPoint</Application>
  <PresentationFormat>On-screen Show (4:3)</PresentationFormat>
  <Paragraphs>76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Corbel</vt:lpstr>
      <vt:lpstr>Parallax</vt:lpstr>
      <vt:lpstr>Ministries &amp; State Integration with SIP</vt:lpstr>
      <vt:lpstr>Current Scenario</vt:lpstr>
      <vt:lpstr>Current Process Flow </vt:lpstr>
      <vt:lpstr>Solution Proposed</vt:lpstr>
      <vt:lpstr>Proposed Process Flow </vt:lpstr>
      <vt:lpstr>Revenue Model For NSDC</vt:lpstr>
      <vt:lpstr>Risks in Integrating Payment Gateway</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Juhi Bhatnagar</dc:creator>
  <cp:lastModifiedBy>Shobhit Bhatnagar</cp:lastModifiedBy>
  <cp:revision>10</cp:revision>
  <dcterms:created xsi:type="dcterms:W3CDTF">2020-01-16T18:25:40Z</dcterms:created>
  <dcterms:modified xsi:type="dcterms:W3CDTF">2020-03-31T16:52:28Z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0x01010020B0E474F6C8C64DB33F9288A03EE966</vt:lpwstr>
  </property>
</Properties>
</file>