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2075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33" d="100"/>
          <a:sy n="33" d="100"/>
        </p:scale>
        <p:origin x="1206" y="-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5249386"/>
            <a:ext cx="18176081" cy="11167004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6847032"/>
            <a:ext cx="16037719" cy="7744137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93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5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707720"/>
            <a:ext cx="4610844" cy="271824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707720"/>
            <a:ext cx="13565237" cy="27182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55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0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996594"/>
            <a:ext cx="18443377" cy="13342489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1465308"/>
            <a:ext cx="18443377" cy="7016500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538600"/>
            <a:ext cx="9088041" cy="20351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538600"/>
            <a:ext cx="9088041" cy="20351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8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707727"/>
            <a:ext cx="18443377" cy="6199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862940"/>
            <a:ext cx="9046274" cy="3853505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716445"/>
            <a:ext cx="9046274" cy="1723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862940"/>
            <a:ext cx="9090826" cy="3853505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716445"/>
            <a:ext cx="9090826" cy="1723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55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7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7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138362"/>
            <a:ext cx="6896776" cy="7484269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618276"/>
            <a:ext cx="10825460" cy="22794351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622631"/>
            <a:ext cx="6896776" cy="17827115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81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138362"/>
            <a:ext cx="6896776" cy="7484269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618276"/>
            <a:ext cx="10825460" cy="22794351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622631"/>
            <a:ext cx="6896776" cy="17827115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741B-02C1-4CFD-B1A3-029F99CAF1DD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89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707727"/>
            <a:ext cx="18443377" cy="6199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538600"/>
            <a:ext cx="18443377" cy="2035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9729186"/>
            <a:ext cx="4811316" cy="1707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741B-02C1-4CFD-B1A3-029F99CAF1DD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9729186"/>
            <a:ext cx="7216973" cy="1707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9729186"/>
            <a:ext cx="4811316" cy="1707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8C4F-1872-4D6F-824D-FE31B417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19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rrow: Up 76">
            <a:extLst>
              <a:ext uri="{FF2B5EF4-FFF2-40B4-BE49-F238E27FC236}">
                <a16:creationId xmlns:a16="http://schemas.microsoft.com/office/drawing/2014/main" id="{35A6F640-44F3-448E-947C-B0BFFE86CC8F}"/>
              </a:ext>
            </a:extLst>
          </p:cNvPr>
          <p:cNvSpPr/>
          <p:nvPr/>
        </p:nvSpPr>
        <p:spPr>
          <a:xfrm rot="7059842">
            <a:off x="18719081" y="11813449"/>
            <a:ext cx="341971" cy="615561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Arrow: Up 75">
            <a:extLst>
              <a:ext uri="{FF2B5EF4-FFF2-40B4-BE49-F238E27FC236}">
                <a16:creationId xmlns:a16="http://schemas.microsoft.com/office/drawing/2014/main" id="{2C490B40-C6F9-4002-80A1-C65D45440A5A}"/>
              </a:ext>
            </a:extLst>
          </p:cNvPr>
          <p:cNvSpPr/>
          <p:nvPr/>
        </p:nvSpPr>
        <p:spPr>
          <a:xfrm rot="9478828">
            <a:off x="17849564" y="12543263"/>
            <a:ext cx="341971" cy="529609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Arrow: Up 73">
            <a:extLst>
              <a:ext uri="{FF2B5EF4-FFF2-40B4-BE49-F238E27FC236}">
                <a16:creationId xmlns:a16="http://schemas.microsoft.com/office/drawing/2014/main" id="{C81D9ADC-B02A-4447-BEA4-6489C42B2C80}"/>
              </a:ext>
            </a:extLst>
          </p:cNvPr>
          <p:cNvSpPr/>
          <p:nvPr/>
        </p:nvSpPr>
        <p:spPr>
          <a:xfrm rot="14529705">
            <a:off x="15967981" y="11732950"/>
            <a:ext cx="341971" cy="625937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Arrow: Up 74">
            <a:extLst>
              <a:ext uri="{FF2B5EF4-FFF2-40B4-BE49-F238E27FC236}">
                <a16:creationId xmlns:a16="http://schemas.microsoft.com/office/drawing/2014/main" id="{49D5A913-AE54-4B38-8CEB-B7D3796D14A3}"/>
              </a:ext>
            </a:extLst>
          </p:cNvPr>
          <p:cNvSpPr/>
          <p:nvPr/>
        </p:nvSpPr>
        <p:spPr>
          <a:xfrm rot="12067766">
            <a:off x="16670732" y="12385679"/>
            <a:ext cx="341971" cy="634782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Arrow: Up 62">
            <a:extLst>
              <a:ext uri="{FF2B5EF4-FFF2-40B4-BE49-F238E27FC236}">
                <a16:creationId xmlns:a16="http://schemas.microsoft.com/office/drawing/2014/main" id="{76E80564-4DC8-4C65-AC2F-A791022FB183}"/>
              </a:ext>
            </a:extLst>
          </p:cNvPr>
          <p:cNvSpPr/>
          <p:nvPr/>
        </p:nvSpPr>
        <p:spPr>
          <a:xfrm rot="16200000">
            <a:off x="15889750" y="10620724"/>
            <a:ext cx="341971" cy="588147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8074813F-825F-4F39-B0F7-EFE01BD5264E}"/>
              </a:ext>
            </a:extLst>
          </p:cNvPr>
          <p:cNvSpPr/>
          <p:nvPr/>
        </p:nvSpPr>
        <p:spPr>
          <a:xfrm rot="19051193">
            <a:off x="16328858" y="9896650"/>
            <a:ext cx="341971" cy="61869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A9DDFB40-F8FB-4F6F-9785-24CD70329FC1}"/>
              </a:ext>
            </a:extLst>
          </p:cNvPr>
          <p:cNvSpPr/>
          <p:nvPr/>
        </p:nvSpPr>
        <p:spPr>
          <a:xfrm rot="5400000">
            <a:off x="18776975" y="10721206"/>
            <a:ext cx="341971" cy="534683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EFA8C71D-CEB2-4840-A528-C3DB4AF03846}"/>
              </a:ext>
            </a:extLst>
          </p:cNvPr>
          <p:cNvSpPr/>
          <p:nvPr/>
        </p:nvSpPr>
        <p:spPr>
          <a:xfrm>
            <a:off x="17315834" y="9650627"/>
            <a:ext cx="341971" cy="593123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4162002E-3A10-40B9-B0C0-AB5598100889}"/>
              </a:ext>
            </a:extLst>
          </p:cNvPr>
          <p:cNvSpPr/>
          <p:nvPr/>
        </p:nvSpPr>
        <p:spPr>
          <a:xfrm rot="2297953">
            <a:off x="18290943" y="9938612"/>
            <a:ext cx="341971" cy="534683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70138EF-7991-4D89-AF11-E476F7F79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2" y="1154114"/>
            <a:ext cx="3387857" cy="15239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ED40ED-D5D8-406F-9440-3474DA0F9898}"/>
              </a:ext>
            </a:extLst>
          </p:cNvPr>
          <p:cNvCxnSpPr>
            <a:cxnSpLocks/>
          </p:cNvCxnSpPr>
          <p:nvPr/>
        </p:nvCxnSpPr>
        <p:spPr>
          <a:xfrm>
            <a:off x="6354945" y="941678"/>
            <a:ext cx="0" cy="3113376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73245A2-47EA-4D14-AEA7-3E09470D9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549" y="1458923"/>
            <a:ext cx="3159668" cy="8314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FA958E-E052-4101-9A39-471E1547A721}"/>
              </a:ext>
            </a:extLst>
          </p:cNvPr>
          <p:cNvSpPr txBox="1"/>
          <p:nvPr/>
        </p:nvSpPr>
        <p:spPr>
          <a:xfrm>
            <a:off x="6629400" y="3283829"/>
            <a:ext cx="140752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  <a:t>“Visualizing India's trade data to provide insights into most important sectors for development and efforts”</a:t>
            </a:r>
            <a:endParaRPr lang="en-IN" sz="6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8F31-3BD2-487A-81CD-BC55E3D4ED4C}"/>
              </a:ext>
            </a:extLst>
          </p:cNvPr>
          <p:cNvSpPr txBox="1"/>
          <p:nvPr/>
        </p:nvSpPr>
        <p:spPr>
          <a:xfrm>
            <a:off x="6776357" y="7347841"/>
            <a:ext cx="6863442" cy="70788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Question Statements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the overall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trade 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across various geographies?</a:t>
            </a:r>
          </a:p>
          <a:p>
            <a:endParaRPr lang="en-US" sz="1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What is the value of export and import across various years?</a:t>
            </a:r>
          </a:p>
          <a:p>
            <a:endParaRPr lang="en-US" sz="1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commodity forms a major chunk of trade?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has the trade between India and any given country grown over time?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ECB6F7-1E32-4193-B031-E38A6536785D}"/>
              </a:ext>
            </a:extLst>
          </p:cNvPr>
          <p:cNvSpPr txBox="1"/>
          <p:nvPr/>
        </p:nvSpPr>
        <p:spPr>
          <a:xfrm>
            <a:off x="244929" y="7537054"/>
            <a:ext cx="5772150" cy="149778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Track Name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Track C: Data Visualization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DA3C195-90B7-41F3-941E-AD93DBA58CEB}"/>
              </a:ext>
            </a:extLst>
          </p:cNvPr>
          <p:cNvSpPr/>
          <p:nvPr/>
        </p:nvSpPr>
        <p:spPr>
          <a:xfrm>
            <a:off x="6379467" y="2522436"/>
            <a:ext cx="11503742" cy="470146"/>
          </a:xfrm>
          <a:prstGeom prst="homePlate">
            <a:avLst/>
          </a:prstGeom>
          <a:solidFill>
            <a:srgbClr val="20386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73770-1BDD-4113-974E-04B2ABD9936C}"/>
              </a:ext>
            </a:extLst>
          </p:cNvPr>
          <p:cNvSpPr/>
          <p:nvPr/>
        </p:nvSpPr>
        <p:spPr>
          <a:xfrm>
            <a:off x="13982699" y="7347856"/>
            <a:ext cx="6858000" cy="73152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5B8D32-2F0A-4AEE-9417-ECCCF078BDF1}"/>
              </a:ext>
            </a:extLst>
          </p:cNvPr>
          <p:cNvSpPr/>
          <p:nvPr/>
        </p:nvSpPr>
        <p:spPr>
          <a:xfrm>
            <a:off x="6776356" y="14960600"/>
            <a:ext cx="14053458" cy="5127171"/>
          </a:xfrm>
          <a:prstGeom prst="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FEB78B-0A14-4D11-843C-CC968FF23D0B}"/>
              </a:ext>
            </a:extLst>
          </p:cNvPr>
          <p:cNvSpPr/>
          <p:nvPr/>
        </p:nvSpPr>
        <p:spPr>
          <a:xfrm>
            <a:off x="6765471" y="7350578"/>
            <a:ext cx="6858000" cy="73152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3DE162-FB17-4EE3-B4A7-6898467D44BC}"/>
              </a:ext>
            </a:extLst>
          </p:cNvPr>
          <p:cNvSpPr/>
          <p:nvPr/>
        </p:nvSpPr>
        <p:spPr>
          <a:xfrm>
            <a:off x="6770914" y="26435958"/>
            <a:ext cx="14053458" cy="512717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82F380-DECD-4F22-9C89-FA33F47427FD}"/>
              </a:ext>
            </a:extLst>
          </p:cNvPr>
          <p:cNvSpPr txBox="1"/>
          <p:nvPr/>
        </p:nvSpPr>
        <p:spPr>
          <a:xfrm>
            <a:off x="13993586" y="7358725"/>
            <a:ext cx="68471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Stakeholder Map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405C49-9D21-4B10-A0FD-D73F04752EE3}"/>
              </a:ext>
            </a:extLst>
          </p:cNvPr>
          <p:cNvSpPr txBox="1"/>
          <p:nvPr/>
        </p:nvSpPr>
        <p:spPr>
          <a:xfrm>
            <a:off x="6760029" y="14987799"/>
            <a:ext cx="1404257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9FC770-23A2-4A00-8419-536C1BC36A70}"/>
              </a:ext>
            </a:extLst>
          </p:cNvPr>
          <p:cNvSpPr txBox="1"/>
          <p:nvPr/>
        </p:nvSpPr>
        <p:spPr>
          <a:xfrm>
            <a:off x="6781800" y="26474041"/>
            <a:ext cx="140589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Way Ahead!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918029-7B40-4ACC-B888-5E1AA2B830B6}"/>
              </a:ext>
            </a:extLst>
          </p:cNvPr>
          <p:cNvSpPr/>
          <p:nvPr/>
        </p:nvSpPr>
        <p:spPr>
          <a:xfrm>
            <a:off x="14985978" y="8574094"/>
            <a:ext cx="1466850" cy="146685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D8C6C4-5E5F-4F2B-A944-C15F89783569}"/>
              </a:ext>
            </a:extLst>
          </p:cNvPr>
          <p:cNvSpPr/>
          <p:nvPr/>
        </p:nvSpPr>
        <p:spPr>
          <a:xfrm>
            <a:off x="16676010" y="8163380"/>
            <a:ext cx="1466850" cy="146685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9C9109-6C2F-4427-81D0-9BAE470CF813}"/>
              </a:ext>
            </a:extLst>
          </p:cNvPr>
          <p:cNvSpPr/>
          <p:nvPr/>
        </p:nvSpPr>
        <p:spPr>
          <a:xfrm>
            <a:off x="18479408" y="8589738"/>
            <a:ext cx="1466850" cy="146685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A6BDB1A-4AAC-49B3-AACD-32736BCD8407}"/>
              </a:ext>
            </a:extLst>
          </p:cNvPr>
          <p:cNvSpPr/>
          <p:nvPr/>
        </p:nvSpPr>
        <p:spPr>
          <a:xfrm>
            <a:off x="19264994" y="10160909"/>
            <a:ext cx="1466850" cy="146685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838137F-8E92-4005-8965-9A4F80CBB37E}"/>
              </a:ext>
            </a:extLst>
          </p:cNvPr>
          <p:cNvSpPr/>
          <p:nvPr/>
        </p:nvSpPr>
        <p:spPr>
          <a:xfrm>
            <a:off x="14431739" y="11915325"/>
            <a:ext cx="1466850" cy="146685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BCF39EA-F5C8-46BE-B464-6A3E7B0DE566}"/>
              </a:ext>
            </a:extLst>
          </p:cNvPr>
          <p:cNvSpPr/>
          <p:nvPr/>
        </p:nvSpPr>
        <p:spPr>
          <a:xfrm>
            <a:off x="15888607" y="13040178"/>
            <a:ext cx="1466850" cy="146685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F7BB81F-1024-43A4-8912-A8159E42C1BA}"/>
              </a:ext>
            </a:extLst>
          </p:cNvPr>
          <p:cNvSpPr/>
          <p:nvPr/>
        </p:nvSpPr>
        <p:spPr>
          <a:xfrm>
            <a:off x="17733731" y="13027478"/>
            <a:ext cx="1466850" cy="146685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467742-DF42-42C1-9CF6-1C5439D59567}"/>
              </a:ext>
            </a:extLst>
          </p:cNvPr>
          <p:cNvSpPr/>
          <p:nvPr/>
        </p:nvSpPr>
        <p:spPr>
          <a:xfrm>
            <a:off x="19134364" y="11900808"/>
            <a:ext cx="1466850" cy="146685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60876F-F35B-4D40-8F93-969CC274C973}"/>
              </a:ext>
            </a:extLst>
          </p:cNvPr>
          <p:cNvSpPr/>
          <p:nvPr/>
        </p:nvSpPr>
        <p:spPr>
          <a:xfrm>
            <a:off x="14239424" y="10188122"/>
            <a:ext cx="1466850" cy="146685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4FF3E5-EA06-4F9A-8D7A-D58E9FC76271}"/>
              </a:ext>
            </a:extLst>
          </p:cNvPr>
          <p:cNvSpPr/>
          <p:nvPr/>
        </p:nvSpPr>
        <p:spPr>
          <a:xfrm>
            <a:off x="16099069" y="10100894"/>
            <a:ext cx="2793088" cy="267334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4CCC1-D598-4E92-B085-4E7410FF8440}"/>
              </a:ext>
            </a:extLst>
          </p:cNvPr>
          <p:cNvSpPr txBox="1"/>
          <p:nvPr/>
        </p:nvSpPr>
        <p:spPr>
          <a:xfrm>
            <a:off x="16157342" y="10752148"/>
            <a:ext cx="2759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in Foreign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93D2D6-4695-44BB-ABA4-406CBC72AB89}"/>
              </a:ext>
            </a:extLst>
          </p:cNvPr>
          <p:cNvSpPr txBox="1"/>
          <p:nvPr/>
        </p:nvSpPr>
        <p:spPr>
          <a:xfrm>
            <a:off x="6912429" y="15738914"/>
            <a:ext cx="8755939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have built an Exim Dashboard analyzing the trade data across geographies in various years. This dashboard provides insights into India’s trade relations with various countries and a yearly trend from 2010 to 2018. It also helps us to obtain a birds eye view of the commodities in demand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 been regularly imported or exported from the country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.</a:t>
            </a:r>
            <a:endParaRPr lang="en-US" sz="3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0AC179-8E4C-4E29-8053-1FA06D5A8AA2}"/>
              </a:ext>
            </a:extLst>
          </p:cNvPr>
          <p:cNvSpPr txBox="1"/>
          <p:nvPr/>
        </p:nvSpPr>
        <p:spPr>
          <a:xfrm>
            <a:off x="244929" y="9577248"/>
            <a:ext cx="5772150" cy="149778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Synergy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F1BA9B-AEE3-4EE9-A70F-3B5584897282}"/>
              </a:ext>
            </a:extLst>
          </p:cNvPr>
          <p:cNvSpPr txBox="1"/>
          <p:nvPr/>
        </p:nvSpPr>
        <p:spPr>
          <a:xfrm>
            <a:off x="244929" y="11691888"/>
            <a:ext cx="5772150" cy="482176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Aanchal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Gaggar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Anurag Patnaik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Gautam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Iyer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Shobhit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Juyal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Utkarsha Patil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73B14-A1BD-4C67-8157-7E95A83DFF29}"/>
              </a:ext>
            </a:extLst>
          </p:cNvPr>
          <p:cNvSpPr txBox="1"/>
          <p:nvPr/>
        </p:nvSpPr>
        <p:spPr>
          <a:xfrm>
            <a:off x="244929" y="17077156"/>
            <a:ext cx="5772150" cy="821763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Team Collage</a:t>
            </a:r>
          </a:p>
          <a:p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95A940-2590-4E6B-A12D-CAA4F52296C7}"/>
              </a:ext>
            </a:extLst>
          </p:cNvPr>
          <p:cNvSpPr txBox="1"/>
          <p:nvPr/>
        </p:nvSpPr>
        <p:spPr>
          <a:xfrm>
            <a:off x="238080" y="25883000"/>
            <a:ext cx="5772150" cy="565276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Team Values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Authenticity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Passion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Commitment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7B2CCC-F8DB-4DB1-9D2F-3970346F0849}"/>
              </a:ext>
            </a:extLst>
          </p:cNvPr>
          <p:cNvSpPr txBox="1"/>
          <p:nvPr/>
        </p:nvSpPr>
        <p:spPr>
          <a:xfrm>
            <a:off x="7266710" y="27263255"/>
            <a:ext cx="12974782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India’s foreign trade policy has helped to increase the country’s share of global trade from $2,49,801 to $3,30,059. </a:t>
            </a:r>
          </a:p>
          <a:p>
            <a:pPr algn="just"/>
            <a:endParaRPr lang="en-US" sz="1000" b="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increase in domestic production of Top 5 commodities of Imports and ensuring their judicious use, can go a long way in reducing their dependence on imports. </a:t>
            </a:r>
          </a:p>
          <a:p>
            <a:pPr algn="just"/>
            <a:endParaRPr lang="en-US" sz="1000" b="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these steps will be a giant leap towards a favorable balance of trade.</a:t>
            </a:r>
            <a:endParaRPr lang="en-US" sz="33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1AC021-8887-4D3F-8453-57698EC72ECA}"/>
              </a:ext>
            </a:extLst>
          </p:cNvPr>
          <p:cNvSpPr/>
          <p:nvPr/>
        </p:nvSpPr>
        <p:spPr>
          <a:xfrm>
            <a:off x="13931899" y="20403456"/>
            <a:ext cx="6858000" cy="565694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918893-3415-4A28-8F69-703B57C55E82}"/>
              </a:ext>
            </a:extLst>
          </p:cNvPr>
          <p:cNvSpPr/>
          <p:nvPr/>
        </p:nvSpPr>
        <p:spPr>
          <a:xfrm>
            <a:off x="6714671" y="20406178"/>
            <a:ext cx="6858000" cy="560342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0807F7-AA4E-449A-B247-2CCA111305FE}"/>
              </a:ext>
            </a:extLst>
          </p:cNvPr>
          <p:cNvSpPr txBox="1"/>
          <p:nvPr/>
        </p:nvSpPr>
        <p:spPr>
          <a:xfrm>
            <a:off x="6743582" y="20436450"/>
            <a:ext cx="686344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C0240B-E213-4364-92BB-A649A5151FF5}"/>
              </a:ext>
            </a:extLst>
          </p:cNvPr>
          <p:cNvSpPr txBox="1"/>
          <p:nvPr/>
        </p:nvSpPr>
        <p:spPr>
          <a:xfrm>
            <a:off x="13848941" y="20419946"/>
            <a:ext cx="6991759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 algn="ctr"/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Despite the global slowdown, India’s merchandise exports increased from USD 249.80 billion in 2010 to USD 330.05 billion in 2018. </a:t>
            </a:r>
          </a:p>
          <a:p>
            <a:pPr algn="just"/>
            <a:endParaRPr lang="en-US" sz="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cumulative value of imports in 2010 was USD 369.76 billion as against USD 514.07 billion in 2018, registering an increase of 28 percent. </a:t>
            </a:r>
          </a:p>
          <a:p>
            <a:pPr algn="just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Coupled with the moderate growth in exports, this resulted in an increase in India’s trade deficit from USD 119.96 billion in 2010 to USD 184.013 billion in 2018, contributing to a higher Current Account Deficit (CAD).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B9CD13F-3202-4899-B4A1-DF11ADB51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96" y="21322131"/>
            <a:ext cx="6628946" cy="231986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A437B3E-2D5A-48A9-9BC5-08CD0C17C7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32"/>
          <a:stretch/>
        </p:blipFill>
        <p:spPr>
          <a:xfrm>
            <a:off x="6831781" y="24093713"/>
            <a:ext cx="3249078" cy="136434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6C28A0D-01FF-44CA-AE51-46DC5BE293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4"/>
          <a:stretch/>
        </p:blipFill>
        <p:spPr>
          <a:xfrm>
            <a:off x="10201674" y="24092583"/>
            <a:ext cx="3238554" cy="136547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E62AD1E-4A62-48BD-9D93-AE459D705B07}"/>
              </a:ext>
            </a:extLst>
          </p:cNvPr>
          <p:cNvSpPr txBox="1"/>
          <p:nvPr/>
        </p:nvSpPr>
        <p:spPr>
          <a:xfrm>
            <a:off x="19367500" y="10452100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Importers &amp; Clearing Agents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BF9FAE-438E-4936-B1DA-ACD19162B5FD}"/>
              </a:ext>
            </a:extLst>
          </p:cNvPr>
          <p:cNvSpPr txBox="1"/>
          <p:nvPr/>
        </p:nvSpPr>
        <p:spPr>
          <a:xfrm>
            <a:off x="16814800" y="8420100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Reserve Bank of India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3C604A-A69E-461E-8889-A3FD6541B6EA}"/>
              </a:ext>
            </a:extLst>
          </p:cNvPr>
          <p:cNvSpPr txBox="1"/>
          <p:nvPr/>
        </p:nvSpPr>
        <p:spPr>
          <a:xfrm>
            <a:off x="18618200" y="8813800"/>
            <a:ext cx="1257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Central Board of Excise and Customs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AEB75F-2EF8-48D7-A0EC-5BD9F4A2317E}"/>
              </a:ext>
            </a:extLst>
          </p:cNvPr>
          <p:cNvSpPr txBox="1"/>
          <p:nvPr/>
        </p:nvSpPr>
        <p:spPr>
          <a:xfrm>
            <a:off x="19202400" y="12179300"/>
            <a:ext cx="142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Ministry of Commerce &amp; Industry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1A541-E432-4921-9675-A3A842BF4BA9}"/>
              </a:ext>
            </a:extLst>
          </p:cNvPr>
          <p:cNvSpPr txBox="1"/>
          <p:nvPr/>
        </p:nvSpPr>
        <p:spPr>
          <a:xfrm>
            <a:off x="16002000" y="13360400"/>
            <a:ext cx="1257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Commercial Banks &amp; Merchant Banks 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9E0969-BB93-4315-8740-3C46B3BCFD43}"/>
              </a:ext>
            </a:extLst>
          </p:cNvPr>
          <p:cNvSpPr txBox="1"/>
          <p:nvPr/>
        </p:nvSpPr>
        <p:spPr>
          <a:xfrm>
            <a:off x="17843500" y="13360400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FERA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FEMA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900E6D-F4CF-41DC-A184-24304C998E44}"/>
              </a:ext>
            </a:extLst>
          </p:cNvPr>
          <p:cNvSpPr txBox="1"/>
          <p:nvPr/>
        </p:nvSpPr>
        <p:spPr>
          <a:xfrm>
            <a:off x="14541500" y="12357100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Insurance Agents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37512A-575D-4A0D-A3F9-3FA2F29DE4F2}"/>
              </a:ext>
            </a:extLst>
          </p:cNvPr>
          <p:cNvSpPr txBox="1"/>
          <p:nvPr/>
        </p:nvSpPr>
        <p:spPr>
          <a:xfrm>
            <a:off x="15097556" y="8979586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Ministry of Finance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117C73-D583-4C0D-A7E4-4485F582CBE2}"/>
              </a:ext>
            </a:extLst>
          </p:cNvPr>
          <p:cNvSpPr txBox="1"/>
          <p:nvPr/>
        </p:nvSpPr>
        <p:spPr>
          <a:xfrm>
            <a:off x="14351000" y="10591800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Ports &amp; Logistics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20ADF-B4B6-4EBC-8B86-6C17B14A3E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4"/>
          <a:stretch/>
        </p:blipFill>
        <p:spPr>
          <a:xfrm>
            <a:off x="893635" y="17988907"/>
            <a:ext cx="1936768" cy="246874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E3007F-E2F2-4F56-8A17-EF15363074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53" y="18006418"/>
            <a:ext cx="2225804" cy="246575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2B24C4-B16C-40A9-A943-5432D71AF2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76" y="20624553"/>
            <a:ext cx="1926319" cy="210347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F5B4F2-20C8-464F-9039-4B674B1F3AD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14"/>
          <a:stretch/>
        </p:blipFill>
        <p:spPr>
          <a:xfrm>
            <a:off x="2982687" y="20630693"/>
            <a:ext cx="2208062" cy="208121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E1D28E-1643-4DCA-B079-B9A270979A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87" y="22931933"/>
            <a:ext cx="2202962" cy="216122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79" name="Arrow: Pentagon 78">
            <a:extLst>
              <a:ext uri="{FF2B5EF4-FFF2-40B4-BE49-F238E27FC236}">
                <a16:creationId xmlns:a16="http://schemas.microsoft.com/office/drawing/2014/main" id="{C4DD6DCB-5EF9-4CDA-97E4-B1B7BB3F3A65}"/>
              </a:ext>
            </a:extLst>
          </p:cNvPr>
          <p:cNvSpPr/>
          <p:nvPr/>
        </p:nvSpPr>
        <p:spPr>
          <a:xfrm rot="10800000">
            <a:off x="2151004" y="6584602"/>
            <a:ext cx="4220755" cy="428255"/>
          </a:xfrm>
          <a:prstGeom prst="homePlate">
            <a:avLst/>
          </a:prstGeom>
          <a:solidFill>
            <a:srgbClr val="20386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73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359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</dc:creator>
  <cp:lastModifiedBy>Utkarsha</cp:lastModifiedBy>
  <cp:revision>95</cp:revision>
  <dcterms:created xsi:type="dcterms:W3CDTF">2022-01-21T06:55:01Z</dcterms:created>
  <dcterms:modified xsi:type="dcterms:W3CDTF">2022-01-22T17:56:35Z</dcterms:modified>
</cp:coreProperties>
</file>