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4" r:id="rId10"/>
    <p:sldId id="263" r:id="rId11"/>
    <p:sldId id="265" r:id="rId12"/>
    <p:sldId id="266" r:id="rId13"/>
    <p:sldId id="270" r:id="rId14"/>
    <p:sldId id="271" r:id="rId15"/>
    <p:sldId id="272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922A-B07E-F586-DBAB-BA334318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6701A-5A1E-F66C-31E4-B5B641CF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737A-19B2-C25C-127A-49FCD24E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4C43-0716-0ACC-0C2F-7D4FAF56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4930-034E-94FF-1AF1-5D8D4BC4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5AD5-E989-1CD2-01AA-9F740B97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BBBB-824A-7477-DD63-48AF3ED6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0D57-93C7-BC57-59FB-C5684DED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701F-3F21-326B-AED2-B1E97A5E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F673-F846-EFF5-D519-8E53B79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65176-63AD-1ED8-9926-69671C4EB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EDDF5-4032-FCCF-80A6-B3CD51A4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DFA4-BF07-E552-48A5-73ED630F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F563-B602-C97E-881F-DCCAC4D8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01DC-461E-7C8D-4553-E6D02F16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054F-A253-2C54-12DC-C02027D3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7B82-9D30-16C2-8DF0-CC965600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C2E5-1C78-E89E-CFF0-F6545059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E125-3DDE-2434-1547-54D82109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A4A9-65C9-D426-FF32-CA56505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9C20-0446-F4F4-A96B-C15E7365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9D17-E552-65D2-C61B-07A727EF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2801-FD5F-EB0B-FFFF-380C3912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8239-12B0-4970-E1EF-22A5F6CF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7A62-44CB-DC38-BD9A-B3DF8B2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8825-74BC-6952-B088-6C32BFB8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70FC-5BEE-BA80-B7BD-F5C39767E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833D-BBDC-DFD0-A8D0-CA84428AC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EA27A-C52C-553F-DF6E-1564D93D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5414-51A6-3CCC-8364-DBAF38A1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CE0D-1613-9DA4-70ED-86217C35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691-9D5E-D036-8663-DCD0D874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AF9-FC6B-7DD4-D224-DB44B1F2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34AB3-25F6-B2FF-159E-DD5BFC1DD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62FBE-44C6-B7C4-8D8C-61E8377C1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5AB46-03FE-A71E-AC17-0F163BC41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B6653-8CC2-D882-61FE-D28F491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9144B-E493-C71B-305B-4A4A6FD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785D4-A65D-C631-3483-BE07277A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D2B4-1C77-67C4-837F-2D76C6D8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1AE09-4056-9E75-6B5F-A952D22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4954-133F-CE92-86D1-93C48757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8ECD9-63D1-7A17-E465-2628070C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4A4F7-2CF6-AB17-5B7E-31970161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E7E7F-07EC-0678-3643-9F10B1C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6E7E-D1EC-97C0-207E-8F2CC775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392-9234-3960-7E47-8715D6DA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F8BE-C90E-6865-3FE5-0CB6DB37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EFD84-9EEA-C1C7-870D-50E9F70B6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127E-7633-2A5B-360C-D2543051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230BD-F9C3-DA16-5A95-40A6AEC4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AEE63-45F7-376D-411E-C66D9D99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76F-50EA-72A2-DAC0-3F2DA1E5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D2EC-89B4-BEFB-82E7-9681B6423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FEABD-2ABD-73F0-BB83-A93BF838A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750A-E851-5D92-FF70-A388AC6E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9F74-EDB8-5B1D-3B24-329F648E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2316-DECF-FCBC-98FD-63AD293B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7BAA7-803D-22C2-6247-50D88109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F001C-2B3A-0F89-9E9D-6B8E0C8F7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BFB7-3275-90DF-D4B7-668CFACA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2F85-BDEE-472A-B570-AF7C0501A01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B3BF-9ABA-1DD7-C4B7-DEB0053A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A06C-3540-3BC9-4F8E-1C388D49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txt.cohere.com/sentence-word-embedd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ptune.ai/blog/word-embeddings-guid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xt.cohere.com/sentence-word-embedd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405.405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bert-deb3d4aef8a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EC32-7574-8F3D-05E3-F31F3744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Sentence Embeddings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A27C-76FA-3057-F1F9-B6CE41550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Understanding the Foundation of SBERT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8" y="64089"/>
            <a:ext cx="10515600" cy="923331"/>
          </a:xfrm>
        </p:spPr>
        <p:txBody>
          <a:bodyPr>
            <a:normAutofit/>
          </a:bodyPr>
          <a:lstStyle/>
          <a:p>
            <a:r>
              <a:rPr lang="en-US" sz="3600" dirty="0"/>
              <a:t>Siamese Network- Cross Entropy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CBD068-26E9-8315-C9FD-B78AD59C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3" y="957346"/>
            <a:ext cx="3029373" cy="32770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590148-12A1-D666-CBA3-034FDDD2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72" y="193221"/>
            <a:ext cx="5467286" cy="59840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E557CA-CB8F-BA2C-376B-B21CD178E52B}"/>
              </a:ext>
            </a:extLst>
          </p:cNvPr>
          <p:cNvSpPr txBox="1"/>
          <p:nvPr/>
        </p:nvSpPr>
        <p:spPr>
          <a:xfrm>
            <a:off x="3803899" y="1064427"/>
            <a:ext cx="22921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 = 3 for NLI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F8ABA-E578-FF65-D944-125C886ED574}"/>
              </a:ext>
            </a:extLst>
          </p:cNvPr>
          <p:cNvSpPr txBox="1"/>
          <p:nvPr/>
        </p:nvSpPr>
        <p:spPr>
          <a:xfrm>
            <a:off x="3803899" y="1571062"/>
            <a:ext cx="179898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Loss function = Cross Entropy Loss function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0A12692-C011-2E53-BE58-1F57B01E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5249"/>
              </p:ext>
            </p:extLst>
          </p:nvPr>
        </p:nvGraphicFramePr>
        <p:xfrm>
          <a:off x="335895" y="4520192"/>
          <a:ext cx="6166477" cy="16459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577632">
                  <a:extLst>
                    <a:ext uri="{9D8B030D-6E8A-4147-A177-3AD203B41FA5}">
                      <a16:colId xmlns:a16="http://schemas.microsoft.com/office/drawing/2014/main" val="3051562448"/>
                    </a:ext>
                  </a:extLst>
                </a:gridCol>
                <a:gridCol w="2501153">
                  <a:extLst>
                    <a:ext uri="{9D8B030D-6E8A-4147-A177-3AD203B41FA5}">
                      <a16:colId xmlns:a16="http://schemas.microsoft.com/office/drawing/2014/main" val="154497012"/>
                    </a:ext>
                  </a:extLst>
                </a:gridCol>
                <a:gridCol w="1087692">
                  <a:extLst>
                    <a:ext uri="{9D8B030D-6E8A-4147-A177-3AD203B41FA5}">
                      <a16:colId xmlns:a16="http://schemas.microsoft.com/office/drawing/2014/main" val="125809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Sentence A (Premise)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Sentence B (Hypothesis)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Label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975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soccer game with multiple males playing.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Some men are playing a sport.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Entailment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8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black race car starts up in front of a crowd.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man is driving down a lonely road.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Contradiction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18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smiling costumed woman is holding an umbrella.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happy woman in a fairy costume holds an umbrella.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Neutral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9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14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43" y="-135757"/>
            <a:ext cx="10515600" cy="1325563"/>
          </a:xfrm>
        </p:spPr>
        <p:txBody>
          <a:bodyPr/>
          <a:lstStyle/>
          <a:p>
            <a:r>
              <a:rPr lang="en-US" dirty="0"/>
              <a:t>Siamese Network -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D2962-7253-708A-BE99-7ADF9D8B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8" y="1349495"/>
            <a:ext cx="3447650" cy="3876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AEB40-FDB0-9098-B0F6-9116306A7528}"/>
              </a:ext>
            </a:extLst>
          </p:cNvPr>
          <p:cNvSpPr txBox="1"/>
          <p:nvPr/>
        </p:nvSpPr>
        <p:spPr>
          <a:xfrm>
            <a:off x="5044889" y="1349495"/>
            <a:ext cx="61094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in a collection of n=10000 sentences the pair with the highest similarity requires with BERT (</a:t>
            </a:r>
            <a:r>
              <a:rPr lang="en-US" b="1" dirty="0">
                <a:solidFill>
                  <a:srgbClr val="FF0000"/>
                </a:solidFill>
              </a:rPr>
              <a:t>cross-encoder</a:t>
            </a:r>
            <a:r>
              <a:rPr lang="en-US" dirty="0"/>
              <a:t>) n·(n−1)/2=49995000 inference computations.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V100 GPU, the most similar sentence pair in a collection of 10,000 sentences is reduced from 65 hours with BERT to the computation of 10,000 sentence embeddings (~5 seconds with SBERT).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data is structured as sentence pairs and the objective is to find the similarity between only the sentence pairs, BERT will give better results than SBERT.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43" y="-135757"/>
            <a:ext cx="10515600" cy="1325563"/>
          </a:xfrm>
        </p:spPr>
        <p:txBody>
          <a:bodyPr/>
          <a:lstStyle/>
          <a:p>
            <a:r>
              <a:rPr lang="en-US" dirty="0"/>
              <a:t>BERT vs SBERT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2A5CB-5E7C-C13D-74BA-F1F1A5DB12B9}"/>
              </a:ext>
            </a:extLst>
          </p:cNvPr>
          <p:cNvSpPr txBox="1"/>
          <p:nvPr/>
        </p:nvSpPr>
        <p:spPr>
          <a:xfrm>
            <a:off x="445996" y="1189806"/>
            <a:ext cx="978273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BERT (cross-encoder) Application Examples</a:t>
            </a:r>
          </a:p>
          <a:p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Customer Support Automation: </a:t>
            </a:r>
            <a:r>
              <a:rPr lang="en-US" sz="1400" dirty="0"/>
              <a:t>BERT can be used to understand customer queries by comparing them to a fixed small set of known questions and providing precise answers, where the volume of queries is not excessively high but accuracy is crucial.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Legal Document Analysis: </a:t>
            </a:r>
            <a:r>
              <a:rPr lang="en-US" sz="1400" dirty="0"/>
              <a:t>For comparing specific pairs of clauses or sentences in contracts to ensure compliance or detect anomalies, where the precision of the context understanding is paramount.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Quality Control in Manufacturing</a:t>
            </a:r>
            <a:r>
              <a:rPr lang="en-US" sz="1400" dirty="0"/>
              <a:t>: BERT can analyze reports or descriptions of defects, matching them with known issues to provide accurate assessments where the dataset of known issues is finite and manageable.</a:t>
            </a:r>
          </a:p>
          <a:p>
            <a:endParaRPr lang="en-US" sz="1400" dirty="0"/>
          </a:p>
          <a:p>
            <a:r>
              <a:rPr lang="en-US" sz="1600" b="1" dirty="0"/>
              <a:t>SBERT (Bi-encoder) Application Examples</a:t>
            </a:r>
          </a:p>
          <a:p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Semantic Search</a:t>
            </a:r>
            <a:r>
              <a:rPr lang="en-US" sz="1400" dirty="0"/>
              <a:t> </a:t>
            </a:r>
            <a:r>
              <a:rPr lang="en-US" sz="1400" b="1" dirty="0"/>
              <a:t>Engines</a:t>
            </a:r>
            <a:r>
              <a:rPr lang="en-US" sz="1400" dirty="0"/>
              <a:t>: SBERT can power search engines that quickly sift through large databases of documents to find the most relevant content based on semantic similarity to the search query.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Content Recommendation Systems</a:t>
            </a:r>
            <a:r>
              <a:rPr lang="en-US" sz="1400" dirty="0"/>
              <a:t>: SBERT can be used to match users with relevant articles, products, or services by quickly comparing user preferences or profiles with a large inventory of items.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Data Deduplication</a:t>
            </a:r>
            <a:r>
              <a:rPr lang="en-US" sz="1400" dirty="0"/>
              <a:t>: In large databases, SBERT can efficiently identify and group similar entries, which is useful for cleaning up and organizing data in CRM systems or product catalogs.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Real-time Social Media Monitoring</a:t>
            </a:r>
            <a:r>
              <a:rPr lang="en-US" sz="1400" dirty="0"/>
              <a:t>: For businesses that need to monitor brand mentions across social media platforms, SBERT can quickly process large volumes of data to find and categorize relevant posts.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719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B32B-AFCB-2CA7-DAA9-87E845DE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Loss Functions for Siamese Network</a:t>
            </a:r>
          </a:p>
        </p:txBody>
      </p:sp>
    </p:spTree>
    <p:extLst>
      <p:ext uri="{BB962C8B-B14F-4D97-AF65-F5344CB8AC3E}">
        <p14:creationId xmlns:p14="http://schemas.microsoft.com/office/powerpoint/2010/main" val="301494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B27BD4-7530-824D-9FD8-FCB9BE4E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176283"/>
            <a:ext cx="10515600" cy="857388"/>
          </a:xfrm>
        </p:spPr>
        <p:txBody>
          <a:bodyPr>
            <a:normAutofit/>
          </a:bodyPr>
          <a:lstStyle/>
          <a:p>
            <a:r>
              <a:rPr lang="en-US" sz="3600" dirty="0"/>
              <a:t>Siamese Network-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BA2FA-681F-0BBA-E730-0A3B29C6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" y="1033671"/>
            <a:ext cx="7424847" cy="4865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0BC7A-8C55-0286-0EE8-9DD63D234D88}"/>
              </a:ext>
            </a:extLst>
          </p:cNvPr>
          <p:cNvSpPr txBox="1"/>
          <p:nvPr/>
        </p:nvSpPr>
        <p:spPr>
          <a:xfrm>
            <a:off x="6884894" y="4607364"/>
            <a:ext cx="34317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Loss function = MSE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FAA85D-6285-1478-DDC6-85B5D512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16563"/>
              </p:ext>
            </p:extLst>
          </p:nvPr>
        </p:nvGraphicFramePr>
        <p:xfrm>
          <a:off x="6884894" y="2004304"/>
          <a:ext cx="4984377" cy="2286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088720">
                  <a:extLst>
                    <a:ext uri="{9D8B030D-6E8A-4147-A177-3AD203B41FA5}">
                      <a16:colId xmlns:a16="http://schemas.microsoft.com/office/drawing/2014/main" val="2343886218"/>
                    </a:ext>
                  </a:extLst>
                </a:gridCol>
                <a:gridCol w="1947460">
                  <a:extLst>
                    <a:ext uri="{9D8B030D-6E8A-4147-A177-3AD203B41FA5}">
                      <a16:colId xmlns:a16="http://schemas.microsoft.com/office/drawing/2014/main" val="1660652695"/>
                    </a:ext>
                  </a:extLst>
                </a:gridCol>
                <a:gridCol w="948197">
                  <a:extLst>
                    <a:ext uri="{9D8B030D-6E8A-4147-A177-3AD203B41FA5}">
                      <a16:colId xmlns:a16="http://schemas.microsoft.com/office/drawing/2014/main" val="3059048844"/>
                    </a:ext>
                  </a:extLst>
                </a:gridCol>
              </a:tblGrid>
              <a:tr h="500731"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effectLst/>
                        </a:rPr>
                        <a:t>Sentence 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Sentence 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Similarity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10542763"/>
                  </a:ext>
                </a:extLst>
              </a:tr>
              <a:tr h="50073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woman is reading her book in the park.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lady is enjoying a novel outdoors.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44873"/>
                  </a:ext>
                </a:extLst>
              </a:tr>
              <a:tr h="70691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Two dogs are running across the field.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pair of canines are sprinting through a meadow.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752975"/>
                  </a:ext>
                </a:extLst>
              </a:tr>
              <a:tr h="500731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 group of people is watching a movie.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Some individuals are viewing a film together.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49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46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B13-764E-7E23-4695-932E7D0B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Triplet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532E-781F-78C6-8011-D3454899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6" y="1818861"/>
            <a:ext cx="6808463" cy="4104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4BB727-070E-7DC4-8666-31C797AB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10" y="3288932"/>
            <a:ext cx="4706007" cy="66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12220-B3F3-A6B0-D69D-8AED576A7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618" y="4268328"/>
            <a:ext cx="4409661" cy="13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B13-764E-7E23-4695-932E7D0B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158936"/>
            <a:ext cx="10515600" cy="1325563"/>
          </a:xfrm>
        </p:spPr>
        <p:txBody>
          <a:bodyPr/>
          <a:lstStyle/>
          <a:p>
            <a:r>
              <a:rPr lang="en-US" dirty="0"/>
              <a:t>Triplet Mining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758C8-3992-2517-AD0C-88730E30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9" y="1293286"/>
            <a:ext cx="5133662" cy="4550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050DDA-BB0B-9AAD-8824-BBAFE896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0" y="1692266"/>
            <a:ext cx="6238461" cy="11570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F43127-9796-3B2B-84E2-B9262BB975DB}"/>
              </a:ext>
            </a:extLst>
          </p:cNvPr>
          <p:cNvSpPr txBox="1"/>
          <p:nvPr/>
        </p:nvSpPr>
        <p:spPr>
          <a:xfrm>
            <a:off x="682145" y="632973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https://omoindrot.github.io/triplet-loss</a:t>
            </a:r>
          </a:p>
        </p:txBody>
      </p:sp>
    </p:spTree>
    <p:extLst>
      <p:ext uri="{BB962C8B-B14F-4D97-AF65-F5344CB8AC3E}">
        <p14:creationId xmlns:p14="http://schemas.microsoft.com/office/powerpoint/2010/main" val="12679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B13-764E-7E23-4695-932E7D0B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158936"/>
            <a:ext cx="10515600" cy="1325563"/>
          </a:xfrm>
        </p:spPr>
        <p:txBody>
          <a:bodyPr/>
          <a:lstStyle/>
          <a:p>
            <a:r>
              <a:rPr lang="en-US" dirty="0"/>
              <a:t>What if we do not have negatives?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BBE62-30FA-6B18-5002-A3865A41C3C3}"/>
              </a:ext>
            </a:extLst>
          </p:cNvPr>
          <p:cNvSpPr txBox="1"/>
          <p:nvPr/>
        </p:nvSpPr>
        <p:spPr>
          <a:xfrm>
            <a:off x="869576" y="1484499"/>
            <a:ext cx="42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Duplicate Question Answer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A1309-A00D-AFE5-B0CA-E6585975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82696"/>
              </p:ext>
            </p:extLst>
          </p:nvPr>
        </p:nvGraphicFramePr>
        <p:xfrm>
          <a:off x="730286" y="2810062"/>
          <a:ext cx="6396655" cy="1463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859127">
                  <a:extLst>
                    <a:ext uri="{9D8B030D-6E8A-4147-A177-3AD203B41FA5}">
                      <a16:colId xmlns:a16="http://schemas.microsoft.com/office/drawing/2014/main" val="968268256"/>
                    </a:ext>
                  </a:extLst>
                </a:gridCol>
                <a:gridCol w="3537528">
                  <a:extLst>
                    <a:ext uri="{9D8B030D-6E8A-4147-A177-3AD203B41FA5}">
                      <a16:colId xmlns:a16="http://schemas.microsoft.com/office/drawing/2014/main" val="325560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 is your name?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What's your name?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76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Can you help 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Could you assist 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81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is the library?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can I find the library?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11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When does the class start?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What time does the class begin?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62431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A887B4-B32E-14BC-F89B-0CF0854843BB}"/>
              </a:ext>
            </a:extLst>
          </p:cNvPr>
          <p:cNvSpPr/>
          <p:nvPr/>
        </p:nvSpPr>
        <p:spPr>
          <a:xfrm>
            <a:off x="510988" y="2698376"/>
            <a:ext cx="6777318" cy="555812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B5F2A-E9E9-8540-B682-E1B321FA2CC8}"/>
              </a:ext>
            </a:extLst>
          </p:cNvPr>
          <p:cNvCxnSpPr>
            <a:cxnSpLocks/>
          </p:cNvCxnSpPr>
          <p:nvPr/>
        </p:nvCxnSpPr>
        <p:spPr>
          <a:xfrm>
            <a:off x="7277250" y="2864893"/>
            <a:ext cx="972228" cy="5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FED154-6060-871D-54EF-7CC0273084F5}"/>
              </a:ext>
            </a:extLst>
          </p:cNvPr>
          <p:cNvSpPr txBox="1"/>
          <p:nvPr/>
        </p:nvSpPr>
        <p:spPr>
          <a:xfrm>
            <a:off x="8249478" y="3356916"/>
            <a:ext cx="15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Duplicates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3CEF0-9C73-465C-74D6-5307AF2A4901}"/>
              </a:ext>
            </a:extLst>
          </p:cNvPr>
          <p:cNvSpPr/>
          <p:nvPr/>
        </p:nvSpPr>
        <p:spPr>
          <a:xfrm>
            <a:off x="3637137" y="2240742"/>
            <a:ext cx="3051897" cy="2726141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034BFA-BC2D-E0EB-BBFD-706667DCCB95}"/>
              </a:ext>
            </a:extLst>
          </p:cNvPr>
          <p:cNvSpPr/>
          <p:nvPr/>
        </p:nvSpPr>
        <p:spPr>
          <a:xfrm>
            <a:off x="290963" y="2278029"/>
            <a:ext cx="3051897" cy="2726141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35558-3235-1F82-B504-E929390A3E81}"/>
              </a:ext>
            </a:extLst>
          </p:cNvPr>
          <p:cNvSpPr txBox="1"/>
          <p:nvPr/>
        </p:nvSpPr>
        <p:spPr>
          <a:xfrm>
            <a:off x="6376536" y="5424517"/>
            <a:ext cx="18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Nion-Duplicates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69264-E6D2-8D17-2B13-73474DB87E5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39856" y="3448001"/>
            <a:ext cx="1109622" cy="9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ED5DCD-020D-67CB-A7FC-7833C6B554FA}"/>
              </a:ext>
            </a:extLst>
          </p:cNvPr>
          <p:cNvCxnSpPr>
            <a:cxnSpLocks/>
          </p:cNvCxnSpPr>
          <p:nvPr/>
        </p:nvCxnSpPr>
        <p:spPr>
          <a:xfrm flipV="1">
            <a:off x="7139856" y="3641099"/>
            <a:ext cx="1040048" cy="8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EC6D4-B826-EC90-B24C-39E6244E6169}"/>
              </a:ext>
            </a:extLst>
          </p:cNvPr>
          <p:cNvCxnSpPr>
            <a:cxnSpLocks/>
          </p:cNvCxnSpPr>
          <p:nvPr/>
        </p:nvCxnSpPr>
        <p:spPr>
          <a:xfrm flipV="1">
            <a:off x="7126941" y="3683673"/>
            <a:ext cx="1122537" cy="39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959E8-D591-7874-29AF-5EC44D8096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692588" y="5004170"/>
            <a:ext cx="683948" cy="60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D3C5B-5BF6-A57F-7339-66591B34FC66}"/>
              </a:ext>
            </a:extLst>
          </p:cNvPr>
          <p:cNvCxnSpPr>
            <a:cxnSpLocks/>
          </p:cNvCxnSpPr>
          <p:nvPr/>
        </p:nvCxnSpPr>
        <p:spPr>
          <a:xfrm>
            <a:off x="1816911" y="5017623"/>
            <a:ext cx="683948" cy="60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6F6D5F-C5C0-5A4D-7C9F-5A8B7A0C90BC}"/>
              </a:ext>
            </a:extLst>
          </p:cNvPr>
          <p:cNvSpPr txBox="1"/>
          <p:nvPr/>
        </p:nvSpPr>
        <p:spPr>
          <a:xfrm>
            <a:off x="2541201" y="5424517"/>
            <a:ext cx="18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Non-Duplicates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1997E-F875-239C-E915-30F1703DCEBB}"/>
              </a:ext>
            </a:extLst>
          </p:cNvPr>
          <p:cNvSpPr txBox="1"/>
          <p:nvPr/>
        </p:nvSpPr>
        <p:spPr>
          <a:xfrm>
            <a:off x="1033670" y="6033052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D52571-B6A5-D37B-F7AB-E7722F933D97}"/>
              </a:ext>
            </a:extLst>
          </p:cNvPr>
          <p:cNvSpPr txBox="1"/>
          <p:nvPr/>
        </p:nvSpPr>
        <p:spPr>
          <a:xfrm>
            <a:off x="4247322" y="6004099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B</a:t>
            </a:r>
          </a:p>
        </p:txBody>
      </p:sp>
    </p:spTree>
    <p:extLst>
      <p:ext uri="{BB962C8B-B14F-4D97-AF65-F5344CB8AC3E}">
        <p14:creationId xmlns:p14="http://schemas.microsoft.com/office/powerpoint/2010/main" val="350784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20D4-5467-FA09-9C5E-6929B143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3" y="53379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Multiple Negatives Ranking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7EC4BB-5699-4ED7-C9F9-B4002860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68150"/>
              </p:ext>
            </p:extLst>
          </p:nvPr>
        </p:nvGraphicFramePr>
        <p:xfrm>
          <a:off x="392355" y="2064627"/>
          <a:ext cx="6396655" cy="1463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859127">
                  <a:extLst>
                    <a:ext uri="{9D8B030D-6E8A-4147-A177-3AD203B41FA5}">
                      <a16:colId xmlns:a16="http://schemas.microsoft.com/office/drawing/2014/main" val="968268256"/>
                    </a:ext>
                  </a:extLst>
                </a:gridCol>
                <a:gridCol w="3537528">
                  <a:extLst>
                    <a:ext uri="{9D8B030D-6E8A-4147-A177-3AD203B41FA5}">
                      <a16:colId xmlns:a16="http://schemas.microsoft.com/office/drawing/2014/main" val="325560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 is your name?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What's your name?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76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Can you help 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Could you assist 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81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is the library?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can I find the library?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11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When does the class start?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What time does the class begin?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6243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D11681-049F-DC47-01F9-ED9C06D9BBB3}"/>
              </a:ext>
            </a:extLst>
          </p:cNvPr>
          <p:cNvSpPr txBox="1"/>
          <p:nvPr/>
        </p:nvSpPr>
        <p:spPr>
          <a:xfrm>
            <a:off x="924340" y="3716940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D3D80-55AC-65B4-2860-2D67115CA1C2}"/>
              </a:ext>
            </a:extLst>
          </p:cNvPr>
          <p:cNvSpPr txBox="1"/>
          <p:nvPr/>
        </p:nvSpPr>
        <p:spPr>
          <a:xfrm>
            <a:off x="3889514" y="3707001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6B8CD-5AF2-3854-A350-41C692A4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688" y="1143329"/>
            <a:ext cx="4725059" cy="33056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D8ED62-5B71-BCA9-6399-9A4EA296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434"/>
              </p:ext>
            </p:extLst>
          </p:nvPr>
        </p:nvGraphicFramePr>
        <p:xfrm>
          <a:off x="284920" y="4832727"/>
          <a:ext cx="2696819" cy="1463040"/>
        </p:xfrm>
        <a:graphic>
          <a:graphicData uri="http://schemas.openxmlformats.org/drawingml/2006/table">
            <a:tbl>
              <a:tblPr/>
              <a:tblGrid>
                <a:gridCol w="771939">
                  <a:extLst>
                    <a:ext uri="{9D8B030D-6E8A-4147-A177-3AD203B41FA5}">
                      <a16:colId xmlns:a16="http://schemas.microsoft.com/office/drawing/2014/main" val="2270717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53394168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1238276823"/>
                    </a:ext>
                  </a:extLst>
                </a:gridCol>
                <a:gridCol w="612915">
                  <a:extLst>
                    <a:ext uri="{9D8B030D-6E8A-4147-A177-3AD203B41FA5}">
                      <a16:colId xmlns:a16="http://schemas.microsoft.com/office/drawing/2014/main" val="416274592"/>
                    </a:ext>
                  </a:extLst>
                </a:gridCol>
              </a:tblGrid>
              <a:tr h="12888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9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933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4C5FDD-4AE4-12C5-190E-8BC2E6204133}"/>
              </a:ext>
            </a:extLst>
          </p:cNvPr>
          <p:cNvSpPr txBox="1"/>
          <p:nvPr/>
        </p:nvSpPr>
        <p:spPr>
          <a:xfrm>
            <a:off x="3698353" y="450956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Diagonals are - (Anchor, Positive)</a:t>
            </a:r>
          </a:p>
          <a:p>
            <a:r>
              <a:rPr lang="en-US" dirty="0"/>
              <a:t>Non-diagonals are (Anchor Negative)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82FC0-2995-C5F1-6C3E-9BC1175C2977}"/>
              </a:ext>
            </a:extLst>
          </p:cNvPr>
          <p:cNvSpPr txBox="1"/>
          <p:nvPr/>
        </p:nvSpPr>
        <p:spPr>
          <a:xfrm>
            <a:off x="3698353" y="5287618"/>
            <a:ext cx="77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Treat this as multiclass classification problem with labels as [0, 1 ,2 ,3 ]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9D113-3900-C000-9A00-D96CFF9CE2A7}"/>
              </a:ext>
            </a:extLst>
          </p:cNvPr>
          <p:cNvSpPr txBox="1"/>
          <p:nvPr/>
        </p:nvSpPr>
        <p:spPr>
          <a:xfrm>
            <a:off x="807232" y="4448965"/>
            <a:ext cx="185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Score</a:t>
            </a:r>
          </a:p>
        </p:txBody>
      </p:sp>
    </p:spTree>
    <p:extLst>
      <p:ext uri="{BB962C8B-B14F-4D97-AF65-F5344CB8AC3E}">
        <p14:creationId xmlns:p14="http://schemas.microsoft.com/office/powerpoint/2010/main" val="28035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C64-80AC-7FEA-1B9A-7CD14794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8795"/>
            <a:ext cx="10515600" cy="6855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Sentence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77B1-30E6-2577-1B2A-11896B87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38" y="1003635"/>
            <a:ext cx="10412506" cy="82320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Sentence embeddings are numerical representations of sentences, capturing their meaning in a high-dimensional space.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40D67-FDA0-2693-5D3C-7C883DB2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5" y="1932820"/>
            <a:ext cx="4023575" cy="215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16FB7-5F9F-75F6-6FD9-99B3837C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95" y="4087380"/>
            <a:ext cx="5700290" cy="2126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BE9A4-EBD7-3AE6-FD7F-F952EB84F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63" y="1869069"/>
            <a:ext cx="3842664" cy="21415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59B2AF-3800-EA00-EBB7-896C23D71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162" y="4087380"/>
            <a:ext cx="3914865" cy="21269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71E1A1-B7EF-25C1-46FE-95115EEDCDFE}"/>
              </a:ext>
            </a:extLst>
          </p:cNvPr>
          <p:cNvSpPr txBox="1"/>
          <p:nvPr/>
        </p:nvSpPr>
        <p:spPr>
          <a:xfrm>
            <a:off x="6531162" y="6373016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https://neptune.ai/blog/word-embeddings-guide</a:t>
            </a: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8FD7D-0663-C419-83AE-C060CD228FC3}"/>
              </a:ext>
            </a:extLst>
          </p:cNvPr>
          <p:cNvSpPr txBox="1"/>
          <p:nvPr/>
        </p:nvSpPr>
        <p:spPr>
          <a:xfrm>
            <a:off x="299038" y="6347917"/>
            <a:ext cx="631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https://txt.cohere.com/sentence-word-embedding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8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3FD1-A78C-8D0B-865A-148138E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Sentence Embeddings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CFC3-161A-D80E-78E6-0EF4E797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600" b="1" i="0" dirty="0">
                <a:effectLst/>
                <a:latin typeface="Times'"/>
              </a:rPr>
              <a:t>Key Role in NLP:</a:t>
            </a:r>
            <a:endParaRPr lang="en-US" sz="2600" b="0" i="0" dirty="0">
              <a:effectLst/>
              <a:latin typeface="Times'"/>
            </a:endParaRPr>
          </a:p>
          <a:p>
            <a:pPr lvl="1"/>
            <a:r>
              <a:rPr lang="en-US" b="0" i="0" dirty="0">
                <a:effectLst/>
                <a:latin typeface="Times'"/>
              </a:rPr>
              <a:t>Sentence embeddings are crucial for understanding the meaning and context of text in NLP.</a:t>
            </a:r>
          </a:p>
          <a:p>
            <a:pPr lvl="1"/>
            <a:r>
              <a:rPr lang="en-US" b="0" i="0" dirty="0">
                <a:effectLst/>
                <a:latin typeface="Times'"/>
              </a:rPr>
              <a:t>They provide a way to quantify and compare whole sentences/documents beyond individual words.</a:t>
            </a:r>
          </a:p>
          <a:p>
            <a:pPr lvl="1"/>
            <a:endParaRPr lang="en-US" b="0" i="0" dirty="0">
              <a:effectLst/>
              <a:latin typeface="Times'"/>
            </a:endParaRPr>
          </a:p>
          <a:p>
            <a:pPr marL="0" indent="0" algn="l">
              <a:buNone/>
            </a:pPr>
            <a:r>
              <a:rPr lang="en-US" sz="2600" b="1" dirty="0">
                <a:latin typeface="Times'"/>
              </a:rPr>
              <a:t>NLP Tasks Enhanced by Sentence Embeddings:</a:t>
            </a:r>
          </a:p>
          <a:p>
            <a:pPr lvl="1"/>
            <a:r>
              <a:rPr lang="en-US" b="1" dirty="0">
                <a:latin typeface="Times'"/>
              </a:rPr>
              <a:t>Semantic textual similarity (STS) </a:t>
            </a:r>
            <a:r>
              <a:rPr lang="en-US" dirty="0">
                <a:latin typeface="Times'"/>
              </a:rPr>
              <a:t>— comparison of sentence pairs. </a:t>
            </a:r>
          </a:p>
          <a:p>
            <a:pPr lvl="2"/>
            <a:r>
              <a:rPr lang="en-US" dirty="0">
                <a:latin typeface="Times'"/>
              </a:rPr>
              <a:t>Finding Questions similar to the New Question</a:t>
            </a:r>
          </a:p>
          <a:p>
            <a:pPr lvl="1"/>
            <a:r>
              <a:rPr lang="en-US" b="1" dirty="0">
                <a:latin typeface="Times'"/>
              </a:rPr>
              <a:t>Semantic search </a:t>
            </a:r>
            <a:r>
              <a:rPr lang="en-US" dirty="0">
                <a:latin typeface="Times'"/>
              </a:rPr>
              <a:t>— information retrieval (IR) using semantic meaning. Given a set of sentences, we can search using a ‘query’ sentence and identify the most similar records. Enables search to be performed on concepts (rather than specific words).</a:t>
            </a:r>
          </a:p>
          <a:p>
            <a:pPr lvl="1"/>
            <a:r>
              <a:rPr lang="en-US" b="1" dirty="0">
                <a:latin typeface="Times'"/>
              </a:rPr>
              <a:t>Clustering </a:t>
            </a:r>
            <a:r>
              <a:rPr lang="en-US" dirty="0">
                <a:latin typeface="Times'"/>
              </a:rPr>
              <a:t>— we can cluster our sentences, which is useful for topic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W2VEC to Sentence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36E5-8FD2-545D-CEDA-E4EC870A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6647" cy="243261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No: [1,0,0,0]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I: [0,2,0,0]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Am: [-1,0,1,0]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Good: [0,0,1,3]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B48F1A-673A-8C2B-343D-372327D76942}"/>
              </a:ext>
            </a:extLst>
          </p:cNvPr>
          <p:cNvSpPr txBox="1">
            <a:spLocks/>
          </p:cNvSpPr>
          <p:nvPr/>
        </p:nvSpPr>
        <p:spPr>
          <a:xfrm>
            <a:off x="5490883" y="1825625"/>
            <a:ext cx="5195046" cy="243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“No, I am good!” – [0,2,2,3]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“I am No good!” – [0,2,2,3]</a:t>
            </a:r>
            <a:endParaRPr lang="en-US" dirty="0">
              <a:solidFill>
                <a:srgbClr val="000000"/>
              </a:solidFill>
              <a:latin typeface="CohereText"/>
            </a:endParaRPr>
          </a:p>
          <a:p>
            <a:endParaRPr lang="en-US" dirty="0">
              <a:solidFill>
                <a:srgbClr val="000000"/>
              </a:solidFill>
              <a:latin typeface="CohereTex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ABC4C-F582-3094-9914-5CE931E5022D}"/>
              </a:ext>
            </a:extLst>
          </p:cNvPr>
          <p:cNvSpPr txBox="1"/>
          <p:nvPr/>
        </p:nvSpPr>
        <p:spPr>
          <a:xfrm>
            <a:off x="838200" y="6061046"/>
            <a:ext cx="631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https://txt.cohere.com/sentence-word-embedding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Doc2Vec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8F8F-E524-4137-0786-8207EF3418BD}"/>
              </a:ext>
            </a:extLst>
          </p:cNvPr>
          <p:cNvSpPr txBox="1"/>
          <p:nvPr/>
        </p:nvSpPr>
        <p:spPr>
          <a:xfrm>
            <a:off x="367553" y="6211669"/>
            <a:ext cx="3307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https://arxiv.org/abs/1405.4053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74E29-D5B6-B118-AC08-3079CAC7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3" y="2070290"/>
            <a:ext cx="5508100" cy="2891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1FAA4A-86E3-3734-94C1-B535BF73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574" y="2070290"/>
            <a:ext cx="4588565" cy="28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997E-5D86-E6E7-E8D3-A44480D6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529"/>
            <a:ext cx="10515600" cy="1173816"/>
          </a:xfrm>
        </p:spPr>
        <p:txBody>
          <a:bodyPr/>
          <a:lstStyle/>
          <a:p>
            <a:r>
              <a:rPr lang="en-US" dirty="0"/>
              <a:t>Cross-Encoder</a:t>
            </a:r>
          </a:p>
        </p:txBody>
      </p:sp>
    </p:spTree>
    <p:extLst>
      <p:ext uri="{BB962C8B-B14F-4D97-AF65-F5344CB8AC3E}">
        <p14:creationId xmlns:p14="http://schemas.microsoft.com/office/powerpoint/2010/main" val="36332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7" y="0"/>
            <a:ext cx="10515600" cy="1325563"/>
          </a:xfrm>
        </p:spPr>
        <p:txBody>
          <a:bodyPr/>
          <a:lstStyle/>
          <a:p>
            <a:r>
              <a:rPr lang="en-US" dirty="0"/>
              <a:t>BERT for Sentence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8E6BB-0F29-F7AB-7CA5-D1B01A23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6" y="1137304"/>
            <a:ext cx="4321526" cy="3389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D6333-207E-E664-5AF8-99061BE10E43}"/>
              </a:ext>
            </a:extLst>
          </p:cNvPr>
          <p:cNvSpPr txBox="1"/>
          <p:nvPr/>
        </p:nvSpPr>
        <p:spPr>
          <a:xfrm>
            <a:off x="5172635" y="154103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Unsuitable for pair regression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existent questions on Quora most similar to new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in a collection of n=10000 sentences the pair with the highest similarity requires with BERT n·(n−1)/2=49995000 inference computations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655D7-2442-BE3A-5DCD-68AC64A05FFF}"/>
              </a:ext>
            </a:extLst>
          </p:cNvPr>
          <p:cNvSpPr txBox="1"/>
          <p:nvPr/>
        </p:nvSpPr>
        <p:spPr>
          <a:xfrm>
            <a:off x="5253317" y="360317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Possible Solution – Use BERT to get sentence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CLS token as sentence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The BERT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Bad sentence embeddings, often worse than averaging </a:t>
            </a:r>
            <a:r>
              <a:rPr lang="en-US" dirty="0" err="1"/>
              <a:t>GloVe</a:t>
            </a:r>
            <a:r>
              <a:rPr lang="en-US" dirty="0"/>
              <a:t> embeddings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0E11D-0347-5F47-71B7-9B5A034F892E}"/>
              </a:ext>
            </a:extLst>
          </p:cNvPr>
          <p:cNvSpPr txBox="1"/>
          <p:nvPr/>
        </p:nvSpPr>
        <p:spPr>
          <a:xfrm>
            <a:off x="810602" y="5238273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Cross-Encoder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19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997E-5D86-E6E7-E8D3-A44480D6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929"/>
            <a:ext cx="10515600" cy="1173816"/>
          </a:xfrm>
        </p:spPr>
        <p:txBody>
          <a:bodyPr/>
          <a:lstStyle/>
          <a:p>
            <a:r>
              <a:rPr lang="en-US" dirty="0"/>
              <a:t>Siamese Network (Bi-Encoder)</a:t>
            </a:r>
          </a:p>
        </p:txBody>
      </p:sp>
    </p:spTree>
    <p:extLst>
      <p:ext uri="{BB962C8B-B14F-4D97-AF65-F5344CB8AC3E}">
        <p14:creationId xmlns:p14="http://schemas.microsoft.com/office/powerpoint/2010/main" val="18904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A30F-772C-0D5C-9E06-F2CD89D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B8081-5713-9936-B794-E35F9A63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85" y="1556124"/>
            <a:ext cx="11259590" cy="3592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BFAAFE-E968-6FB0-E0D7-E7F0C943F243}"/>
              </a:ext>
            </a:extLst>
          </p:cNvPr>
          <p:cNvSpPr txBox="1"/>
          <p:nvPr/>
        </p:nvSpPr>
        <p:spPr>
          <a:xfrm>
            <a:off x="664410" y="6229581"/>
            <a:ext cx="7063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from : </a:t>
            </a:r>
            <a:r>
              <a:rPr lang="en-US" dirty="0">
                <a:hlinkClick r:id="rId3"/>
              </a:rPr>
              <a:t>https://towardsdatascience.com/sbert-deb3d4aef8a4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3100B-146B-9FF7-61A7-7CD84780B265}"/>
              </a:ext>
            </a:extLst>
          </p:cNvPr>
          <p:cNvSpPr txBox="1"/>
          <p:nvPr/>
        </p:nvSpPr>
        <p:spPr>
          <a:xfrm>
            <a:off x="600635" y="5301876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Non-Siamese Network – Cross 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B5A37-DCD7-8EAD-CB83-A296D9A57480}"/>
              </a:ext>
            </a:extLst>
          </p:cNvPr>
          <p:cNvSpPr txBox="1"/>
          <p:nvPr/>
        </p:nvSpPr>
        <p:spPr>
          <a:xfrm>
            <a:off x="6293223" y="5269610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Siamese Network – Bi-Encoder</a:t>
            </a:r>
          </a:p>
        </p:txBody>
      </p:sp>
    </p:spTree>
    <p:extLst>
      <p:ext uri="{BB962C8B-B14F-4D97-AF65-F5344CB8AC3E}">
        <p14:creationId xmlns:p14="http://schemas.microsoft.com/office/powerpoint/2010/main" val="20816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1047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CohereText</vt:lpstr>
      <vt:lpstr>Söhne</vt:lpstr>
      <vt:lpstr>Times'</vt:lpstr>
      <vt:lpstr>Office Theme</vt:lpstr>
      <vt:lpstr>Sentence Embeddings</vt:lpstr>
      <vt:lpstr>What are Sentence Embeddings?</vt:lpstr>
      <vt:lpstr>Role of Sentence Embeddings in NLP</vt:lpstr>
      <vt:lpstr>W2VEC to Sentence Embeddings</vt:lpstr>
      <vt:lpstr>Doc2Vec</vt:lpstr>
      <vt:lpstr>Cross-Encoder</vt:lpstr>
      <vt:lpstr>BERT for Sentence Similarity</vt:lpstr>
      <vt:lpstr>Siamese Network (Bi-Encoder)</vt:lpstr>
      <vt:lpstr>Siamese Network</vt:lpstr>
      <vt:lpstr>Siamese Network- Cross Entropy</vt:lpstr>
      <vt:lpstr>Siamese Network - Inference</vt:lpstr>
      <vt:lpstr>BERT vs SBERT Applications</vt:lpstr>
      <vt:lpstr>Other Loss Functions for Siamese Network</vt:lpstr>
      <vt:lpstr>Siamese Network- Regression</vt:lpstr>
      <vt:lpstr>Triplet Network</vt:lpstr>
      <vt:lpstr>Triplet Mining</vt:lpstr>
      <vt:lpstr>What if we do not have negatives?</vt:lpstr>
      <vt:lpstr>Multiple Negatives Ranking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Embeddings</dc:title>
  <dc:creator>Singh, Harpreet</dc:creator>
  <cp:lastModifiedBy>Singh, Harpreet</cp:lastModifiedBy>
  <cp:revision>4</cp:revision>
  <dcterms:created xsi:type="dcterms:W3CDTF">2023-11-12T06:34:19Z</dcterms:created>
  <dcterms:modified xsi:type="dcterms:W3CDTF">2024-04-22T12:03:17Z</dcterms:modified>
</cp:coreProperties>
</file>