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lvl="0">
      <a:defRPr lang="en-US"/>
    </a:defPPr>
    <a:lvl1pPr lvl="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lvl="1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lvl="2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lvl="3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lvl="4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F91"/>
    <a:srgbClr val="149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3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B989E-571D-4849-A759-9732645ECADB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A0E96F0-304A-4238-BF98-04FE7811C284}">
      <dgm:prSet phldrT="[Text]"/>
      <dgm:spPr/>
      <dgm:t>
        <a:bodyPr/>
        <a:lstStyle/>
        <a:p>
          <a:r>
            <a:rPr lang="en-IN" dirty="0"/>
            <a:t>Instant-Water Quality detection</a:t>
          </a:r>
        </a:p>
      </dgm:t>
    </dgm:pt>
    <dgm:pt modelId="{53BD9E6A-9076-4E4A-867B-BADF2D1B3C16}" type="parTrans" cxnId="{8149516B-01BD-472B-AE75-80C3CA754535}">
      <dgm:prSet/>
      <dgm:spPr/>
      <dgm:t>
        <a:bodyPr/>
        <a:lstStyle/>
        <a:p>
          <a:endParaRPr lang="en-IN"/>
        </a:p>
      </dgm:t>
    </dgm:pt>
    <dgm:pt modelId="{C11D18A6-B5C7-4A6C-8BA9-14EBFED36010}" type="sibTrans" cxnId="{8149516B-01BD-472B-AE75-80C3CA754535}">
      <dgm:prSet/>
      <dgm:spPr/>
      <dgm:t>
        <a:bodyPr/>
        <a:lstStyle/>
        <a:p>
          <a:endParaRPr lang="en-IN"/>
        </a:p>
      </dgm:t>
    </dgm:pt>
    <dgm:pt modelId="{07E127C5-42C1-4CF0-803A-DB2013AA9D79}">
      <dgm:prSet phldrT="[Text]"/>
      <dgm:spPr/>
      <dgm:t>
        <a:bodyPr/>
        <a:lstStyle/>
        <a:p>
          <a:r>
            <a:rPr lang="en-IN" dirty="0"/>
            <a:t>With the help of sensors like TDS, turbidity ,Ph and Optical, gives us the idea about the quality of water</a:t>
          </a:r>
        </a:p>
      </dgm:t>
    </dgm:pt>
    <dgm:pt modelId="{1711A598-57D1-4293-8B34-575FD3230B31}" type="parTrans" cxnId="{8CE55237-EF21-4581-8825-5A14FE46A3AD}">
      <dgm:prSet/>
      <dgm:spPr/>
      <dgm:t>
        <a:bodyPr/>
        <a:lstStyle/>
        <a:p>
          <a:endParaRPr lang="en-IN"/>
        </a:p>
      </dgm:t>
    </dgm:pt>
    <dgm:pt modelId="{79236C77-863C-43F7-B4A3-0B60CC95F118}" type="sibTrans" cxnId="{8CE55237-EF21-4581-8825-5A14FE46A3AD}">
      <dgm:prSet/>
      <dgm:spPr/>
      <dgm:t>
        <a:bodyPr/>
        <a:lstStyle/>
        <a:p>
          <a:endParaRPr lang="en-IN"/>
        </a:p>
      </dgm:t>
    </dgm:pt>
    <dgm:pt modelId="{9F991CDA-DF07-4D53-AE21-478C5CA40C89}">
      <dgm:prSet phldrT="[Text]"/>
      <dgm:spPr/>
      <dgm:t>
        <a:bodyPr/>
        <a:lstStyle/>
        <a:p>
          <a:r>
            <a:rPr lang="en-IN" dirty="0"/>
            <a:t>Bacterial Contamination</a:t>
          </a:r>
        </a:p>
      </dgm:t>
    </dgm:pt>
    <dgm:pt modelId="{7615AF1A-95DF-4B58-AADE-670C9C6A4A49}" type="parTrans" cxnId="{D1554690-364C-4AE6-8C61-EBAE0F0D829A}">
      <dgm:prSet/>
      <dgm:spPr/>
      <dgm:t>
        <a:bodyPr/>
        <a:lstStyle/>
        <a:p>
          <a:endParaRPr lang="en-IN"/>
        </a:p>
      </dgm:t>
    </dgm:pt>
    <dgm:pt modelId="{33E9906A-D7D6-42CE-AAF3-4E547661210D}" type="sibTrans" cxnId="{D1554690-364C-4AE6-8C61-EBAE0F0D829A}">
      <dgm:prSet/>
      <dgm:spPr/>
      <dgm:t>
        <a:bodyPr/>
        <a:lstStyle/>
        <a:p>
          <a:endParaRPr lang="en-IN"/>
        </a:p>
      </dgm:t>
    </dgm:pt>
    <dgm:pt modelId="{17AEA614-68A7-4999-9D2A-10C6A113099A}">
      <dgm:prSet phldrT="[Text]"/>
      <dgm:spPr/>
      <dgm:t>
        <a:bodyPr/>
        <a:lstStyle/>
        <a:p>
          <a:r>
            <a:rPr lang="en-IN" dirty="0"/>
            <a:t>Upon reacting with reagent and followed by optical sensor helps detect presence of T coli and E coli bacteria.</a:t>
          </a:r>
        </a:p>
      </dgm:t>
    </dgm:pt>
    <dgm:pt modelId="{0FC7D446-5802-4BFE-BC05-D991A131FF1C}" type="parTrans" cxnId="{B3CB5752-AEDE-426A-BF21-31FD51DF8A8C}">
      <dgm:prSet/>
      <dgm:spPr/>
      <dgm:t>
        <a:bodyPr/>
        <a:lstStyle/>
        <a:p>
          <a:endParaRPr lang="en-IN"/>
        </a:p>
      </dgm:t>
    </dgm:pt>
    <dgm:pt modelId="{5342EA28-FAE1-4523-A8D2-F408FA140B03}" type="sibTrans" cxnId="{B3CB5752-AEDE-426A-BF21-31FD51DF8A8C}">
      <dgm:prSet/>
      <dgm:spPr/>
      <dgm:t>
        <a:bodyPr/>
        <a:lstStyle/>
        <a:p>
          <a:endParaRPr lang="en-IN"/>
        </a:p>
      </dgm:t>
    </dgm:pt>
    <dgm:pt modelId="{511EB831-1FF6-4443-9CE0-9F11D19FE209}" type="pres">
      <dgm:prSet presAssocID="{D0EB989E-571D-4849-A759-9732645ECADB}" presName="list" presStyleCnt="0">
        <dgm:presLayoutVars>
          <dgm:dir/>
          <dgm:animLvl val="lvl"/>
        </dgm:presLayoutVars>
      </dgm:prSet>
      <dgm:spPr/>
    </dgm:pt>
    <dgm:pt modelId="{39E10187-9470-4A7E-8E82-2876471E1F16}" type="pres">
      <dgm:prSet presAssocID="{0A0E96F0-304A-4238-BF98-04FE7811C284}" presName="posSpace" presStyleCnt="0"/>
      <dgm:spPr/>
    </dgm:pt>
    <dgm:pt modelId="{B29BBCFD-A2BD-460F-83BE-B5245F17FA38}" type="pres">
      <dgm:prSet presAssocID="{0A0E96F0-304A-4238-BF98-04FE7811C284}" presName="vertFlow" presStyleCnt="0"/>
      <dgm:spPr/>
    </dgm:pt>
    <dgm:pt modelId="{AF6BC10B-F37A-475E-B649-FFA10D40C218}" type="pres">
      <dgm:prSet presAssocID="{0A0E96F0-304A-4238-BF98-04FE7811C284}" presName="topSpace" presStyleCnt="0"/>
      <dgm:spPr/>
    </dgm:pt>
    <dgm:pt modelId="{5AD0394A-F439-463C-8516-750837971CD5}" type="pres">
      <dgm:prSet presAssocID="{0A0E96F0-304A-4238-BF98-04FE7811C284}" presName="firstComp" presStyleCnt="0"/>
      <dgm:spPr/>
    </dgm:pt>
    <dgm:pt modelId="{8D8305BC-8275-4EE1-BBFC-5BDCE68E267B}" type="pres">
      <dgm:prSet presAssocID="{0A0E96F0-304A-4238-BF98-04FE7811C284}" presName="firstChild" presStyleLbl="bgAccFollowNode1" presStyleIdx="0" presStyleCnt="2"/>
      <dgm:spPr/>
    </dgm:pt>
    <dgm:pt modelId="{C924DA59-D1A8-4170-94D0-4EEF45717A0B}" type="pres">
      <dgm:prSet presAssocID="{0A0E96F0-304A-4238-BF98-04FE7811C284}" presName="firstChildTx" presStyleLbl="bgAccFollowNode1" presStyleIdx="0" presStyleCnt="2">
        <dgm:presLayoutVars>
          <dgm:bulletEnabled val="1"/>
        </dgm:presLayoutVars>
      </dgm:prSet>
      <dgm:spPr/>
    </dgm:pt>
    <dgm:pt modelId="{4286CA86-65A4-454D-AD30-D943D55549CF}" type="pres">
      <dgm:prSet presAssocID="{0A0E96F0-304A-4238-BF98-04FE7811C284}" presName="negSpace" presStyleCnt="0"/>
      <dgm:spPr/>
    </dgm:pt>
    <dgm:pt modelId="{8CEC05B3-4DB3-4347-901E-D7627D5CC178}" type="pres">
      <dgm:prSet presAssocID="{0A0E96F0-304A-4238-BF98-04FE7811C284}" presName="circle" presStyleLbl="node1" presStyleIdx="0" presStyleCnt="2"/>
      <dgm:spPr/>
    </dgm:pt>
    <dgm:pt modelId="{0D59FF20-E616-4795-AD59-0099DF1D41F4}" type="pres">
      <dgm:prSet presAssocID="{C11D18A6-B5C7-4A6C-8BA9-14EBFED36010}" presName="transSpace" presStyleCnt="0"/>
      <dgm:spPr/>
    </dgm:pt>
    <dgm:pt modelId="{8A08BE9D-CB02-45F7-833F-5DA0DD7A2F18}" type="pres">
      <dgm:prSet presAssocID="{9F991CDA-DF07-4D53-AE21-478C5CA40C89}" presName="posSpace" presStyleCnt="0"/>
      <dgm:spPr/>
    </dgm:pt>
    <dgm:pt modelId="{EC47291C-2A73-4798-8B38-80F413F1BA9B}" type="pres">
      <dgm:prSet presAssocID="{9F991CDA-DF07-4D53-AE21-478C5CA40C89}" presName="vertFlow" presStyleCnt="0"/>
      <dgm:spPr/>
    </dgm:pt>
    <dgm:pt modelId="{4A6FB273-EB34-4B67-95DD-6DA8CA72BC9E}" type="pres">
      <dgm:prSet presAssocID="{9F991CDA-DF07-4D53-AE21-478C5CA40C89}" presName="topSpace" presStyleCnt="0"/>
      <dgm:spPr/>
    </dgm:pt>
    <dgm:pt modelId="{B854983B-9A81-4F76-B034-119D10C0F58F}" type="pres">
      <dgm:prSet presAssocID="{9F991CDA-DF07-4D53-AE21-478C5CA40C89}" presName="firstComp" presStyleCnt="0"/>
      <dgm:spPr/>
    </dgm:pt>
    <dgm:pt modelId="{80F22827-88DD-49D9-AF72-3FCEA001B606}" type="pres">
      <dgm:prSet presAssocID="{9F991CDA-DF07-4D53-AE21-478C5CA40C89}" presName="firstChild" presStyleLbl="bgAccFollowNode1" presStyleIdx="1" presStyleCnt="2"/>
      <dgm:spPr/>
    </dgm:pt>
    <dgm:pt modelId="{13AF071C-40A5-42EE-BB8F-65824DF10062}" type="pres">
      <dgm:prSet presAssocID="{9F991CDA-DF07-4D53-AE21-478C5CA40C89}" presName="firstChildTx" presStyleLbl="bgAccFollowNode1" presStyleIdx="1" presStyleCnt="2">
        <dgm:presLayoutVars>
          <dgm:bulletEnabled val="1"/>
        </dgm:presLayoutVars>
      </dgm:prSet>
      <dgm:spPr/>
    </dgm:pt>
    <dgm:pt modelId="{541EC178-29F6-48D4-8021-B9559BB61DAE}" type="pres">
      <dgm:prSet presAssocID="{9F991CDA-DF07-4D53-AE21-478C5CA40C89}" presName="negSpace" presStyleCnt="0"/>
      <dgm:spPr/>
    </dgm:pt>
    <dgm:pt modelId="{508084A0-28D5-4228-989E-1BF5CB37AC05}" type="pres">
      <dgm:prSet presAssocID="{9F991CDA-DF07-4D53-AE21-478C5CA40C89}" presName="circle" presStyleLbl="node1" presStyleIdx="1" presStyleCnt="2"/>
      <dgm:spPr/>
    </dgm:pt>
  </dgm:ptLst>
  <dgm:cxnLst>
    <dgm:cxn modelId="{8CE55237-EF21-4581-8825-5A14FE46A3AD}" srcId="{0A0E96F0-304A-4238-BF98-04FE7811C284}" destId="{07E127C5-42C1-4CF0-803A-DB2013AA9D79}" srcOrd="0" destOrd="0" parTransId="{1711A598-57D1-4293-8B34-575FD3230B31}" sibTransId="{79236C77-863C-43F7-B4A3-0B60CC95F118}"/>
    <dgm:cxn modelId="{8149516B-01BD-472B-AE75-80C3CA754535}" srcId="{D0EB989E-571D-4849-A759-9732645ECADB}" destId="{0A0E96F0-304A-4238-BF98-04FE7811C284}" srcOrd="0" destOrd="0" parTransId="{53BD9E6A-9076-4E4A-867B-BADF2D1B3C16}" sibTransId="{C11D18A6-B5C7-4A6C-8BA9-14EBFED36010}"/>
    <dgm:cxn modelId="{A7329E51-F9FA-416D-A6EB-F5867DFE8E99}" type="presOf" srcId="{17AEA614-68A7-4999-9D2A-10C6A113099A}" destId="{80F22827-88DD-49D9-AF72-3FCEA001B606}" srcOrd="0" destOrd="0" presId="urn:microsoft.com/office/officeart/2005/8/layout/hList9"/>
    <dgm:cxn modelId="{B3CB5752-AEDE-426A-BF21-31FD51DF8A8C}" srcId="{9F991CDA-DF07-4D53-AE21-478C5CA40C89}" destId="{17AEA614-68A7-4999-9D2A-10C6A113099A}" srcOrd="0" destOrd="0" parTransId="{0FC7D446-5802-4BFE-BC05-D991A131FF1C}" sibTransId="{5342EA28-FAE1-4523-A8D2-F408FA140B03}"/>
    <dgm:cxn modelId="{D1554690-364C-4AE6-8C61-EBAE0F0D829A}" srcId="{D0EB989E-571D-4849-A759-9732645ECADB}" destId="{9F991CDA-DF07-4D53-AE21-478C5CA40C89}" srcOrd="1" destOrd="0" parTransId="{7615AF1A-95DF-4B58-AADE-670C9C6A4A49}" sibTransId="{33E9906A-D7D6-42CE-AAF3-4E547661210D}"/>
    <dgm:cxn modelId="{A7D7CE92-6509-40D6-B97E-A452D71F80EE}" type="presOf" srcId="{17AEA614-68A7-4999-9D2A-10C6A113099A}" destId="{13AF071C-40A5-42EE-BB8F-65824DF10062}" srcOrd="1" destOrd="0" presId="urn:microsoft.com/office/officeart/2005/8/layout/hList9"/>
    <dgm:cxn modelId="{FCF79599-2923-4645-AFB2-35BEA53D4C60}" type="presOf" srcId="{07E127C5-42C1-4CF0-803A-DB2013AA9D79}" destId="{8D8305BC-8275-4EE1-BBFC-5BDCE68E267B}" srcOrd="0" destOrd="0" presId="urn:microsoft.com/office/officeart/2005/8/layout/hList9"/>
    <dgm:cxn modelId="{94FDE39F-2D36-42E9-B6D5-DFAA9C619378}" type="presOf" srcId="{0A0E96F0-304A-4238-BF98-04FE7811C284}" destId="{8CEC05B3-4DB3-4347-901E-D7627D5CC178}" srcOrd="0" destOrd="0" presId="urn:microsoft.com/office/officeart/2005/8/layout/hList9"/>
    <dgm:cxn modelId="{C6F39AB3-5A83-4362-A2A9-91A9C4BFBEC4}" type="presOf" srcId="{9F991CDA-DF07-4D53-AE21-478C5CA40C89}" destId="{508084A0-28D5-4228-989E-1BF5CB37AC05}" srcOrd="0" destOrd="0" presId="urn:microsoft.com/office/officeart/2005/8/layout/hList9"/>
    <dgm:cxn modelId="{80ABEDD8-6662-4D01-A628-8BC1F2A745EE}" type="presOf" srcId="{07E127C5-42C1-4CF0-803A-DB2013AA9D79}" destId="{C924DA59-D1A8-4170-94D0-4EEF45717A0B}" srcOrd="1" destOrd="0" presId="urn:microsoft.com/office/officeart/2005/8/layout/hList9"/>
    <dgm:cxn modelId="{FC7E96F1-B15E-4CEA-B8D0-37105239DC04}" type="presOf" srcId="{D0EB989E-571D-4849-A759-9732645ECADB}" destId="{511EB831-1FF6-4443-9CE0-9F11D19FE209}" srcOrd="0" destOrd="0" presId="urn:microsoft.com/office/officeart/2005/8/layout/hList9"/>
    <dgm:cxn modelId="{4C7C6557-0281-40BF-8E16-9F0C1BC3F957}" type="presParOf" srcId="{511EB831-1FF6-4443-9CE0-9F11D19FE209}" destId="{39E10187-9470-4A7E-8E82-2876471E1F16}" srcOrd="0" destOrd="0" presId="urn:microsoft.com/office/officeart/2005/8/layout/hList9"/>
    <dgm:cxn modelId="{2125D934-56DB-49EB-93AA-D71585606CCA}" type="presParOf" srcId="{511EB831-1FF6-4443-9CE0-9F11D19FE209}" destId="{B29BBCFD-A2BD-460F-83BE-B5245F17FA38}" srcOrd="1" destOrd="0" presId="urn:microsoft.com/office/officeart/2005/8/layout/hList9"/>
    <dgm:cxn modelId="{EE42D7B0-2C5D-4D64-84D4-A95FB3CEEF94}" type="presParOf" srcId="{B29BBCFD-A2BD-460F-83BE-B5245F17FA38}" destId="{AF6BC10B-F37A-475E-B649-FFA10D40C218}" srcOrd="0" destOrd="0" presId="urn:microsoft.com/office/officeart/2005/8/layout/hList9"/>
    <dgm:cxn modelId="{20DF8BB3-A146-4F8E-B466-0F78AC13FE6D}" type="presParOf" srcId="{B29BBCFD-A2BD-460F-83BE-B5245F17FA38}" destId="{5AD0394A-F439-463C-8516-750837971CD5}" srcOrd="1" destOrd="0" presId="urn:microsoft.com/office/officeart/2005/8/layout/hList9"/>
    <dgm:cxn modelId="{8B92480E-22FA-45C6-A766-9374427A0ABC}" type="presParOf" srcId="{5AD0394A-F439-463C-8516-750837971CD5}" destId="{8D8305BC-8275-4EE1-BBFC-5BDCE68E267B}" srcOrd="0" destOrd="0" presId="urn:microsoft.com/office/officeart/2005/8/layout/hList9"/>
    <dgm:cxn modelId="{7B2E348A-2C76-4C03-BD62-B67FDC3E1647}" type="presParOf" srcId="{5AD0394A-F439-463C-8516-750837971CD5}" destId="{C924DA59-D1A8-4170-94D0-4EEF45717A0B}" srcOrd="1" destOrd="0" presId="urn:microsoft.com/office/officeart/2005/8/layout/hList9"/>
    <dgm:cxn modelId="{2ACC05C0-4E30-4F1F-A7DF-1A9A09007610}" type="presParOf" srcId="{511EB831-1FF6-4443-9CE0-9F11D19FE209}" destId="{4286CA86-65A4-454D-AD30-D943D55549CF}" srcOrd="2" destOrd="0" presId="urn:microsoft.com/office/officeart/2005/8/layout/hList9"/>
    <dgm:cxn modelId="{BC0AEF45-2880-4F9D-8F6C-D7923EC0F46D}" type="presParOf" srcId="{511EB831-1FF6-4443-9CE0-9F11D19FE209}" destId="{8CEC05B3-4DB3-4347-901E-D7627D5CC178}" srcOrd="3" destOrd="0" presId="urn:microsoft.com/office/officeart/2005/8/layout/hList9"/>
    <dgm:cxn modelId="{F2AAF7FC-1F92-47D0-A2B0-C817C0024160}" type="presParOf" srcId="{511EB831-1FF6-4443-9CE0-9F11D19FE209}" destId="{0D59FF20-E616-4795-AD59-0099DF1D41F4}" srcOrd="4" destOrd="0" presId="urn:microsoft.com/office/officeart/2005/8/layout/hList9"/>
    <dgm:cxn modelId="{EEACE192-8D3A-4011-B2B4-185087CBCF97}" type="presParOf" srcId="{511EB831-1FF6-4443-9CE0-9F11D19FE209}" destId="{8A08BE9D-CB02-45F7-833F-5DA0DD7A2F18}" srcOrd="5" destOrd="0" presId="urn:microsoft.com/office/officeart/2005/8/layout/hList9"/>
    <dgm:cxn modelId="{E4D0B24C-2870-43C1-94DA-5DA184276C3D}" type="presParOf" srcId="{511EB831-1FF6-4443-9CE0-9F11D19FE209}" destId="{EC47291C-2A73-4798-8B38-80F413F1BA9B}" srcOrd="6" destOrd="0" presId="urn:microsoft.com/office/officeart/2005/8/layout/hList9"/>
    <dgm:cxn modelId="{939DE65A-E5E6-449D-9A90-3B0830DCF38F}" type="presParOf" srcId="{EC47291C-2A73-4798-8B38-80F413F1BA9B}" destId="{4A6FB273-EB34-4B67-95DD-6DA8CA72BC9E}" srcOrd="0" destOrd="0" presId="urn:microsoft.com/office/officeart/2005/8/layout/hList9"/>
    <dgm:cxn modelId="{544D0846-F696-4A87-BF8D-98BD49AD9DC9}" type="presParOf" srcId="{EC47291C-2A73-4798-8B38-80F413F1BA9B}" destId="{B854983B-9A81-4F76-B034-119D10C0F58F}" srcOrd="1" destOrd="0" presId="urn:microsoft.com/office/officeart/2005/8/layout/hList9"/>
    <dgm:cxn modelId="{6F75C92D-DACE-4D54-B9B0-A86F14730BC9}" type="presParOf" srcId="{B854983B-9A81-4F76-B034-119D10C0F58F}" destId="{80F22827-88DD-49D9-AF72-3FCEA001B606}" srcOrd="0" destOrd="0" presId="urn:microsoft.com/office/officeart/2005/8/layout/hList9"/>
    <dgm:cxn modelId="{F3543EB9-2340-4398-9684-DCC37AE638FE}" type="presParOf" srcId="{B854983B-9A81-4F76-B034-119D10C0F58F}" destId="{13AF071C-40A5-42EE-BB8F-65824DF10062}" srcOrd="1" destOrd="0" presId="urn:microsoft.com/office/officeart/2005/8/layout/hList9"/>
    <dgm:cxn modelId="{639B13A2-5659-407F-9B2A-6D42C78838FC}" type="presParOf" srcId="{511EB831-1FF6-4443-9CE0-9F11D19FE209}" destId="{541EC178-29F6-48D4-8021-B9559BB61DAE}" srcOrd="7" destOrd="0" presId="urn:microsoft.com/office/officeart/2005/8/layout/hList9"/>
    <dgm:cxn modelId="{AD49368C-C5D8-4BF3-A79B-506A92DACA04}" type="presParOf" srcId="{511EB831-1FF6-4443-9CE0-9F11D19FE209}" destId="{508084A0-28D5-4228-989E-1BF5CB37AC0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305BC-8275-4EE1-BBFC-5BDCE68E267B}">
      <dsp:nvSpPr>
        <dsp:cNvPr id="0" name=""/>
        <dsp:cNvSpPr/>
      </dsp:nvSpPr>
      <dsp:spPr>
        <a:xfrm>
          <a:off x="1161734" y="645578"/>
          <a:ext cx="2175701" cy="14511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With the help of sensors like TDS, turbidity ,Ph and Optical, gives us the idea about the quality of water</a:t>
          </a:r>
        </a:p>
      </dsp:txBody>
      <dsp:txXfrm>
        <a:off x="1509846" y="645578"/>
        <a:ext cx="1827588" cy="1451192"/>
      </dsp:txXfrm>
    </dsp:sp>
    <dsp:sp modelId="{8CEC05B3-4DB3-4347-901E-D7627D5CC178}">
      <dsp:nvSpPr>
        <dsp:cNvPr id="0" name=""/>
        <dsp:cNvSpPr/>
      </dsp:nvSpPr>
      <dsp:spPr>
        <a:xfrm>
          <a:off x="1360" y="65391"/>
          <a:ext cx="1450467" cy="14504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Instant-Water Quality detection</a:t>
          </a:r>
        </a:p>
      </dsp:txBody>
      <dsp:txXfrm>
        <a:off x="213776" y="277807"/>
        <a:ext cx="1025635" cy="1025635"/>
      </dsp:txXfrm>
    </dsp:sp>
    <dsp:sp modelId="{80F22827-88DD-49D9-AF72-3FCEA001B606}">
      <dsp:nvSpPr>
        <dsp:cNvPr id="0" name=""/>
        <dsp:cNvSpPr/>
      </dsp:nvSpPr>
      <dsp:spPr>
        <a:xfrm>
          <a:off x="4787902" y="645578"/>
          <a:ext cx="2175701" cy="14511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Upon reacting with reagent and followed by optical sensor helps detect presence of T coli and E coli bacteria.</a:t>
          </a:r>
        </a:p>
      </dsp:txBody>
      <dsp:txXfrm>
        <a:off x="5136014" y="645578"/>
        <a:ext cx="1827588" cy="1451192"/>
      </dsp:txXfrm>
    </dsp:sp>
    <dsp:sp modelId="{508084A0-28D5-4228-989E-1BF5CB37AC05}">
      <dsp:nvSpPr>
        <dsp:cNvPr id="0" name=""/>
        <dsp:cNvSpPr/>
      </dsp:nvSpPr>
      <dsp:spPr>
        <a:xfrm>
          <a:off x="3627528" y="65391"/>
          <a:ext cx="1450467" cy="14504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Bacterial Contamination</a:t>
          </a:r>
        </a:p>
      </dsp:txBody>
      <dsp:txXfrm>
        <a:off x="3839944" y="277807"/>
        <a:ext cx="1025635" cy="1025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52167" y="215782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9174" y="-507940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493993"/>
            <a:ext cx="6150990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1770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Personalized testing kits for testing Bacteriological contamination at delivery points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ID- 14627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QUASARS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8400" y="104089"/>
            <a:ext cx="2011201" cy="101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A088E5-CFA9-6718-BDA0-F9D7A7E25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9" y="81376"/>
            <a:ext cx="1230296" cy="9348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CED984-1EED-DACE-17E1-B030A7C2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3" y="666475"/>
            <a:ext cx="8232116" cy="21345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21E879-B5F8-84B0-A0F4-CADEE1749C89}"/>
              </a:ext>
            </a:extLst>
          </p:cNvPr>
          <p:cNvSpPr/>
          <p:nvPr/>
        </p:nvSpPr>
        <p:spPr>
          <a:xfrm>
            <a:off x="8798041" y="1601592"/>
            <a:ext cx="3241219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E5C137-C9AB-4E48-A30C-18A22A9AF785}"/>
              </a:ext>
            </a:extLst>
          </p:cNvPr>
          <p:cNvSpPr>
            <a:spLocks noGrp="1"/>
          </p:cNvSpPr>
          <p:nvPr/>
        </p:nvSpPr>
        <p:spPr bwMode="auto">
          <a:xfrm>
            <a:off x="2294790" y="193644"/>
            <a:ext cx="7439933" cy="30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Personalized Water Testing Kit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770BFE4-E7DE-4DA3-BF99-41BED51F9740}"/>
              </a:ext>
            </a:extLst>
          </p:cNvPr>
          <p:cNvSpPr>
            <a:spLocks noGrp="1"/>
          </p:cNvSpPr>
          <p:nvPr/>
        </p:nvSpPr>
        <p:spPr>
          <a:xfrm>
            <a:off x="9265138" y="7183137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defRPr lang="en-US"/>
            </a:defPPr>
            <a:lvl1pPr lvl="0"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lvl="1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lvl="2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lvl="3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lvl="4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lvl="5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lvl="6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lvl="7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lvl="8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8B4F993D-E6FF-4037-A234-D451A8FBC5BD}"/>
              </a:ext>
            </a:extLst>
          </p:cNvPr>
          <p:cNvSpPr>
            <a:spLocks noGrp="1"/>
          </p:cNvSpPr>
          <p:nvPr/>
        </p:nvSpPr>
        <p:spPr>
          <a:xfrm>
            <a:off x="5175738" y="7183137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lvl="0"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lvl="1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lvl="2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lvl="3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lvl="4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lvl="5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lvl="6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lvl="7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lvl="8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162F97-1513-B547-4CD2-B57E0D587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600" y="41422"/>
            <a:ext cx="636011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943B3A-338B-577A-CCB6-DE5DB69A89E6}"/>
              </a:ext>
            </a:extLst>
          </p:cNvPr>
          <p:cNvSpPr txBox="1"/>
          <p:nvPr/>
        </p:nvSpPr>
        <p:spPr>
          <a:xfrm>
            <a:off x="8737600" y="1606322"/>
            <a:ext cx="3372338" cy="4585871"/>
          </a:xfrm>
          <a:prstGeom prst="rect">
            <a:avLst/>
          </a:prstGeom>
          <a:solidFill>
            <a:srgbClr val="73BF9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PROPOSED SOLUTION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1)Detailed Explanation</a:t>
            </a:r>
            <a:r>
              <a:rPr lang="en-US" sz="16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It combines Optical, TDS, Turbidity, and pH sensors with machine learning algorithms to accurately detect bacterial presence.</a:t>
            </a:r>
            <a:endParaRPr lang="en-US" sz="1600" dirty="0"/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2)How it addresses the problem</a:t>
            </a:r>
            <a:r>
              <a:rPr lang="en-US" sz="16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integrates optical, TDS, Turbidity sensors  to accurately detect bacteria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Delivers instant, accurate results for continuous water safety assurance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3)Uniqueness of the problem</a:t>
            </a:r>
            <a:r>
              <a:rPr lang="en-US" sz="16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Combines multiple sensors for precise water quality analysis.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Portable, durable, and easy to use and long lasting</a:t>
            </a:r>
            <a:r>
              <a:rPr lang="en-US" dirty="0"/>
              <a:t>.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24191664-0E95-34A4-A5D0-9243FEA7D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EACE9-835A-38C8-20BE-3EC061393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2" y="18367"/>
            <a:ext cx="904711" cy="609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68B19E-4FE0-7FAB-2B28-E81B895DE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433" y="2064773"/>
            <a:ext cx="2129538" cy="8727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B94093-1A40-F777-169C-BA9F43C42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359" y="3038202"/>
            <a:ext cx="8318090" cy="3215919"/>
          </a:xfrm>
          <a:prstGeom prst="rect">
            <a:avLst/>
          </a:prstGeom>
        </p:spPr>
      </p:pic>
      <p:pic>
        <p:nvPicPr>
          <p:cNvPr id="20" name="Google Shape;93;p2">
            <a:extLst>
              <a:ext uri="{FF2B5EF4-FFF2-40B4-BE49-F238E27FC236}">
                <a16:creationId xmlns:a16="http://schemas.microsoft.com/office/drawing/2014/main" id="{FCAD3841-3A15-9751-7E89-C7BEFCCFCCB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4A5EAD-513E-9295-C5BA-27EFC208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96" y="627967"/>
            <a:ext cx="9740926" cy="47742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DFE40A0-6FDE-34B5-5D8F-9667815B97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080208"/>
              </p:ext>
            </p:extLst>
          </p:nvPr>
        </p:nvGraphicFramePr>
        <p:xfrm>
          <a:off x="0" y="4056077"/>
          <a:ext cx="6964964" cy="216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3CA737A-57EE-E9C6-988E-5890F0DD8F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512" y="160559"/>
            <a:ext cx="1230296" cy="9348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13493" y="-10491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0000" y="-26528"/>
            <a:ext cx="1843475" cy="9251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0E1A4E3-15D3-9A82-7A32-F3FEF085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0A8FB43-56FB-29D4-686B-C658F629A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F0174-7972-17D8-D6AE-329780741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095" y="4030767"/>
            <a:ext cx="5313237" cy="2283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16D22-5517-3BDC-9E49-04F4A8ED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0304"/>
            <a:ext cx="1230296" cy="9348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3F2FA9-C486-D64B-14A9-285C6AA28ED1}"/>
              </a:ext>
            </a:extLst>
          </p:cNvPr>
          <p:cNvSpPr txBox="1"/>
          <p:nvPr/>
        </p:nvSpPr>
        <p:spPr>
          <a:xfrm>
            <a:off x="8094970" y="600249"/>
            <a:ext cx="2212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929CE5-396E-3F71-E0AC-A5AB002DE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063" y="1496639"/>
            <a:ext cx="5910602" cy="4462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7A54D-052F-EC3A-9068-3114A980C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095" y="1264467"/>
            <a:ext cx="5258305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0397C09-923A-1C9D-0EC2-FF1D96BC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3F41F0-1DA9-9543-090C-BA7F429CF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14" y="160559"/>
            <a:ext cx="1230296" cy="9348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F7481E-2DD4-837A-039B-B53DBBE48EA3}"/>
              </a:ext>
            </a:extLst>
          </p:cNvPr>
          <p:cNvSpPr txBox="1"/>
          <p:nvPr/>
        </p:nvSpPr>
        <p:spPr>
          <a:xfrm>
            <a:off x="391556" y="1473062"/>
            <a:ext cx="11565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Traditional lab methods for E. coli are accurate but slow and inaccessible in rural areas.  </a:t>
            </a:r>
          </a:p>
          <a:p>
            <a:r>
              <a:rPr lang="en-US" dirty="0"/>
              <a:t>- Optical sensors with reagents detect E. coli via </a:t>
            </a:r>
            <a:r>
              <a:rPr lang="en-US" dirty="0" err="1"/>
              <a:t>colour</a:t>
            </a:r>
            <a:r>
              <a:rPr lang="en-US" dirty="0"/>
              <a:t> change (yellow) after 12 hours.  </a:t>
            </a:r>
          </a:p>
          <a:p>
            <a:r>
              <a:rPr lang="en-US" dirty="0"/>
              <a:t>- Multiple sensors (turbidity, gas, TDS, temperature) enable instant water checks.  </a:t>
            </a:r>
          </a:p>
          <a:p>
            <a:pPr marL="285750" indent="-285750">
              <a:buFontTx/>
              <a:buChar char="-"/>
            </a:pPr>
            <a:r>
              <a:rPr lang="en-US" dirty="0"/>
              <a:t>Machine learning enhances accuracy by adapting to different climates.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Offers a cost-effective alternative to advanced tech like UV or ORB sensors.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8F376-C19A-C3AB-7670-EEFDB978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56" y="3215441"/>
            <a:ext cx="1128452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0" dirty="0">
                <a:effectLst/>
                <a:latin typeface="Gotham"/>
              </a:rPr>
              <a:t>Progress in methods for the detection of viable </a:t>
            </a:r>
            <a:r>
              <a:rPr lang="en-US" b="1" i="1" dirty="0">
                <a:effectLst/>
                <a:latin typeface="Gotham"/>
              </a:rPr>
              <a:t>Escherichia coli</a:t>
            </a:r>
            <a:endParaRPr lang="en-US" b="1" i="0" dirty="0">
              <a:effectLst/>
              <a:latin typeface="Gotha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E. coli Detection Using Colorimetric Sensors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Nguyen, T., Kim, Y., &amp; Song, S. (2020). Development of a colorimetric sensor using gold nanoparticles to detect Escherichia coli rapidly.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Journal of Nanoscience and Nanotechnology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20(12), 7617-7622.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DOI: 10.1166/jnn.2020.18589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+mj-lt"/>
              </a:rPr>
              <a:t>Link : https://www.ncbi.nlm.nih.gov/pmc/articles/PMC5587108/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hangingPunct="0"/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Molecular testing devices for on-site detection of </a:t>
            </a:r>
            <a:r>
              <a:rPr lang="en-US" b="1" i="1" dirty="0">
                <a:solidFill>
                  <a:srgbClr val="222222"/>
                </a:solidFill>
                <a:effectLst/>
                <a:latin typeface="-apple-system"/>
              </a:rPr>
              <a:t>E. coli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 in water samples</a:t>
            </a:r>
          </a:p>
          <a:p>
            <a:pPr marL="28575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Carlos Manzanas,  Elise Morrison, Young S. Kim, </a:t>
            </a:r>
            <a:r>
              <a:rPr lang="en-US" i="0" dirty="0" err="1">
                <a:solidFill>
                  <a:srgbClr val="222222"/>
                </a:solidFill>
                <a:effectLst/>
                <a:latin typeface="-apple-system"/>
              </a:rPr>
              <a:t>Morteza</a:t>
            </a:r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i="0" dirty="0" err="1">
                <a:solidFill>
                  <a:srgbClr val="222222"/>
                </a:solidFill>
                <a:effectLst/>
                <a:latin typeface="-apple-system"/>
              </a:rPr>
              <a:t>Alipanah</a:t>
            </a:r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, George </a:t>
            </a:r>
            <a:r>
              <a:rPr lang="en-US" i="0" dirty="0" err="1">
                <a:solidFill>
                  <a:srgbClr val="222222"/>
                </a:solidFill>
                <a:effectLst/>
                <a:latin typeface="-apple-system"/>
              </a:rPr>
              <a:t>Adedokun</a:t>
            </a:r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, </a:t>
            </a:r>
            <a:r>
              <a:rPr lang="en-US" i="0" dirty="0" err="1">
                <a:solidFill>
                  <a:srgbClr val="222222"/>
                </a:solidFill>
                <a:effectLst/>
                <a:latin typeface="-apple-system"/>
              </a:rPr>
              <a:t>Shouguang</a:t>
            </a:r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 Jin, Todd Z. Osborne &amp; Z. Hugh Fan 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Link: https://www.nature.com/articles/s41598-023-31208-4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F2DD6-215B-E4BD-23C7-4F1256EC3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4" y="111031"/>
            <a:ext cx="1230296" cy="9348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449</Words>
  <Application>Microsoft Office PowerPoint</Application>
  <PresentationFormat>Widescreen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-apple-system</vt:lpstr>
      <vt:lpstr>Arial</vt:lpstr>
      <vt:lpstr>Calibri</vt:lpstr>
      <vt:lpstr>Garamond</vt:lpstr>
      <vt:lpstr>Gotham</vt:lpstr>
      <vt:lpstr>Times New Roman</vt:lpstr>
      <vt:lpstr>TradeGothic</vt:lpstr>
      <vt:lpstr>Office Theme</vt:lpstr>
      <vt:lpstr>SMART INDIA HACKATHON 2024</vt:lpstr>
      <vt:lpstr>PowerPoint Presentation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2024</dc:title>
  <dc:creator>Quazers</dc:creator>
  <cp:lastModifiedBy>HP</cp:lastModifiedBy>
  <cp:revision>30</cp:revision>
  <dcterms:modified xsi:type="dcterms:W3CDTF">2024-12-15T08:10:06Z</dcterms:modified>
</cp:coreProperties>
</file>