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1" r:id="rId7"/>
    <p:sldId id="262" r:id="rId8"/>
    <p:sldId id="271" r:id="rId9"/>
    <p:sldId id="263" r:id="rId10"/>
    <p:sldId id="266" r:id="rId11"/>
    <p:sldId id="267" r:id="rId12"/>
    <p:sldId id="264" r:id="rId13"/>
    <p:sldId id="273" r:id="rId14"/>
    <p:sldId id="276" r:id="rId15"/>
    <p:sldId id="272" r:id="rId16"/>
    <p:sldId id="274" r:id="rId17"/>
    <p:sldId id="265" r:id="rId18"/>
    <p:sldId id="268" r:id="rId19"/>
    <p:sldId id="269" r:id="rId20"/>
    <p:sldId id="27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52"/>
    <p:restoredTop sz="96327"/>
  </p:normalViewPr>
  <p:slideViewPr>
    <p:cSldViewPr snapToGrid="0">
      <p:cViewPr>
        <p:scale>
          <a:sx n="88" d="100"/>
          <a:sy n="88" d="100"/>
        </p:scale>
        <p:origin x="2536" y="17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8/16/22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8/16/22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8/16/22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8/16/22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67E5F-13DE-E9EA-09D4-C3CF0291F173}"/>
              </a:ext>
            </a:extLst>
          </p:cNvPr>
          <p:cNvSpPr>
            <a:spLocks noGrp="1"/>
          </p:cNvSpPr>
          <p:nvPr>
            <p:ph type="ctrTitle"/>
          </p:nvPr>
        </p:nvSpPr>
        <p:spPr/>
        <p:txBody>
          <a:bodyPr>
            <a:normAutofit fontScale="90000"/>
          </a:bodyPr>
          <a:lstStyle/>
          <a:p>
            <a:r>
              <a:rPr lang="en-US" dirty="0"/>
              <a:t>Stock Movement</a:t>
            </a:r>
            <a:br>
              <a:rPr lang="en-US" dirty="0"/>
            </a:br>
            <a:r>
              <a:rPr lang="en-US" dirty="0"/>
              <a:t>Prediction from Twitter Sentiment Analysis</a:t>
            </a:r>
          </a:p>
        </p:txBody>
      </p:sp>
      <p:sp>
        <p:nvSpPr>
          <p:cNvPr id="3" name="Subtitle 2">
            <a:extLst>
              <a:ext uri="{FF2B5EF4-FFF2-40B4-BE49-F238E27FC236}">
                <a16:creationId xmlns:a16="http://schemas.microsoft.com/office/drawing/2014/main" id="{34D61FA5-6848-D9E7-8EE1-4D739EBA175D}"/>
              </a:ext>
            </a:extLst>
          </p:cNvPr>
          <p:cNvSpPr>
            <a:spLocks noGrp="1"/>
          </p:cNvSpPr>
          <p:nvPr>
            <p:ph type="subTitle" idx="1"/>
          </p:nvPr>
        </p:nvSpPr>
        <p:spPr/>
        <p:txBody>
          <a:bodyPr/>
          <a:lstStyle/>
          <a:p>
            <a:r>
              <a:rPr lang="en-US" dirty="0"/>
              <a:t>Ashish | Shobhit</a:t>
            </a:r>
          </a:p>
        </p:txBody>
      </p:sp>
    </p:spTree>
    <p:extLst>
      <p:ext uri="{BB962C8B-B14F-4D97-AF65-F5344CB8AC3E}">
        <p14:creationId xmlns:p14="http://schemas.microsoft.com/office/powerpoint/2010/main" val="1385191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AB1B-04A3-D111-1921-EC487AED4968}"/>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7C24BC46-5C81-3DB5-9DAB-6C32E5208E8E}"/>
              </a:ext>
            </a:extLst>
          </p:cNvPr>
          <p:cNvSpPr>
            <a:spLocks noGrp="1"/>
          </p:cNvSpPr>
          <p:nvPr>
            <p:ph idx="1"/>
          </p:nvPr>
        </p:nvSpPr>
        <p:spPr>
          <a:xfrm>
            <a:off x="2589212" y="1371600"/>
            <a:ext cx="7171014" cy="437322"/>
          </a:xfrm>
        </p:spPr>
        <p:txBody>
          <a:bodyPr>
            <a:normAutofit/>
          </a:bodyPr>
          <a:lstStyle/>
          <a:p>
            <a:pPr marL="0" indent="0">
              <a:buNone/>
            </a:pPr>
            <a:r>
              <a:rPr lang="en-US" dirty="0"/>
              <a:t>For the sentiment classifier model, we tried various models:</a:t>
            </a:r>
          </a:p>
        </p:txBody>
      </p:sp>
      <p:pic>
        <p:nvPicPr>
          <p:cNvPr id="8" name="Picture 7">
            <a:extLst>
              <a:ext uri="{FF2B5EF4-FFF2-40B4-BE49-F238E27FC236}">
                <a16:creationId xmlns:a16="http://schemas.microsoft.com/office/drawing/2014/main" id="{5D6A55E9-D48A-5A18-7C45-6C00AE32D73E}"/>
              </a:ext>
            </a:extLst>
          </p:cNvPr>
          <p:cNvPicPr>
            <a:picLocks noChangeAspect="1"/>
          </p:cNvPicPr>
          <p:nvPr/>
        </p:nvPicPr>
        <p:blipFill>
          <a:blip r:embed="rId2"/>
          <a:srcRect/>
          <a:stretch/>
        </p:blipFill>
        <p:spPr>
          <a:xfrm>
            <a:off x="2060298" y="1926864"/>
            <a:ext cx="3369884" cy="2389866"/>
          </a:xfrm>
          <a:prstGeom prst="rect">
            <a:avLst/>
          </a:prstGeom>
        </p:spPr>
      </p:pic>
      <p:pic>
        <p:nvPicPr>
          <p:cNvPr id="10" name="Picture 9">
            <a:extLst>
              <a:ext uri="{FF2B5EF4-FFF2-40B4-BE49-F238E27FC236}">
                <a16:creationId xmlns:a16="http://schemas.microsoft.com/office/drawing/2014/main" id="{C39F7503-2F05-9629-45AC-A4994B699E1A}"/>
              </a:ext>
            </a:extLst>
          </p:cNvPr>
          <p:cNvPicPr>
            <a:picLocks noChangeAspect="1"/>
          </p:cNvPicPr>
          <p:nvPr/>
        </p:nvPicPr>
        <p:blipFill>
          <a:blip r:embed="rId3"/>
          <a:srcRect/>
          <a:stretch/>
        </p:blipFill>
        <p:spPr>
          <a:xfrm>
            <a:off x="5415676" y="1926864"/>
            <a:ext cx="3320503" cy="2354847"/>
          </a:xfrm>
          <a:prstGeom prst="rect">
            <a:avLst/>
          </a:prstGeom>
        </p:spPr>
      </p:pic>
      <p:sp>
        <p:nvSpPr>
          <p:cNvPr id="13" name="TextBox 12">
            <a:extLst>
              <a:ext uri="{FF2B5EF4-FFF2-40B4-BE49-F238E27FC236}">
                <a16:creationId xmlns:a16="http://schemas.microsoft.com/office/drawing/2014/main" id="{8E8A7863-617B-F1E5-7159-67E9DCC5FDBF}"/>
              </a:ext>
            </a:extLst>
          </p:cNvPr>
          <p:cNvSpPr txBox="1"/>
          <p:nvPr/>
        </p:nvSpPr>
        <p:spPr>
          <a:xfrm>
            <a:off x="2504311" y="4479564"/>
            <a:ext cx="2925871" cy="1754326"/>
          </a:xfrm>
          <a:prstGeom prst="rect">
            <a:avLst/>
          </a:prstGeom>
          <a:noFill/>
        </p:spPr>
        <p:txBody>
          <a:bodyPr wrap="square" rtlCol="0">
            <a:spAutoFit/>
          </a:bodyPr>
          <a:lstStyle/>
          <a:p>
            <a:pPr algn="ctr"/>
            <a:r>
              <a:rPr lang="en-US" dirty="0"/>
              <a:t>GRU</a:t>
            </a:r>
          </a:p>
          <a:p>
            <a:pPr algn="ctr"/>
            <a:endParaRPr lang="en-US" dirty="0"/>
          </a:p>
          <a:p>
            <a:pPr algn="ctr"/>
            <a:r>
              <a:rPr lang="en-US" dirty="0"/>
              <a:t>Glove </a:t>
            </a:r>
            <a:r>
              <a:rPr lang="en-US" dirty="0" err="1"/>
              <a:t>emb_dim</a:t>
            </a:r>
            <a:r>
              <a:rPr lang="en-US" dirty="0"/>
              <a:t>: 50</a:t>
            </a:r>
          </a:p>
          <a:p>
            <a:pPr algn="ctr"/>
            <a:endParaRPr lang="en-US" dirty="0"/>
          </a:p>
          <a:p>
            <a:pPr algn="ctr"/>
            <a:r>
              <a:rPr lang="en-US" dirty="0"/>
              <a:t>Validation Accuracy after 20 epochs: </a:t>
            </a:r>
            <a:r>
              <a:rPr lang="en-US" b="1" dirty="0"/>
              <a:t>0.79</a:t>
            </a:r>
          </a:p>
        </p:txBody>
      </p:sp>
      <p:sp>
        <p:nvSpPr>
          <p:cNvPr id="14" name="TextBox 13">
            <a:extLst>
              <a:ext uri="{FF2B5EF4-FFF2-40B4-BE49-F238E27FC236}">
                <a16:creationId xmlns:a16="http://schemas.microsoft.com/office/drawing/2014/main" id="{6344E760-99BD-7191-AE7C-9ECF44A3EFF7}"/>
              </a:ext>
            </a:extLst>
          </p:cNvPr>
          <p:cNvSpPr txBox="1"/>
          <p:nvPr/>
        </p:nvSpPr>
        <p:spPr>
          <a:xfrm>
            <a:off x="5810309" y="4472175"/>
            <a:ext cx="2925871" cy="1754326"/>
          </a:xfrm>
          <a:prstGeom prst="rect">
            <a:avLst/>
          </a:prstGeom>
          <a:noFill/>
        </p:spPr>
        <p:txBody>
          <a:bodyPr wrap="square" rtlCol="0">
            <a:spAutoFit/>
          </a:bodyPr>
          <a:lstStyle/>
          <a:p>
            <a:pPr algn="ctr"/>
            <a:r>
              <a:rPr lang="en-US" dirty="0"/>
              <a:t>GRU</a:t>
            </a:r>
          </a:p>
          <a:p>
            <a:pPr algn="ctr"/>
            <a:endParaRPr lang="en-US" dirty="0"/>
          </a:p>
          <a:p>
            <a:pPr algn="ctr"/>
            <a:r>
              <a:rPr lang="en-US" dirty="0"/>
              <a:t>Glove </a:t>
            </a:r>
            <a:r>
              <a:rPr lang="en-US" dirty="0" err="1"/>
              <a:t>emb_dim</a:t>
            </a:r>
            <a:r>
              <a:rPr lang="en-US" dirty="0"/>
              <a:t>: 100</a:t>
            </a:r>
          </a:p>
          <a:p>
            <a:pPr algn="ctr"/>
            <a:endParaRPr lang="en-US" dirty="0"/>
          </a:p>
          <a:p>
            <a:pPr algn="ctr"/>
            <a:r>
              <a:rPr lang="en-US" dirty="0"/>
              <a:t>Validation Accuracy after 20 epochs: </a:t>
            </a:r>
            <a:r>
              <a:rPr lang="en-US" b="1" dirty="0"/>
              <a:t>0.81</a:t>
            </a:r>
            <a:r>
              <a:rPr lang="en-US" dirty="0"/>
              <a:t> </a:t>
            </a:r>
          </a:p>
        </p:txBody>
      </p:sp>
      <p:pic>
        <p:nvPicPr>
          <p:cNvPr id="4" name="Picture 3">
            <a:extLst>
              <a:ext uri="{FF2B5EF4-FFF2-40B4-BE49-F238E27FC236}">
                <a16:creationId xmlns:a16="http://schemas.microsoft.com/office/drawing/2014/main" id="{490C5A25-D71D-96A8-CDC1-EC4387CF306D}"/>
              </a:ext>
            </a:extLst>
          </p:cNvPr>
          <p:cNvPicPr>
            <a:picLocks noChangeAspect="1"/>
          </p:cNvPicPr>
          <p:nvPr/>
        </p:nvPicPr>
        <p:blipFill>
          <a:blip r:embed="rId4"/>
          <a:srcRect/>
          <a:stretch/>
        </p:blipFill>
        <p:spPr>
          <a:xfrm>
            <a:off x="8736180" y="1905000"/>
            <a:ext cx="3320503" cy="2354846"/>
          </a:xfrm>
          <a:prstGeom prst="rect">
            <a:avLst/>
          </a:prstGeom>
        </p:spPr>
      </p:pic>
      <p:sp>
        <p:nvSpPr>
          <p:cNvPr id="5" name="TextBox 4">
            <a:extLst>
              <a:ext uri="{FF2B5EF4-FFF2-40B4-BE49-F238E27FC236}">
                <a16:creationId xmlns:a16="http://schemas.microsoft.com/office/drawing/2014/main" id="{58379F18-7AEF-F3F1-2143-5D5B3DE23697}"/>
              </a:ext>
            </a:extLst>
          </p:cNvPr>
          <p:cNvSpPr txBox="1"/>
          <p:nvPr/>
        </p:nvSpPr>
        <p:spPr>
          <a:xfrm>
            <a:off x="9130813" y="4450311"/>
            <a:ext cx="2925871" cy="1754326"/>
          </a:xfrm>
          <a:prstGeom prst="rect">
            <a:avLst/>
          </a:prstGeom>
          <a:noFill/>
        </p:spPr>
        <p:txBody>
          <a:bodyPr wrap="square" rtlCol="0">
            <a:spAutoFit/>
          </a:bodyPr>
          <a:lstStyle/>
          <a:p>
            <a:pPr algn="ctr"/>
            <a:r>
              <a:rPr lang="en-US" dirty="0"/>
              <a:t>Stacked GRU</a:t>
            </a:r>
          </a:p>
          <a:p>
            <a:pPr algn="ctr"/>
            <a:endParaRPr lang="en-US" dirty="0"/>
          </a:p>
          <a:p>
            <a:pPr algn="ctr"/>
            <a:r>
              <a:rPr lang="en-US" dirty="0"/>
              <a:t>Glove </a:t>
            </a:r>
            <a:r>
              <a:rPr lang="en-US" dirty="0" err="1"/>
              <a:t>emb_dim</a:t>
            </a:r>
            <a:r>
              <a:rPr lang="en-US" dirty="0"/>
              <a:t>: 50</a:t>
            </a:r>
          </a:p>
          <a:p>
            <a:pPr algn="ctr"/>
            <a:endParaRPr lang="en-US" dirty="0"/>
          </a:p>
          <a:p>
            <a:pPr algn="ctr"/>
            <a:r>
              <a:rPr lang="en-US" dirty="0"/>
              <a:t>Validation Accuracy after 20 epochs: </a:t>
            </a:r>
            <a:r>
              <a:rPr lang="en-US" b="1" dirty="0"/>
              <a:t>0.78</a:t>
            </a:r>
            <a:r>
              <a:rPr lang="en-US" dirty="0"/>
              <a:t> </a:t>
            </a:r>
          </a:p>
        </p:txBody>
      </p:sp>
      <p:sp>
        <p:nvSpPr>
          <p:cNvPr id="6" name="TextBox 5">
            <a:extLst>
              <a:ext uri="{FF2B5EF4-FFF2-40B4-BE49-F238E27FC236}">
                <a16:creationId xmlns:a16="http://schemas.microsoft.com/office/drawing/2014/main" id="{0236D043-915E-3058-90FC-8D7372BB42C7}"/>
              </a:ext>
            </a:extLst>
          </p:cNvPr>
          <p:cNvSpPr txBox="1"/>
          <p:nvPr/>
        </p:nvSpPr>
        <p:spPr>
          <a:xfrm>
            <a:off x="4455885" y="6367467"/>
            <a:ext cx="4963886" cy="369332"/>
          </a:xfrm>
          <a:prstGeom prst="rect">
            <a:avLst/>
          </a:prstGeom>
          <a:noFill/>
        </p:spPr>
        <p:txBody>
          <a:bodyPr wrap="square" rtlCol="0">
            <a:spAutoFit/>
          </a:bodyPr>
          <a:lstStyle/>
          <a:p>
            <a:r>
              <a:rPr lang="en-US" dirty="0"/>
              <a:t>Adam optimizer (</a:t>
            </a:r>
            <a:r>
              <a:rPr lang="en-US" dirty="0" err="1"/>
              <a:t>lr</a:t>
            </a:r>
            <a:r>
              <a:rPr lang="en-US" dirty="0"/>
              <a:t>=2e-4), </a:t>
            </a:r>
            <a:r>
              <a:rPr lang="en-US" dirty="0" err="1"/>
              <a:t>CrossEntropy</a:t>
            </a:r>
            <a:r>
              <a:rPr lang="en-US" dirty="0"/>
              <a:t> loss</a:t>
            </a:r>
          </a:p>
        </p:txBody>
      </p:sp>
    </p:spTree>
    <p:extLst>
      <p:ext uri="{BB962C8B-B14F-4D97-AF65-F5344CB8AC3E}">
        <p14:creationId xmlns:p14="http://schemas.microsoft.com/office/powerpoint/2010/main" val="2702238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AB1B-04A3-D111-1921-EC487AED4968}"/>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7C24BC46-5C81-3DB5-9DAB-6C32E5208E8E}"/>
              </a:ext>
            </a:extLst>
          </p:cNvPr>
          <p:cNvSpPr>
            <a:spLocks noGrp="1"/>
          </p:cNvSpPr>
          <p:nvPr>
            <p:ph idx="1"/>
          </p:nvPr>
        </p:nvSpPr>
        <p:spPr>
          <a:xfrm>
            <a:off x="2589212" y="1371600"/>
            <a:ext cx="7171014" cy="437322"/>
          </a:xfrm>
        </p:spPr>
        <p:txBody>
          <a:bodyPr>
            <a:normAutofit/>
          </a:bodyPr>
          <a:lstStyle/>
          <a:p>
            <a:pPr marL="0" indent="0">
              <a:buNone/>
            </a:pPr>
            <a:r>
              <a:rPr lang="en-US" dirty="0"/>
              <a:t>For the sentiment classifier model, we tried various models:</a:t>
            </a:r>
          </a:p>
        </p:txBody>
      </p:sp>
      <p:pic>
        <p:nvPicPr>
          <p:cNvPr id="8" name="Picture 7">
            <a:extLst>
              <a:ext uri="{FF2B5EF4-FFF2-40B4-BE49-F238E27FC236}">
                <a16:creationId xmlns:a16="http://schemas.microsoft.com/office/drawing/2014/main" id="{5D6A55E9-D48A-5A18-7C45-6C00AE32D73E}"/>
              </a:ext>
            </a:extLst>
          </p:cNvPr>
          <p:cNvPicPr>
            <a:picLocks noChangeAspect="1"/>
          </p:cNvPicPr>
          <p:nvPr/>
        </p:nvPicPr>
        <p:blipFill>
          <a:blip r:embed="rId2"/>
          <a:srcRect/>
          <a:stretch/>
        </p:blipFill>
        <p:spPr>
          <a:xfrm>
            <a:off x="2979777" y="1808922"/>
            <a:ext cx="3369882" cy="2389866"/>
          </a:xfrm>
          <a:prstGeom prst="rect">
            <a:avLst/>
          </a:prstGeom>
        </p:spPr>
      </p:pic>
      <p:pic>
        <p:nvPicPr>
          <p:cNvPr id="10" name="Picture 9">
            <a:extLst>
              <a:ext uri="{FF2B5EF4-FFF2-40B4-BE49-F238E27FC236}">
                <a16:creationId xmlns:a16="http://schemas.microsoft.com/office/drawing/2014/main" id="{C39F7503-2F05-9629-45AC-A4994B699E1A}"/>
              </a:ext>
            </a:extLst>
          </p:cNvPr>
          <p:cNvPicPr>
            <a:picLocks noChangeAspect="1"/>
          </p:cNvPicPr>
          <p:nvPr/>
        </p:nvPicPr>
        <p:blipFill>
          <a:blip r:embed="rId3"/>
          <a:srcRect/>
          <a:stretch/>
        </p:blipFill>
        <p:spPr>
          <a:xfrm>
            <a:off x="7132650" y="1808922"/>
            <a:ext cx="3320503" cy="2354846"/>
          </a:xfrm>
          <a:prstGeom prst="rect">
            <a:avLst/>
          </a:prstGeom>
        </p:spPr>
      </p:pic>
      <p:sp>
        <p:nvSpPr>
          <p:cNvPr id="13" name="TextBox 12">
            <a:extLst>
              <a:ext uri="{FF2B5EF4-FFF2-40B4-BE49-F238E27FC236}">
                <a16:creationId xmlns:a16="http://schemas.microsoft.com/office/drawing/2014/main" id="{8E8A7863-617B-F1E5-7159-67E9DCC5FDBF}"/>
              </a:ext>
            </a:extLst>
          </p:cNvPr>
          <p:cNvSpPr txBox="1"/>
          <p:nvPr/>
        </p:nvSpPr>
        <p:spPr>
          <a:xfrm>
            <a:off x="3423789" y="4361622"/>
            <a:ext cx="2925871" cy="1754326"/>
          </a:xfrm>
          <a:prstGeom prst="rect">
            <a:avLst/>
          </a:prstGeom>
          <a:noFill/>
        </p:spPr>
        <p:txBody>
          <a:bodyPr wrap="square" rtlCol="0">
            <a:spAutoFit/>
          </a:bodyPr>
          <a:lstStyle/>
          <a:p>
            <a:pPr algn="ctr"/>
            <a:r>
              <a:rPr lang="en-US" dirty="0"/>
              <a:t>LSTM</a:t>
            </a:r>
          </a:p>
          <a:p>
            <a:pPr algn="ctr"/>
            <a:endParaRPr lang="en-US" dirty="0"/>
          </a:p>
          <a:p>
            <a:pPr algn="ctr"/>
            <a:r>
              <a:rPr lang="en-US" dirty="0"/>
              <a:t>Glove </a:t>
            </a:r>
            <a:r>
              <a:rPr lang="en-US" dirty="0" err="1"/>
              <a:t>emb_dim</a:t>
            </a:r>
            <a:r>
              <a:rPr lang="en-US" dirty="0"/>
              <a:t>: 50</a:t>
            </a:r>
          </a:p>
          <a:p>
            <a:pPr algn="ctr"/>
            <a:endParaRPr lang="en-US" dirty="0"/>
          </a:p>
          <a:p>
            <a:pPr algn="ctr"/>
            <a:r>
              <a:rPr lang="en-US" dirty="0"/>
              <a:t>Validation Accuracy after 20 epochs: </a:t>
            </a:r>
            <a:r>
              <a:rPr lang="en-US" b="1" dirty="0"/>
              <a:t>0.795</a:t>
            </a:r>
          </a:p>
        </p:txBody>
      </p:sp>
      <p:sp>
        <p:nvSpPr>
          <p:cNvPr id="14" name="TextBox 13">
            <a:extLst>
              <a:ext uri="{FF2B5EF4-FFF2-40B4-BE49-F238E27FC236}">
                <a16:creationId xmlns:a16="http://schemas.microsoft.com/office/drawing/2014/main" id="{6344E760-99BD-7191-AE7C-9ECF44A3EFF7}"/>
              </a:ext>
            </a:extLst>
          </p:cNvPr>
          <p:cNvSpPr txBox="1"/>
          <p:nvPr/>
        </p:nvSpPr>
        <p:spPr>
          <a:xfrm>
            <a:off x="7527283" y="4354233"/>
            <a:ext cx="2925871" cy="1754326"/>
          </a:xfrm>
          <a:prstGeom prst="rect">
            <a:avLst/>
          </a:prstGeom>
          <a:noFill/>
        </p:spPr>
        <p:txBody>
          <a:bodyPr wrap="square" rtlCol="0">
            <a:spAutoFit/>
          </a:bodyPr>
          <a:lstStyle/>
          <a:p>
            <a:pPr algn="ctr"/>
            <a:r>
              <a:rPr lang="en-US" dirty="0"/>
              <a:t>LSTM</a:t>
            </a:r>
          </a:p>
          <a:p>
            <a:pPr algn="ctr"/>
            <a:endParaRPr lang="en-US" dirty="0"/>
          </a:p>
          <a:p>
            <a:pPr algn="ctr"/>
            <a:r>
              <a:rPr lang="en-US" dirty="0"/>
              <a:t>Glove </a:t>
            </a:r>
            <a:r>
              <a:rPr lang="en-US" dirty="0" err="1"/>
              <a:t>emb_dim</a:t>
            </a:r>
            <a:r>
              <a:rPr lang="en-US" dirty="0"/>
              <a:t>: 100</a:t>
            </a:r>
          </a:p>
          <a:p>
            <a:pPr algn="ctr"/>
            <a:endParaRPr lang="en-US" dirty="0"/>
          </a:p>
          <a:p>
            <a:pPr algn="ctr"/>
            <a:r>
              <a:rPr lang="en-US" dirty="0"/>
              <a:t>Validation Accuracy after 20 epochs: </a:t>
            </a:r>
            <a:r>
              <a:rPr lang="en-US" b="1" dirty="0"/>
              <a:t>0.80</a:t>
            </a:r>
            <a:r>
              <a:rPr lang="en-US" dirty="0"/>
              <a:t> </a:t>
            </a:r>
          </a:p>
        </p:txBody>
      </p:sp>
      <p:sp>
        <p:nvSpPr>
          <p:cNvPr id="4" name="TextBox 3">
            <a:extLst>
              <a:ext uri="{FF2B5EF4-FFF2-40B4-BE49-F238E27FC236}">
                <a16:creationId xmlns:a16="http://schemas.microsoft.com/office/drawing/2014/main" id="{EA206265-3C93-F14D-4BD0-AB55AFACEE3F}"/>
              </a:ext>
            </a:extLst>
          </p:cNvPr>
          <p:cNvSpPr txBox="1"/>
          <p:nvPr/>
        </p:nvSpPr>
        <p:spPr>
          <a:xfrm>
            <a:off x="4455885" y="6367467"/>
            <a:ext cx="4963886" cy="369332"/>
          </a:xfrm>
          <a:prstGeom prst="rect">
            <a:avLst/>
          </a:prstGeom>
          <a:noFill/>
        </p:spPr>
        <p:txBody>
          <a:bodyPr wrap="square" rtlCol="0">
            <a:spAutoFit/>
          </a:bodyPr>
          <a:lstStyle/>
          <a:p>
            <a:r>
              <a:rPr lang="en-US" dirty="0"/>
              <a:t>Adam optimizer (</a:t>
            </a:r>
            <a:r>
              <a:rPr lang="en-US" dirty="0" err="1"/>
              <a:t>lr</a:t>
            </a:r>
            <a:r>
              <a:rPr lang="en-US" dirty="0"/>
              <a:t>=2e-4), </a:t>
            </a:r>
            <a:r>
              <a:rPr lang="en-US" dirty="0" err="1"/>
              <a:t>CrossEntropy</a:t>
            </a:r>
            <a:r>
              <a:rPr lang="en-US" dirty="0"/>
              <a:t> loss</a:t>
            </a:r>
          </a:p>
        </p:txBody>
      </p:sp>
    </p:spTree>
    <p:extLst>
      <p:ext uri="{BB962C8B-B14F-4D97-AF65-F5344CB8AC3E}">
        <p14:creationId xmlns:p14="http://schemas.microsoft.com/office/powerpoint/2010/main" val="1186714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AB1B-04A3-D111-1921-EC487AED4968}"/>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7C24BC46-5C81-3DB5-9DAB-6C32E5208E8E}"/>
              </a:ext>
            </a:extLst>
          </p:cNvPr>
          <p:cNvSpPr>
            <a:spLocks noGrp="1"/>
          </p:cNvSpPr>
          <p:nvPr>
            <p:ph idx="1"/>
          </p:nvPr>
        </p:nvSpPr>
        <p:spPr>
          <a:xfrm>
            <a:off x="2589212" y="1640114"/>
            <a:ext cx="9089266" cy="798286"/>
          </a:xfrm>
        </p:spPr>
        <p:txBody>
          <a:bodyPr>
            <a:normAutofit/>
          </a:bodyPr>
          <a:lstStyle/>
          <a:p>
            <a:pPr marL="0" indent="0">
              <a:buNone/>
            </a:pPr>
            <a:r>
              <a:rPr lang="en-US" dirty="0"/>
              <a:t>For the stock price </a:t>
            </a:r>
            <a:r>
              <a:rPr lang="en-US" b="1" dirty="0"/>
              <a:t>movement value </a:t>
            </a:r>
            <a:r>
              <a:rPr lang="en-US" dirty="0"/>
              <a:t>prediction model, we obtained following test </a:t>
            </a:r>
            <a:r>
              <a:rPr lang="en-US" b="1" dirty="0"/>
              <a:t>MSE scores </a:t>
            </a:r>
            <a:r>
              <a:rPr lang="en-US" dirty="0"/>
              <a:t>across different models:</a:t>
            </a:r>
          </a:p>
          <a:p>
            <a:endParaRPr lang="en-US" dirty="0"/>
          </a:p>
        </p:txBody>
      </p:sp>
      <p:graphicFrame>
        <p:nvGraphicFramePr>
          <p:cNvPr id="4" name="Table 4">
            <a:extLst>
              <a:ext uri="{FF2B5EF4-FFF2-40B4-BE49-F238E27FC236}">
                <a16:creationId xmlns:a16="http://schemas.microsoft.com/office/drawing/2014/main" id="{08C6B6AD-D035-DC0C-747E-878E79820E2B}"/>
              </a:ext>
            </a:extLst>
          </p:cNvPr>
          <p:cNvGraphicFramePr>
            <a:graphicFrameLocks noGrp="1"/>
          </p:cNvGraphicFramePr>
          <p:nvPr>
            <p:extLst>
              <p:ext uri="{D42A27DB-BD31-4B8C-83A1-F6EECF244321}">
                <p14:modId xmlns:p14="http://schemas.microsoft.com/office/powerpoint/2010/main" val="1766651953"/>
              </p:ext>
            </p:extLst>
          </p:nvPr>
        </p:nvGraphicFramePr>
        <p:xfrm>
          <a:off x="2589212" y="2921004"/>
          <a:ext cx="8915400" cy="1285240"/>
        </p:xfrm>
        <a:graphic>
          <a:graphicData uri="http://schemas.openxmlformats.org/drawingml/2006/table">
            <a:tbl>
              <a:tblPr firstRow="1" bandRow="1">
                <a:tableStyleId>{5C22544A-7EE6-4342-B048-85BDC9FD1C3A}</a:tableStyleId>
              </a:tblPr>
              <a:tblGrid>
                <a:gridCol w="1783080">
                  <a:extLst>
                    <a:ext uri="{9D8B030D-6E8A-4147-A177-3AD203B41FA5}">
                      <a16:colId xmlns:a16="http://schemas.microsoft.com/office/drawing/2014/main" val="2536690892"/>
                    </a:ext>
                  </a:extLst>
                </a:gridCol>
                <a:gridCol w="1783080">
                  <a:extLst>
                    <a:ext uri="{9D8B030D-6E8A-4147-A177-3AD203B41FA5}">
                      <a16:colId xmlns:a16="http://schemas.microsoft.com/office/drawing/2014/main" val="39462357"/>
                    </a:ext>
                  </a:extLst>
                </a:gridCol>
                <a:gridCol w="1783080">
                  <a:extLst>
                    <a:ext uri="{9D8B030D-6E8A-4147-A177-3AD203B41FA5}">
                      <a16:colId xmlns:a16="http://schemas.microsoft.com/office/drawing/2014/main" val="130300467"/>
                    </a:ext>
                  </a:extLst>
                </a:gridCol>
                <a:gridCol w="1783080">
                  <a:extLst>
                    <a:ext uri="{9D8B030D-6E8A-4147-A177-3AD203B41FA5}">
                      <a16:colId xmlns:a16="http://schemas.microsoft.com/office/drawing/2014/main" val="4259633600"/>
                    </a:ext>
                  </a:extLst>
                </a:gridCol>
                <a:gridCol w="1783080">
                  <a:extLst>
                    <a:ext uri="{9D8B030D-6E8A-4147-A177-3AD203B41FA5}">
                      <a16:colId xmlns:a16="http://schemas.microsoft.com/office/drawing/2014/main" val="3657949021"/>
                    </a:ext>
                  </a:extLst>
                </a:gridCol>
              </a:tblGrid>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kern="1200" dirty="0">
                          <a:solidFill>
                            <a:schemeClr val="lt1"/>
                          </a:solidFill>
                          <a:effectLst/>
                          <a:latin typeface="+mn-lt"/>
                          <a:ea typeface="+mn-ea"/>
                          <a:cs typeface="+mn-cs"/>
                        </a:rPr>
                        <a:t>Linear</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kern="1200" dirty="0">
                          <a:solidFill>
                            <a:schemeClr val="lt1"/>
                          </a:solidFill>
                          <a:effectLst/>
                          <a:latin typeface="+mn-lt"/>
                          <a:ea typeface="+mn-ea"/>
                          <a:cs typeface="+mn-cs"/>
                        </a:rPr>
                        <a:t>Regression</a:t>
                      </a:r>
                    </a:p>
                    <a:p>
                      <a:pPr algn="ctr"/>
                      <a:endParaRPr lang="en-US" dirty="0"/>
                    </a:p>
                  </a:txBody>
                  <a:tcPr/>
                </a:tc>
                <a:tc>
                  <a:txBody>
                    <a:bodyPr/>
                    <a:lstStyle/>
                    <a:p>
                      <a:pPr algn="ctr"/>
                      <a:r>
                        <a:rPr lang="en-US" sz="1800" b="0" i="0" kern="1200" dirty="0">
                          <a:solidFill>
                            <a:schemeClr val="lt1"/>
                          </a:solidFill>
                          <a:effectLst/>
                          <a:latin typeface="+mn-lt"/>
                          <a:ea typeface="+mn-ea"/>
                          <a:cs typeface="+mn-cs"/>
                        </a:rPr>
                        <a:t>SVM-linear</a:t>
                      </a:r>
                      <a:endParaRPr lang="en-US" dirty="0"/>
                    </a:p>
                  </a:txBody>
                  <a:tcPr/>
                </a:tc>
                <a:tc>
                  <a:txBody>
                    <a:bodyPr/>
                    <a:lstStyle/>
                    <a:p>
                      <a:pPr algn="ctr"/>
                      <a:r>
                        <a:rPr lang="en-US" sz="1800" b="0" i="0" kern="1200" dirty="0">
                          <a:solidFill>
                            <a:schemeClr val="lt1"/>
                          </a:solidFill>
                          <a:effectLst/>
                          <a:latin typeface="+mn-lt"/>
                          <a:ea typeface="+mn-ea"/>
                          <a:cs typeface="+mn-cs"/>
                        </a:rPr>
                        <a:t>SVM-poly</a:t>
                      </a:r>
                      <a:endParaRPr lang="en-US" dirty="0"/>
                    </a:p>
                  </a:txBody>
                  <a:tcPr/>
                </a:tc>
                <a:tc>
                  <a:txBody>
                    <a:bodyPr/>
                    <a:lstStyle/>
                    <a:p>
                      <a:pPr algn="ctr"/>
                      <a:r>
                        <a:rPr lang="en-US" sz="1800" b="0" i="0" kern="1200" dirty="0">
                          <a:solidFill>
                            <a:schemeClr val="lt1"/>
                          </a:solidFill>
                          <a:effectLst/>
                          <a:latin typeface="+mn-lt"/>
                          <a:ea typeface="+mn-ea"/>
                          <a:cs typeface="+mn-cs"/>
                        </a:rPr>
                        <a:t>SVM-</a:t>
                      </a:r>
                      <a:r>
                        <a:rPr lang="en-US" sz="1800" b="0" i="0" kern="1200" dirty="0" err="1">
                          <a:solidFill>
                            <a:schemeClr val="lt1"/>
                          </a:solidFill>
                          <a:effectLst/>
                          <a:latin typeface="+mn-lt"/>
                          <a:ea typeface="+mn-ea"/>
                          <a:cs typeface="+mn-cs"/>
                        </a:rPr>
                        <a:t>rbf</a:t>
                      </a:r>
                      <a:endParaRPr lang="en-US" dirty="0"/>
                    </a:p>
                  </a:txBody>
                  <a:tcPr/>
                </a:tc>
                <a:tc>
                  <a:txBody>
                    <a:bodyPr/>
                    <a:lstStyle/>
                    <a:p>
                      <a:pPr algn="ctr"/>
                      <a:r>
                        <a:rPr lang="en-US" sz="1800" b="0" i="0" kern="1200" dirty="0">
                          <a:solidFill>
                            <a:schemeClr val="lt1"/>
                          </a:solidFill>
                          <a:effectLst/>
                          <a:latin typeface="+mn-lt"/>
                          <a:ea typeface="+mn-ea"/>
                          <a:cs typeface="+mn-cs"/>
                        </a:rPr>
                        <a:t>SVM-sigmoid</a:t>
                      </a:r>
                      <a:endParaRPr lang="en-US" dirty="0"/>
                    </a:p>
                  </a:txBody>
                  <a:tcPr/>
                </a:tc>
                <a:extLst>
                  <a:ext uri="{0D108BD9-81ED-4DB2-BD59-A6C34878D82A}">
                    <a16:rowId xmlns:a16="http://schemas.microsoft.com/office/drawing/2014/main" val="1293873405"/>
                  </a:ext>
                </a:extLst>
              </a:tr>
              <a:tr h="370840">
                <a:tc>
                  <a:txBody>
                    <a:bodyPr/>
                    <a:lstStyle/>
                    <a:p>
                      <a:pPr algn="ctr"/>
                      <a:r>
                        <a:rPr lang="en-US" sz="1800" b="0" i="0" kern="1200" dirty="0">
                          <a:solidFill>
                            <a:schemeClr val="dk1"/>
                          </a:solidFill>
                          <a:effectLst/>
                          <a:latin typeface="+mn-lt"/>
                          <a:ea typeface="+mn-ea"/>
                          <a:cs typeface="+mn-cs"/>
                        </a:rPr>
                        <a:t>4.12</a:t>
                      </a:r>
                      <a:endParaRPr lang="en-US" dirty="0"/>
                    </a:p>
                  </a:txBody>
                  <a:tcPr/>
                </a:tc>
                <a:tc>
                  <a:txBody>
                    <a:bodyPr/>
                    <a:lstStyle/>
                    <a:p>
                      <a:pPr algn="ctr"/>
                      <a:r>
                        <a:rPr lang="en-US" sz="1800" b="0" i="0" kern="1200" dirty="0">
                          <a:solidFill>
                            <a:schemeClr val="dk1"/>
                          </a:solidFill>
                          <a:effectLst/>
                          <a:latin typeface="+mn-lt"/>
                          <a:ea typeface="+mn-ea"/>
                          <a:cs typeface="+mn-cs"/>
                        </a:rPr>
                        <a:t>5.42</a:t>
                      </a:r>
                      <a:endParaRPr lang="en-US" dirty="0"/>
                    </a:p>
                  </a:txBody>
                  <a:tcPr/>
                </a:tc>
                <a:tc>
                  <a:txBody>
                    <a:bodyPr/>
                    <a:lstStyle/>
                    <a:p>
                      <a:pPr algn="ctr"/>
                      <a:r>
                        <a:rPr lang="en-US" sz="1800" b="0" i="0" kern="1200" dirty="0">
                          <a:solidFill>
                            <a:schemeClr val="dk1"/>
                          </a:solidFill>
                          <a:effectLst/>
                          <a:latin typeface="+mn-lt"/>
                          <a:ea typeface="+mn-ea"/>
                          <a:cs typeface="+mn-cs"/>
                        </a:rPr>
                        <a:t>4.24</a:t>
                      </a:r>
                      <a:endParaRPr lang="en-US" dirty="0"/>
                    </a:p>
                  </a:txBody>
                  <a:tcPr/>
                </a:tc>
                <a:tc>
                  <a:txBody>
                    <a:bodyPr/>
                    <a:lstStyle/>
                    <a:p>
                      <a:pPr algn="ctr"/>
                      <a:r>
                        <a:rPr lang="en-US" sz="1800" b="0" i="0" kern="1200" dirty="0">
                          <a:solidFill>
                            <a:schemeClr val="dk1"/>
                          </a:solidFill>
                          <a:effectLst/>
                          <a:latin typeface="+mn-lt"/>
                          <a:ea typeface="+mn-ea"/>
                          <a:cs typeface="+mn-cs"/>
                        </a:rPr>
                        <a:t>4.52</a:t>
                      </a:r>
                      <a:endParaRPr lang="en-US" dirty="0"/>
                    </a:p>
                  </a:txBody>
                  <a:tcPr/>
                </a:tc>
                <a:tc>
                  <a:txBody>
                    <a:bodyPr/>
                    <a:lstStyle/>
                    <a:p>
                      <a:pPr algn="ctr"/>
                      <a:r>
                        <a:rPr lang="en-US" sz="1800" b="0" i="0" kern="1200" dirty="0">
                          <a:solidFill>
                            <a:schemeClr val="dk1"/>
                          </a:solidFill>
                          <a:effectLst/>
                          <a:latin typeface="+mn-lt"/>
                          <a:ea typeface="+mn-ea"/>
                          <a:cs typeface="+mn-cs"/>
                        </a:rPr>
                        <a:t>42.01</a:t>
                      </a:r>
                      <a:endParaRPr lang="en-US" dirty="0"/>
                    </a:p>
                  </a:txBody>
                  <a:tcPr/>
                </a:tc>
                <a:extLst>
                  <a:ext uri="{0D108BD9-81ED-4DB2-BD59-A6C34878D82A}">
                    <a16:rowId xmlns:a16="http://schemas.microsoft.com/office/drawing/2014/main" val="26603059"/>
                  </a:ext>
                </a:extLst>
              </a:tr>
            </a:tbl>
          </a:graphicData>
        </a:graphic>
      </p:graphicFrame>
    </p:spTree>
    <p:extLst>
      <p:ext uri="{BB962C8B-B14F-4D97-AF65-F5344CB8AC3E}">
        <p14:creationId xmlns:p14="http://schemas.microsoft.com/office/powerpoint/2010/main" val="4204148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AB1B-04A3-D111-1921-EC487AED4968}"/>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7C24BC46-5C81-3DB5-9DAB-6C32E5208E8E}"/>
              </a:ext>
            </a:extLst>
          </p:cNvPr>
          <p:cNvSpPr>
            <a:spLocks noGrp="1"/>
          </p:cNvSpPr>
          <p:nvPr>
            <p:ph idx="1"/>
          </p:nvPr>
        </p:nvSpPr>
        <p:spPr>
          <a:xfrm>
            <a:off x="2592925" y="1389743"/>
            <a:ext cx="9323304" cy="798286"/>
          </a:xfrm>
        </p:spPr>
        <p:txBody>
          <a:bodyPr>
            <a:normAutofit/>
          </a:bodyPr>
          <a:lstStyle/>
          <a:p>
            <a:pPr marL="0" indent="0">
              <a:buNone/>
            </a:pPr>
            <a:r>
              <a:rPr lang="en-US" dirty="0"/>
              <a:t>Validation curves for stock price </a:t>
            </a:r>
            <a:r>
              <a:rPr lang="en-US" b="1" dirty="0"/>
              <a:t>movement value </a:t>
            </a:r>
            <a:r>
              <a:rPr lang="en-US" dirty="0"/>
              <a:t>prediction models (</a:t>
            </a:r>
            <a:r>
              <a:rPr lang="en-US" b="1" dirty="0"/>
              <a:t>MSE scores</a:t>
            </a:r>
            <a:r>
              <a:rPr lang="en-US" dirty="0"/>
              <a:t>):</a:t>
            </a:r>
          </a:p>
        </p:txBody>
      </p:sp>
      <p:pic>
        <p:nvPicPr>
          <p:cNvPr id="5" name="Picture 4">
            <a:extLst>
              <a:ext uri="{FF2B5EF4-FFF2-40B4-BE49-F238E27FC236}">
                <a16:creationId xmlns:a16="http://schemas.microsoft.com/office/drawing/2014/main" id="{C38CD5EF-D1C5-1EA8-2A61-3528EF7CFE26}"/>
              </a:ext>
            </a:extLst>
          </p:cNvPr>
          <p:cNvPicPr>
            <a:picLocks noChangeAspect="1"/>
          </p:cNvPicPr>
          <p:nvPr/>
        </p:nvPicPr>
        <p:blipFill>
          <a:blip r:embed="rId2"/>
          <a:stretch>
            <a:fillRect/>
          </a:stretch>
        </p:blipFill>
        <p:spPr>
          <a:xfrm>
            <a:off x="3449266" y="1904999"/>
            <a:ext cx="3030835" cy="2150915"/>
          </a:xfrm>
          <a:prstGeom prst="rect">
            <a:avLst/>
          </a:prstGeom>
        </p:spPr>
      </p:pic>
      <p:pic>
        <p:nvPicPr>
          <p:cNvPr id="6" name="Picture 5">
            <a:extLst>
              <a:ext uri="{FF2B5EF4-FFF2-40B4-BE49-F238E27FC236}">
                <a16:creationId xmlns:a16="http://schemas.microsoft.com/office/drawing/2014/main" id="{DBB31867-1BDF-A884-A140-79E4FF6FE5CF}"/>
              </a:ext>
            </a:extLst>
          </p:cNvPr>
          <p:cNvPicPr>
            <a:picLocks noChangeAspect="1"/>
          </p:cNvPicPr>
          <p:nvPr/>
        </p:nvPicPr>
        <p:blipFill>
          <a:blip r:embed="rId3"/>
          <a:stretch>
            <a:fillRect/>
          </a:stretch>
        </p:blipFill>
        <p:spPr>
          <a:xfrm>
            <a:off x="6891719" y="1904999"/>
            <a:ext cx="3030834" cy="2116773"/>
          </a:xfrm>
          <a:prstGeom prst="rect">
            <a:avLst/>
          </a:prstGeom>
        </p:spPr>
      </p:pic>
      <p:pic>
        <p:nvPicPr>
          <p:cNvPr id="7" name="Picture 6">
            <a:extLst>
              <a:ext uri="{FF2B5EF4-FFF2-40B4-BE49-F238E27FC236}">
                <a16:creationId xmlns:a16="http://schemas.microsoft.com/office/drawing/2014/main" id="{2321C555-2EA0-10D0-A9B9-9B442861B283}"/>
              </a:ext>
            </a:extLst>
          </p:cNvPr>
          <p:cNvPicPr>
            <a:picLocks noChangeAspect="1"/>
          </p:cNvPicPr>
          <p:nvPr/>
        </p:nvPicPr>
        <p:blipFill>
          <a:blip r:embed="rId4"/>
          <a:stretch>
            <a:fillRect/>
          </a:stretch>
        </p:blipFill>
        <p:spPr>
          <a:xfrm>
            <a:off x="3449265" y="4154713"/>
            <a:ext cx="3030835" cy="2150915"/>
          </a:xfrm>
          <a:prstGeom prst="rect">
            <a:avLst/>
          </a:prstGeom>
        </p:spPr>
      </p:pic>
      <p:pic>
        <p:nvPicPr>
          <p:cNvPr id="8" name="Picture 7">
            <a:extLst>
              <a:ext uri="{FF2B5EF4-FFF2-40B4-BE49-F238E27FC236}">
                <a16:creationId xmlns:a16="http://schemas.microsoft.com/office/drawing/2014/main" id="{189E5958-F61E-A57C-A397-73ABFDEF53A8}"/>
              </a:ext>
            </a:extLst>
          </p:cNvPr>
          <p:cNvPicPr>
            <a:picLocks noChangeAspect="1"/>
          </p:cNvPicPr>
          <p:nvPr/>
        </p:nvPicPr>
        <p:blipFill>
          <a:blip r:embed="rId5"/>
          <a:stretch>
            <a:fillRect/>
          </a:stretch>
        </p:blipFill>
        <p:spPr>
          <a:xfrm>
            <a:off x="6952341" y="4154712"/>
            <a:ext cx="2970211" cy="2074433"/>
          </a:xfrm>
          <a:prstGeom prst="rect">
            <a:avLst/>
          </a:prstGeom>
        </p:spPr>
      </p:pic>
    </p:spTree>
    <p:extLst>
      <p:ext uri="{BB962C8B-B14F-4D97-AF65-F5344CB8AC3E}">
        <p14:creationId xmlns:p14="http://schemas.microsoft.com/office/powerpoint/2010/main" val="198399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AB1B-04A3-D111-1921-EC487AED4968}"/>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7C24BC46-5C81-3DB5-9DAB-6C32E5208E8E}"/>
              </a:ext>
            </a:extLst>
          </p:cNvPr>
          <p:cNvSpPr>
            <a:spLocks noGrp="1"/>
          </p:cNvSpPr>
          <p:nvPr>
            <p:ph idx="1"/>
          </p:nvPr>
        </p:nvSpPr>
        <p:spPr>
          <a:xfrm>
            <a:off x="2592925" y="1389743"/>
            <a:ext cx="9323304" cy="798286"/>
          </a:xfrm>
        </p:spPr>
        <p:txBody>
          <a:bodyPr>
            <a:normAutofit/>
          </a:bodyPr>
          <a:lstStyle/>
          <a:p>
            <a:pPr marL="0" indent="0">
              <a:buNone/>
            </a:pPr>
            <a:r>
              <a:rPr lang="en-US" dirty="0"/>
              <a:t>Correlation of Delta with different attributes:</a:t>
            </a:r>
          </a:p>
        </p:txBody>
      </p:sp>
      <p:pic>
        <p:nvPicPr>
          <p:cNvPr id="4" name="Picture 3">
            <a:extLst>
              <a:ext uri="{FF2B5EF4-FFF2-40B4-BE49-F238E27FC236}">
                <a16:creationId xmlns:a16="http://schemas.microsoft.com/office/drawing/2014/main" id="{8C7C00A5-B5DB-8DF8-4E00-CB122A5B6848}"/>
              </a:ext>
            </a:extLst>
          </p:cNvPr>
          <p:cNvPicPr>
            <a:picLocks noChangeAspect="1"/>
          </p:cNvPicPr>
          <p:nvPr/>
        </p:nvPicPr>
        <p:blipFill>
          <a:blip r:embed="rId2"/>
          <a:stretch>
            <a:fillRect/>
          </a:stretch>
        </p:blipFill>
        <p:spPr>
          <a:xfrm>
            <a:off x="2895600" y="2953662"/>
            <a:ext cx="8206364" cy="2797624"/>
          </a:xfrm>
          <a:prstGeom prst="rect">
            <a:avLst/>
          </a:prstGeom>
        </p:spPr>
      </p:pic>
    </p:spTree>
    <p:extLst>
      <p:ext uri="{BB962C8B-B14F-4D97-AF65-F5344CB8AC3E}">
        <p14:creationId xmlns:p14="http://schemas.microsoft.com/office/powerpoint/2010/main" val="3025558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AB1B-04A3-D111-1921-EC487AED4968}"/>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7C24BC46-5C81-3DB5-9DAB-6C32E5208E8E}"/>
              </a:ext>
            </a:extLst>
          </p:cNvPr>
          <p:cNvSpPr>
            <a:spLocks noGrp="1"/>
          </p:cNvSpPr>
          <p:nvPr>
            <p:ph idx="1"/>
          </p:nvPr>
        </p:nvSpPr>
        <p:spPr>
          <a:xfrm>
            <a:off x="2589212" y="1640114"/>
            <a:ext cx="9089266" cy="798286"/>
          </a:xfrm>
        </p:spPr>
        <p:txBody>
          <a:bodyPr>
            <a:normAutofit/>
          </a:bodyPr>
          <a:lstStyle/>
          <a:p>
            <a:pPr marL="0" indent="0">
              <a:buNone/>
            </a:pPr>
            <a:r>
              <a:rPr lang="en-US" dirty="0"/>
              <a:t>For the stock price </a:t>
            </a:r>
            <a:r>
              <a:rPr lang="en-US" b="1" dirty="0"/>
              <a:t>movement direction </a:t>
            </a:r>
            <a:r>
              <a:rPr lang="en-US" dirty="0"/>
              <a:t>prediction model, we obtained following test </a:t>
            </a:r>
            <a:r>
              <a:rPr lang="en-US" b="1" dirty="0"/>
              <a:t>accuracy scores </a:t>
            </a:r>
            <a:r>
              <a:rPr lang="en-US" dirty="0"/>
              <a:t>across different models:</a:t>
            </a:r>
          </a:p>
          <a:p>
            <a:endParaRPr lang="en-US" dirty="0"/>
          </a:p>
        </p:txBody>
      </p:sp>
      <p:graphicFrame>
        <p:nvGraphicFramePr>
          <p:cNvPr id="4" name="Table 4">
            <a:extLst>
              <a:ext uri="{FF2B5EF4-FFF2-40B4-BE49-F238E27FC236}">
                <a16:creationId xmlns:a16="http://schemas.microsoft.com/office/drawing/2014/main" id="{08C6B6AD-D035-DC0C-747E-878E79820E2B}"/>
              </a:ext>
            </a:extLst>
          </p:cNvPr>
          <p:cNvGraphicFramePr>
            <a:graphicFrameLocks noGrp="1"/>
          </p:cNvGraphicFramePr>
          <p:nvPr>
            <p:extLst>
              <p:ext uri="{D42A27DB-BD31-4B8C-83A1-F6EECF244321}">
                <p14:modId xmlns:p14="http://schemas.microsoft.com/office/powerpoint/2010/main" val="1395595386"/>
              </p:ext>
            </p:extLst>
          </p:nvPr>
        </p:nvGraphicFramePr>
        <p:xfrm>
          <a:off x="2415344" y="2921004"/>
          <a:ext cx="9089268" cy="1285240"/>
        </p:xfrm>
        <a:graphic>
          <a:graphicData uri="http://schemas.openxmlformats.org/drawingml/2006/table">
            <a:tbl>
              <a:tblPr firstRow="1" bandRow="1">
                <a:tableStyleId>{5C22544A-7EE6-4342-B048-85BDC9FD1C3A}</a:tableStyleId>
              </a:tblPr>
              <a:tblGrid>
                <a:gridCol w="1514878">
                  <a:extLst>
                    <a:ext uri="{9D8B030D-6E8A-4147-A177-3AD203B41FA5}">
                      <a16:colId xmlns:a16="http://schemas.microsoft.com/office/drawing/2014/main" val="2536690892"/>
                    </a:ext>
                  </a:extLst>
                </a:gridCol>
                <a:gridCol w="1514878">
                  <a:extLst>
                    <a:ext uri="{9D8B030D-6E8A-4147-A177-3AD203B41FA5}">
                      <a16:colId xmlns:a16="http://schemas.microsoft.com/office/drawing/2014/main" val="39462357"/>
                    </a:ext>
                  </a:extLst>
                </a:gridCol>
                <a:gridCol w="1514878">
                  <a:extLst>
                    <a:ext uri="{9D8B030D-6E8A-4147-A177-3AD203B41FA5}">
                      <a16:colId xmlns:a16="http://schemas.microsoft.com/office/drawing/2014/main" val="130300467"/>
                    </a:ext>
                  </a:extLst>
                </a:gridCol>
                <a:gridCol w="1514878">
                  <a:extLst>
                    <a:ext uri="{9D8B030D-6E8A-4147-A177-3AD203B41FA5}">
                      <a16:colId xmlns:a16="http://schemas.microsoft.com/office/drawing/2014/main" val="4259633600"/>
                    </a:ext>
                  </a:extLst>
                </a:gridCol>
                <a:gridCol w="1514878">
                  <a:extLst>
                    <a:ext uri="{9D8B030D-6E8A-4147-A177-3AD203B41FA5}">
                      <a16:colId xmlns:a16="http://schemas.microsoft.com/office/drawing/2014/main" val="3657949021"/>
                    </a:ext>
                  </a:extLst>
                </a:gridCol>
                <a:gridCol w="1514878">
                  <a:extLst>
                    <a:ext uri="{9D8B030D-6E8A-4147-A177-3AD203B41FA5}">
                      <a16:colId xmlns:a16="http://schemas.microsoft.com/office/drawing/2014/main" val="354427809"/>
                    </a:ext>
                  </a:extLst>
                </a:gridCol>
              </a:tblGrid>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i="0" kern="1200" dirty="0">
                          <a:solidFill>
                            <a:schemeClr val="lt1"/>
                          </a:solidFill>
                          <a:effectLst/>
                          <a:latin typeface="+mn-lt"/>
                          <a:ea typeface="+mn-ea"/>
                          <a:cs typeface="+mn-cs"/>
                        </a:rPr>
                        <a:t>Logistic</a:t>
                      </a:r>
                      <a:endParaRPr lang="en-US" sz="1800" b="0" kern="1200" dirty="0">
                        <a:solidFill>
                          <a:schemeClr val="lt1"/>
                        </a:solidFill>
                        <a:effectLst/>
                        <a:latin typeface="+mn-lt"/>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kern="1200" dirty="0">
                          <a:solidFill>
                            <a:schemeClr val="lt1"/>
                          </a:solidFill>
                          <a:effectLst/>
                          <a:latin typeface="+mn-lt"/>
                          <a:ea typeface="+mn-ea"/>
                          <a:cs typeface="+mn-cs"/>
                        </a:rPr>
                        <a:t>Regression</a:t>
                      </a:r>
                    </a:p>
                    <a:p>
                      <a:pPr algn="ctr"/>
                      <a:endParaRPr lang="en-US" dirty="0"/>
                    </a:p>
                  </a:txBody>
                  <a:tcPr/>
                </a:tc>
                <a:tc>
                  <a:txBody>
                    <a:bodyPr/>
                    <a:lstStyle/>
                    <a:p>
                      <a:pPr algn="ctr"/>
                      <a:r>
                        <a:rPr lang="en-US" sz="1800" b="0" i="0" kern="1200" dirty="0">
                          <a:solidFill>
                            <a:schemeClr val="lt1"/>
                          </a:solidFill>
                          <a:effectLst/>
                          <a:latin typeface="+mn-lt"/>
                          <a:ea typeface="+mn-ea"/>
                          <a:cs typeface="+mn-cs"/>
                        </a:rPr>
                        <a:t>SVM-linear</a:t>
                      </a:r>
                      <a:endParaRPr lang="en-US" dirty="0"/>
                    </a:p>
                  </a:txBody>
                  <a:tcPr/>
                </a:tc>
                <a:tc>
                  <a:txBody>
                    <a:bodyPr/>
                    <a:lstStyle/>
                    <a:p>
                      <a:pPr algn="ctr"/>
                      <a:r>
                        <a:rPr lang="en-US" sz="1800" b="0" i="0" kern="1200" dirty="0">
                          <a:solidFill>
                            <a:schemeClr val="lt1"/>
                          </a:solidFill>
                          <a:effectLst/>
                          <a:latin typeface="+mn-lt"/>
                          <a:ea typeface="+mn-ea"/>
                          <a:cs typeface="+mn-cs"/>
                        </a:rPr>
                        <a:t>SVM-poly</a:t>
                      </a:r>
                      <a:endParaRPr lang="en-US" dirty="0"/>
                    </a:p>
                  </a:txBody>
                  <a:tcPr/>
                </a:tc>
                <a:tc>
                  <a:txBody>
                    <a:bodyPr/>
                    <a:lstStyle/>
                    <a:p>
                      <a:pPr algn="ctr"/>
                      <a:r>
                        <a:rPr lang="en-US" sz="1800" b="0" i="0" kern="1200" dirty="0">
                          <a:solidFill>
                            <a:schemeClr val="lt1"/>
                          </a:solidFill>
                          <a:effectLst/>
                          <a:latin typeface="+mn-lt"/>
                          <a:ea typeface="+mn-ea"/>
                          <a:cs typeface="+mn-cs"/>
                        </a:rPr>
                        <a:t>SVM-</a:t>
                      </a:r>
                      <a:r>
                        <a:rPr lang="en-US" sz="1800" b="0" i="0" kern="1200" dirty="0" err="1">
                          <a:solidFill>
                            <a:schemeClr val="lt1"/>
                          </a:solidFill>
                          <a:effectLst/>
                          <a:latin typeface="+mn-lt"/>
                          <a:ea typeface="+mn-ea"/>
                          <a:cs typeface="+mn-cs"/>
                        </a:rPr>
                        <a:t>rbf</a:t>
                      </a:r>
                      <a:endParaRPr lang="en-US" dirty="0"/>
                    </a:p>
                  </a:txBody>
                  <a:tcPr/>
                </a:tc>
                <a:tc>
                  <a:txBody>
                    <a:bodyPr/>
                    <a:lstStyle/>
                    <a:p>
                      <a:pPr algn="ctr"/>
                      <a:r>
                        <a:rPr lang="en-US" sz="1800" b="0" i="0" kern="1200" dirty="0">
                          <a:solidFill>
                            <a:schemeClr val="lt1"/>
                          </a:solidFill>
                          <a:effectLst/>
                          <a:latin typeface="+mn-lt"/>
                          <a:ea typeface="+mn-ea"/>
                          <a:cs typeface="+mn-cs"/>
                        </a:rPr>
                        <a:t>SVM-sigmoid</a:t>
                      </a:r>
                      <a:endParaRPr lang="en-US" dirty="0"/>
                    </a:p>
                  </a:txBody>
                  <a:tcPr/>
                </a:tc>
                <a:tc>
                  <a:txBody>
                    <a:bodyPr/>
                    <a:lstStyle/>
                    <a:p>
                      <a:pPr algn="ctr"/>
                      <a:r>
                        <a:rPr lang="en-US" b="0" dirty="0"/>
                        <a:t>KNN</a:t>
                      </a:r>
                    </a:p>
                    <a:p>
                      <a:pPr algn="ctr"/>
                      <a:r>
                        <a:rPr lang="en-US" b="0" dirty="0"/>
                        <a:t>Classifier</a:t>
                      </a:r>
                    </a:p>
                  </a:txBody>
                  <a:tcPr/>
                </a:tc>
                <a:extLst>
                  <a:ext uri="{0D108BD9-81ED-4DB2-BD59-A6C34878D82A}">
                    <a16:rowId xmlns:a16="http://schemas.microsoft.com/office/drawing/2014/main" val="1293873405"/>
                  </a:ext>
                </a:extLst>
              </a:tr>
              <a:tr h="370840">
                <a:tc>
                  <a:txBody>
                    <a:bodyPr/>
                    <a:lstStyle/>
                    <a:p>
                      <a:pPr algn="ctr"/>
                      <a:r>
                        <a:rPr lang="en-US" sz="1800" b="0" i="0" kern="1200" dirty="0">
                          <a:solidFill>
                            <a:schemeClr val="dk1"/>
                          </a:solidFill>
                          <a:effectLst/>
                          <a:latin typeface="+mn-lt"/>
                          <a:ea typeface="+mn-ea"/>
                          <a:cs typeface="+mn-cs"/>
                        </a:rPr>
                        <a:t>0.96</a:t>
                      </a:r>
                      <a:endParaRPr lang="en-US" dirty="0"/>
                    </a:p>
                  </a:txBody>
                  <a:tcPr/>
                </a:tc>
                <a:tc>
                  <a:txBody>
                    <a:bodyPr/>
                    <a:lstStyle/>
                    <a:p>
                      <a:pPr algn="ctr"/>
                      <a:r>
                        <a:rPr lang="en-US" sz="1800" b="0" i="0" kern="1200" dirty="0">
                          <a:solidFill>
                            <a:schemeClr val="dk1"/>
                          </a:solidFill>
                          <a:effectLst/>
                          <a:latin typeface="+mn-lt"/>
                          <a:ea typeface="+mn-ea"/>
                          <a:cs typeface="+mn-cs"/>
                        </a:rPr>
                        <a:t>0.97</a:t>
                      </a:r>
                      <a:endParaRPr lang="en-US" dirty="0"/>
                    </a:p>
                  </a:txBody>
                  <a:tcPr/>
                </a:tc>
                <a:tc>
                  <a:txBody>
                    <a:bodyPr/>
                    <a:lstStyle/>
                    <a:p>
                      <a:pPr algn="ctr"/>
                      <a:r>
                        <a:rPr lang="en-US" sz="1800" b="0" i="0" kern="1200" dirty="0">
                          <a:solidFill>
                            <a:schemeClr val="dk1"/>
                          </a:solidFill>
                          <a:effectLst/>
                          <a:latin typeface="+mn-lt"/>
                          <a:ea typeface="+mn-ea"/>
                          <a:cs typeface="+mn-cs"/>
                        </a:rPr>
                        <a:t>0.99</a:t>
                      </a:r>
                      <a:endParaRPr lang="en-US" dirty="0"/>
                    </a:p>
                  </a:txBody>
                  <a:tcPr/>
                </a:tc>
                <a:tc>
                  <a:txBody>
                    <a:bodyPr/>
                    <a:lstStyle/>
                    <a:p>
                      <a:pPr algn="ctr"/>
                      <a:r>
                        <a:rPr lang="en-US" sz="1800" b="0" i="0" kern="1200" dirty="0">
                          <a:solidFill>
                            <a:schemeClr val="dk1"/>
                          </a:solidFill>
                          <a:effectLst/>
                          <a:latin typeface="+mn-lt"/>
                          <a:ea typeface="+mn-ea"/>
                          <a:cs typeface="+mn-cs"/>
                        </a:rPr>
                        <a:t>0.98</a:t>
                      </a:r>
                      <a:endParaRPr lang="en-US" dirty="0"/>
                    </a:p>
                  </a:txBody>
                  <a:tcPr/>
                </a:tc>
                <a:tc>
                  <a:txBody>
                    <a:bodyPr/>
                    <a:lstStyle/>
                    <a:p>
                      <a:pPr algn="ctr"/>
                      <a:r>
                        <a:rPr lang="en-US" sz="1800" b="0" i="0" kern="1200" dirty="0">
                          <a:solidFill>
                            <a:schemeClr val="dk1"/>
                          </a:solidFill>
                          <a:effectLst/>
                          <a:latin typeface="+mn-lt"/>
                          <a:ea typeface="+mn-ea"/>
                          <a:cs typeface="+mn-cs"/>
                        </a:rPr>
                        <a:t>0.50</a:t>
                      </a:r>
                      <a:endParaRPr lang="en-US" dirty="0"/>
                    </a:p>
                  </a:txBody>
                  <a:tcPr/>
                </a:tc>
                <a:tc>
                  <a:txBody>
                    <a:bodyPr/>
                    <a:lstStyle/>
                    <a:p>
                      <a:pPr algn="ctr"/>
                      <a:r>
                        <a:rPr lang="en-US" sz="1800" b="0" i="0" kern="1200" dirty="0">
                          <a:solidFill>
                            <a:schemeClr val="dk1"/>
                          </a:solidFill>
                          <a:effectLst/>
                          <a:latin typeface="+mn-lt"/>
                          <a:ea typeface="+mn-ea"/>
                          <a:cs typeface="+mn-cs"/>
                        </a:rPr>
                        <a:t>0.94</a:t>
                      </a:r>
                      <a:endParaRPr lang="en-US" dirty="0"/>
                    </a:p>
                  </a:txBody>
                  <a:tcPr/>
                </a:tc>
                <a:extLst>
                  <a:ext uri="{0D108BD9-81ED-4DB2-BD59-A6C34878D82A}">
                    <a16:rowId xmlns:a16="http://schemas.microsoft.com/office/drawing/2014/main" val="26603059"/>
                  </a:ext>
                </a:extLst>
              </a:tr>
            </a:tbl>
          </a:graphicData>
        </a:graphic>
      </p:graphicFrame>
    </p:spTree>
    <p:extLst>
      <p:ext uri="{BB962C8B-B14F-4D97-AF65-F5344CB8AC3E}">
        <p14:creationId xmlns:p14="http://schemas.microsoft.com/office/powerpoint/2010/main" val="2151440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AB1B-04A3-D111-1921-EC487AED4968}"/>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7C24BC46-5C81-3DB5-9DAB-6C32E5208E8E}"/>
              </a:ext>
            </a:extLst>
          </p:cNvPr>
          <p:cNvSpPr>
            <a:spLocks noGrp="1"/>
          </p:cNvSpPr>
          <p:nvPr>
            <p:ph idx="1"/>
          </p:nvPr>
        </p:nvSpPr>
        <p:spPr>
          <a:xfrm>
            <a:off x="2530704" y="1389743"/>
            <a:ext cx="9646782" cy="798286"/>
          </a:xfrm>
        </p:spPr>
        <p:txBody>
          <a:bodyPr>
            <a:normAutofit/>
          </a:bodyPr>
          <a:lstStyle/>
          <a:p>
            <a:pPr marL="0" indent="0">
              <a:buNone/>
            </a:pPr>
            <a:r>
              <a:rPr lang="en-US" dirty="0"/>
              <a:t>Validation curves for stock price </a:t>
            </a:r>
            <a:r>
              <a:rPr lang="en-US" b="1" dirty="0"/>
              <a:t>movement direction </a:t>
            </a:r>
            <a:r>
              <a:rPr lang="en-US" dirty="0"/>
              <a:t>prediction models (</a:t>
            </a:r>
            <a:r>
              <a:rPr lang="en-US" b="1" dirty="0"/>
              <a:t>acc scores</a:t>
            </a:r>
            <a:r>
              <a:rPr lang="en-US" dirty="0"/>
              <a:t>):</a:t>
            </a:r>
          </a:p>
        </p:txBody>
      </p:sp>
      <p:pic>
        <p:nvPicPr>
          <p:cNvPr id="4" name="Picture 3">
            <a:extLst>
              <a:ext uri="{FF2B5EF4-FFF2-40B4-BE49-F238E27FC236}">
                <a16:creationId xmlns:a16="http://schemas.microsoft.com/office/drawing/2014/main" id="{C9E60838-D3ED-8D8F-EB23-76D47D6F9E5A}"/>
              </a:ext>
            </a:extLst>
          </p:cNvPr>
          <p:cNvPicPr>
            <a:picLocks noChangeAspect="1"/>
          </p:cNvPicPr>
          <p:nvPr/>
        </p:nvPicPr>
        <p:blipFill>
          <a:blip r:embed="rId2"/>
          <a:stretch>
            <a:fillRect/>
          </a:stretch>
        </p:blipFill>
        <p:spPr>
          <a:xfrm>
            <a:off x="2387116" y="1752600"/>
            <a:ext cx="3134094" cy="2224196"/>
          </a:xfrm>
          <a:prstGeom prst="rect">
            <a:avLst/>
          </a:prstGeom>
        </p:spPr>
      </p:pic>
      <p:pic>
        <p:nvPicPr>
          <p:cNvPr id="9" name="Picture 8">
            <a:extLst>
              <a:ext uri="{FF2B5EF4-FFF2-40B4-BE49-F238E27FC236}">
                <a16:creationId xmlns:a16="http://schemas.microsoft.com/office/drawing/2014/main" id="{BAE07970-49E9-C793-3A00-F6F823AE5F19}"/>
              </a:ext>
            </a:extLst>
          </p:cNvPr>
          <p:cNvPicPr>
            <a:picLocks noChangeAspect="1"/>
          </p:cNvPicPr>
          <p:nvPr/>
        </p:nvPicPr>
        <p:blipFill>
          <a:blip r:embed="rId3"/>
          <a:stretch>
            <a:fillRect/>
          </a:stretch>
        </p:blipFill>
        <p:spPr>
          <a:xfrm>
            <a:off x="5638879" y="1752600"/>
            <a:ext cx="3134094" cy="2224196"/>
          </a:xfrm>
          <a:prstGeom prst="rect">
            <a:avLst/>
          </a:prstGeom>
        </p:spPr>
      </p:pic>
      <p:pic>
        <p:nvPicPr>
          <p:cNvPr id="10" name="Picture 9">
            <a:extLst>
              <a:ext uri="{FF2B5EF4-FFF2-40B4-BE49-F238E27FC236}">
                <a16:creationId xmlns:a16="http://schemas.microsoft.com/office/drawing/2014/main" id="{22A3FEB5-6D05-490D-6070-5C21B61BC545}"/>
              </a:ext>
            </a:extLst>
          </p:cNvPr>
          <p:cNvPicPr>
            <a:picLocks noChangeAspect="1"/>
          </p:cNvPicPr>
          <p:nvPr/>
        </p:nvPicPr>
        <p:blipFill>
          <a:blip r:embed="rId4"/>
          <a:stretch>
            <a:fillRect/>
          </a:stretch>
        </p:blipFill>
        <p:spPr>
          <a:xfrm>
            <a:off x="8890641" y="1788886"/>
            <a:ext cx="3132689" cy="2187910"/>
          </a:xfrm>
          <a:prstGeom prst="rect">
            <a:avLst/>
          </a:prstGeom>
        </p:spPr>
      </p:pic>
      <p:pic>
        <p:nvPicPr>
          <p:cNvPr id="11" name="Picture 10">
            <a:extLst>
              <a:ext uri="{FF2B5EF4-FFF2-40B4-BE49-F238E27FC236}">
                <a16:creationId xmlns:a16="http://schemas.microsoft.com/office/drawing/2014/main" id="{7290E4D7-8F89-8C59-2A2D-5D742D217E30}"/>
              </a:ext>
            </a:extLst>
          </p:cNvPr>
          <p:cNvPicPr>
            <a:picLocks noChangeAspect="1"/>
          </p:cNvPicPr>
          <p:nvPr/>
        </p:nvPicPr>
        <p:blipFill>
          <a:blip r:embed="rId5"/>
          <a:stretch>
            <a:fillRect/>
          </a:stretch>
        </p:blipFill>
        <p:spPr>
          <a:xfrm>
            <a:off x="2285519" y="3976795"/>
            <a:ext cx="3132689" cy="2153723"/>
          </a:xfrm>
          <a:prstGeom prst="rect">
            <a:avLst/>
          </a:prstGeom>
        </p:spPr>
      </p:pic>
      <p:pic>
        <p:nvPicPr>
          <p:cNvPr id="12" name="Picture 11">
            <a:extLst>
              <a:ext uri="{FF2B5EF4-FFF2-40B4-BE49-F238E27FC236}">
                <a16:creationId xmlns:a16="http://schemas.microsoft.com/office/drawing/2014/main" id="{ECC141BF-227A-6692-955E-706D1E007F4A}"/>
              </a:ext>
            </a:extLst>
          </p:cNvPr>
          <p:cNvPicPr>
            <a:picLocks noChangeAspect="1"/>
          </p:cNvPicPr>
          <p:nvPr/>
        </p:nvPicPr>
        <p:blipFill>
          <a:blip r:embed="rId6"/>
          <a:stretch>
            <a:fillRect/>
          </a:stretch>
        </p:blipFill>
        <p:spPr>
          <a:xfrm>
            <a:off x="5535875" y="3976795"/>
            <a:ext cx="3132689" cy="2153724"/>
          </a:xfrm>
          <a:prstGeom prst="rect">
            <a:avLst/>
          </a:prstGeom>
        </p:spPr>
      </p:pic>
      <p:pic>
        <p:nvPicPr>
          <p:cNvPr id="13" name="Picture 12">
            <a:extLst>
              <a:ext uri="{FF2B5EF4-FFF2-40B4-BE49-F238E27FC236}">
                <a16:creationId xmlns:a16="http://schemas.microsoft.com/office/drawing/2014/main" id="{D89DDC4A-EE43-F90F-32DD-F96CC7E94B8C}"/>
              </a:ext>
            </a:extLst>
          </p:cNvPr>
          <p:cNvPicPr>
            <a:picLocks noChangeAspect="1"/>
          </p:cNvPicPr>
          <p:nvPr/>
        </p:nvPicPr>
        <p:blipFill>
          <a:blip r:embed="rId7"/>
          <a:stretch>
            <a:fillRect/>
          </a:stretch>
        </p:blipFill>
        <p:spPr>
          <a:xfrm>
            <a:off x="8890641" y="3976795"/>
            <a:ext cx="3132689" cy="2187910"/>
          </a:xfrm>
          <a:prstGeom prst="rect">
            <a:avLst/>
          </a:prstGeom>
        </p:spPr>
      </p:pic>
    </p:spTree>
    <p:extLst>
      <p:ext uri="{BB962C8B-B14F-4D97-AF65-F5344CB8AC3E}">
        <p14:creationId xmlns:p14="http://schemas.microsoft.com/office/powerpoint/2010/main" val="1136571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AB1B-04A3-D111-1921-EC487AED4968}"/>
              </a:ext>
            </a:extLst>
          </p:cNvPr>
          <p:cNvSpPr>
            <a:spLocks noGrp="1"/>
          </p:cNvSpPr>
          <p:nvPr>
            <p:ph type="title"/>
          </p:nvPr>
        </p:nvSpPr>
        <p:spPr/>
        <p:txBody>
          <a:bodyPr/>
          <a:lstStyle/>
          <a:p>
            <a:r>
              <a:rPr lang="en-US" dirty="0"/>
              <a:t>Learnings and Challenges</a:t>
            </a:r>
          </a:p>
        </p:txBody>
      </p:sp>
      <p:sp>
        <p:nvSpPr>
          <p:cNvPr id="3" name="Content Placeholder 2">
            <a:extLst>
              <a:ext uri="{FF2B5EF4-FFF2-40B4-BE49-F238E27FC236}">
                <a16:creationId xmlns:a16="http://schemas.microsoft.com/office/drawing/2014/main" id="{7C24BC46-5C81-3DB5-9DAB-6C32E5208E8E}"/>
              </a:ext>
            </a:extLst>
          </p:cNvPr>
          <p:cNvSpPr>
            <a:spLocks noGrp="1"/>
          </p:cNvSpPr>
          <p:nvPr>
            <p:ph idx="1"/>
          </p:nvPr>
        </p:nvSpPr>
        <p:spPr>
          <a:xfrm>
            <a:off x="2589212" y="1640114"/>
            <a:ext cx="9089266" cy="4593776"/>
          </a:xfrm>
        </p:spPr>
        <p:txBody>
          <a:bodyPr>
            <a:normAutofit/>
          </a:bodyPr>
          <a:lstStyle/>
          <a:p>
            <a:r>
              <a:rPr lang="en-US" dirty="0"/>
              <a:t>The curation of datasets was the biggest challenge. As no end-to-end dataset for our use case existed in the wild, we had to spend a lot of time cleaning and pruning datasets to satisfy our needs. This helped us learn how to build our own datasets for the task at our hands.</a:t>
            </a:r>
          </a:p>
          <a:p>
            <a:pPr marL="0" indent="0">
              <a:buNone/>
            </a:pPr>
            <a:endParaRPr lang="en-US" dirty="0"/>
          </a:p>
          <a:p>
            <a:r>
              <a:rPr lang="en-US" dirty="0"/>
              <a:t>A key learning was in producing the idea of using a trained model’s predictions to serve as a feature for another dataset, and in a way chaining different models.</a:t>
            </a:r>
          </a:p>
          <a:p>
            <a:pPr marL="0" indent="0">
              <a:buNone/>
            </a:pPr>
            <a:endParaRPr lang="en-US" dirty="0"/>
          </a:p>
          <a:p>
            <a:r>
              <a:rPr lang="en-US" dirty="0"/>
              <a:t>We also learnt to evaluate different models and strategies at our hands, like figuring out what model would work the best for sentiment classification and tuning the parameters ourselves.</a:t>
            </a:r>
          </a:p>
          <a:p>
            <a:endParaRPr lang="en-US" dirty="0"/>
          </a:p>
        </p:txBody>
      </p:sp>
    </p:spTree>
    <p:extLst>
      <p:ext uri="{BB962C8B-B14F-4D97-AF65-F5344CB8AC3E}">
        <p14:creationId xmlns:p14="http://schemas.microsoft.com/office/powerpoint/2010/main" val="3054810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AB1B-04A3-D111-1921-EC487AED496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C24BC46-5C81-3DB5-9DAB-6C32E5208E8E}"/>
              </a:ext>
            </a:extLst>
          </p:cNvPr>
          <p:cNvSpPr>
            <a:spLocks noGrp="1"/>
          </p:cNvSpPr>
          <p:nvPr>
            <p:ph idx="1"/>
          </p:nvPr>
        </p:nvSpPr>
        <p:spPr>
          <a:xfrm>
            <a:off x="2589212" y="1422400"/>
            <a:ext cx="9089266" cy="4811490"/>
          </a:xfrm>
        </p:spPr>
        <p:txBody>
          <a:bodyPr>
            <a:normAutofit/>
          </a:bodyPr>
          <a:lstStyle/>
          <a:p>
            <a:pPr marL="0" indent="0">
              <a:buNone/>
            </a:pPr>
            <a:r>
              <a:rPr lang="en-US" dirty="0"/>
              <a:t>Despite the task seeming straightforward at first at the time of proposal, in the implementation phase we realized stock movement prediction is super challenging due to the plethora of factors it depends on. Public sentiment is just a tiny factor involved in the movement. Nevertheless, it was an amazing learning experience working on such challenging project over the summers.</a:t>
            </a:r>
          </a:p>
          <a:p>
            <a:pPr marL="0" indent="0">
              <a:buNone/>
            </a:pPr>
            <a:endParaRPr lang="en-US" dirty="0"/>
          </a:p>
          <a:p>
            <a:r>
              <a:rPr lang="en-US" dirty="0"/>
              <a:t>We developed an independent sentiment classification model with a pretty good accuracy (~ 0.8).</a:t>
            </a:r>
          </a:p>
          <a:p>
            <a:pPr marL="0" indent="0">
              <a:buNone/>
            </a:pPr>
            <a:endParaRPr lang="en-US" dirty="0"/>
          </a:p>
          <a:p>
            <a:r>
              <a:rPr lang="en-US" dirty="0"/>
              <a:t>We curated large datasets, something we had never done before.</a:t>
            </a:r>
          </a:p>
          <a:p>
            <a:pPr marL="0" indent="0">
              <a:buNone/>
            </a:pPr>
            <a:endParaRPr lang="en-US" dirty="0"/>
          </a:p>
          <a:p>
            <a:r>
              <a:rPr lang="en-US" dirty="0"/>
              <a:t>We built a various models to finally predict the movement and fed a set of derived attributes to it to maintain a locality context of five days. We achieved a good accuracy in movement direction prediction.</a:t>
            </a:r>
          </a:p>
        </p:txBody>
      </p:sp>
    </p:spTree>
    <p:extLst>
      <p:ext uri="{BB962C8B-B14F-4D97-AF65-F5344CB8AC3E}">
        <p14:creationId xmlns:p14="http://schemas.microsoft.com/office/powerpoint/2010/main" val="12493702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AB1B-04A3-D111-1921-EC487AED4968}"/>
              </a:ext>
            </a:extLst>
          </p:cNvPr>
          <p:cNvSpPr>
            <a:spLocks noGrp="1"/>
          </p:cNvSpPr>
          <p:nvPr>
            <p:ph type="title"/>
          </p:nvPr>
        </p:nvSpPr>
        <p:spPr>
          <a:xfrm>
            <a:off x="5234526" y="3033481"/>
            <a:ext cx="2327418" cy="1280890"/>
          </a:xfrm>
        </p:spPr>
        <p:txBody>
          <a:bodyPr/>
          <a:lstStyle/>
          <a:p>
            <a:r>
              <a:rPr lang="en-US" dirty="0"/>
              <a:t>Q &amp; A</a:t>
            </a:r>
          </a:p>
        </p:txBody>
      </p:sp>
    </p:spTree>
    <p:extLst>
      <p:ext uri="{BB962C8B-B14F-4D97-AF65-F5344CB8AC3E}">
        <p14:creationId xmlns:p14="http://schemas.microsoft.com/office/powerpoint/2010/main" val="2439685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AB1B-04A3-D111-1921-EC487AED4968}"/>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7C24BC46-5C81-3DB5-9DAB-6C32E5208E8E}"/>
              </a:ext>
            </a:extLst>
          </p:cNvPr>
          <p:cNvSpPr>
            <a:spLocks noGrp="1"/>
          </p:cNvSpPr>
          <p:nvPr>
            <p:ph idx="1"/>
          </p:nvPr>
        </p:nvSpPr>
        <p:spPr/>
        <p:txBody>
          <a:bodyPr/>
          <a:lstStyle/>
          <a:p>
            <a:r>
              <a:rPr lang="en-US" dirty="0"/>
              <a:t>Seed / basis for the project</a:t>
            </a:r>
          </a:p>
          <a:p>
            <a:pPr marL="0" indent="0">
              <a:buNone/>
            </a:pPr>
            <a:endParaRPr lang="en-US" dirty="0"/>
          </a:p>
          <a:p>
            <a:r>
              <a:rPr lang="en-US" dirty="0"/>
              <a:t>Approach</a:t>
            </a:r>
          </a:p>
          <a:p>
            <a:pPr marL="0" indent="0">
              <a:buNone/>
            </a:pPr>
            <a:endParaRPr lang="en-US" dirty="0"/>
          </a:p>
          <a:p>
            <a:r>
              <a:rPr lang="en-US" dirty="0"/>
              <a:t>Results</a:t>
            </a:r>
          </a:p>
          <a:p>
            <a:endParaRPr lang="en-US" dirty="0"/>
          </a:p>
          <a:p>
            <a:r>
              <a:rPr lang="en-US" dirty="0"/>
              <a:t>Learning and Challenges</a:t>
            </a:r>
          </a:p>
          <a:p>
            <a:pPr marL="0" indent="0">
              <a:buNone/>
            </a:pPr>
            <a:endParaRPr lang="en-US" dirty="0"/>
          </a:p>
          <a:p>
            <a:r>
              <a:rPr lang="en-US" dirty="0"/>
              <a:t>Conclusion</a:t>
            </a:r>
          </a:p>
        </p:txBody>
      </p:sp>
    </p:spTree>
    <p:extLst>
      <p:ext uri="{BB962C8B-B14F-4D97-AF65-F5344CB8AC3E}">
        <p14:creationId xmlns:p14="http://schemas.microsoft.com/office/powerpoint/2010/main" val="1360042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AB1B-04A3-D111-1921-EC487AED4968}"/>
              </a:ext>
            </a:extLst>
          </p:cNvPr>
          <p:cNvSpPr>
            <a:spLocks noGrp="1"/>
          </p:cNvSpPr>
          <p:nvPr>
            <p:ph type="title"/>
          </p:nvPr>
        </p:nvSpPr>
        <p:spPr>
          <a:xfrm>
            <a:off x="4871669" y="2931881"/>
            <a:ext cx="2777360" cy="1280890"/>
          </a:xfrm>
        </p:spPr>
        <p:txBody>
          <a:bodyPr/>
          <a:lstStyle/>
          <a:p>
            <a:r>
              <a:rPr lang="en-US" dirty="0"/>
              <a:t>Thank You!</a:t>
            </a:r>
          </a:p>
        </p:txBody>
      </p:sp>
    </p:spTree>
    <p:extLst>
      <p:ext uri="{BB962C8B-B14F-4D97-AF65-F5344CB8AC3E}">
        <p14:creationId xmlns:p14="http://schemas.microsoft.com/office/powerpoint/2010/main" val="3191215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AB1B-04A3-D111-1921-EC487AED4968}"/>
              </a:ext>
            </a:extLst>
          </p:cNvPr>
          <p:cNvSpPr>
            <a:spLocks noGrp="1"/>
          </p:cNvSpPr>
          <p:nvPr>
            <p:ph type="title"/>
          </p:nvPr>
        </p:nvSpPr>
        <p:spPr/>
        <p:txBody>
          <a:bodyPr/>
          <a:lstStyle/>
          <a:p>
            <a:r>
              <a:rPr lang="en-US" dirty="0"/>
              <a:t>Seed</a:t>
            </a:r>
          </a:p>
        </p:txBody>
      </p:sp>
      <p:sp>
        <p:nvSpPr>
          <p:cNvPr id="3" name="Content Placeholder 2">
            <a:extLst>
              <a:ext uri="{FF2B5EF4-FFF2-40B4-BE49-F238E27FC236}">
                <a16:creationId xmlns:a16="http://schemas.microsoft.com/office/drawing/2014/main" id="{7C24BC46-5C81-3DB5-9DAB-6C32E5208E8E}"/>
              </a:ext>
            </a:extLst>
          </p:cNvPr>
          <p:cNvSpPr>
            <a:spLocks noGrp="1"/>
          </p:cNvSpPr>
          <p:nvPr>
            <p:ph idx="1"/>
          </p:nvPr>
        </p:nvSpPr>
        <p:spPr/>
        <p:txBody>
          <a:bodyPr/>
          <a:lstStyle/>
          <a:p>
            <a:r>
              <a:rPr lang="en-US" dirty="0"/>
              <a:t>Stock price movement is governed by a lot of factors, but a major factor is the general market sentiment.</a:t>
            </a:r>
          </a:p>
          <a:p>
            <a:endParaRPr lang="en-US" dirty="0"/>
          </a:p>
          <a:p>
            <a:r>
              <a:rPr lang="en-US" dirty="0"/>
              <a:t>The market sentiment might be specific to an organization, or about the market as whole.</a:t>
            </a:r>
          </a:p>
          <a:p>
            <a:endParaRPr lang="en-US" dirty="0"/>
          </a:p>
          <a:p>
            <a:r>
              <a:rPr lang="en-US" dirty="0"/>
              <a:t>From a significantly large set of tweets from a single day, we can infer the general market sentiment and use it to predict movement, in addition to how the market has been doing in past couple of days.</a:t>
            </a:r>
          </a:p>
        </p:txBody>
      </p:sp>
    </p:spTree>
    <p:extLst>
      <p:ext uri="{BB962C8B-B14F-4D97-AF65-F5344CB8AC3E}">
        <p14:creationId xmlns:p14="http://schemas.microsoft.com/office/powerpoint/2010/main" val="3259533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AB1B-04A3-D111-1921-EC487AED4968}"/>
              </a:ext>
            </a:extLst>
          </p:cNvPr>
          <p:cNvSpPr>
            <a:spLocks noGrp="1"/>
          </p:cNvSpPr>
          <p:nvPr>
            <p:ph type="title"/>
          </p:nvPr>
        </p:nvSpPr>
        <p:spPr/>
        <p:txBody>
          <a:bodyPr/>
          <a:lstStyle/>
          <a:p>
            <a:r>
              <a:rPr lang="en-US" dirty="0"/>
              <a:t>Seed</a:t>
            </a:r>
          </a:p>
        </p:txBody>
      </p:sp>
      <p:sp>
        <p:nvSpPr>
          <p:cNvPr id="3" name="Content Placeholder 2">
            <a:extLst>
              <a:ext uri="{FF2B5EF4-FFF2-40B4-BE49-F238E27FC236}">
                <a16:creationId xmlns:a16="http://schemas.microsoft.com/office/drawing/2014/main" id="{7C24BC46-5C81-3DB5-9DAB-6C32E5208E8E}"/>
              </a:ext>
            </a:extLst>
          </p:cNvPr>
          <p:cNvSpPr>
            <a:spLocks noGrp="1"/>
          </p:cNvSpPr>
          <p:nvPr>
            <p:ph idx="1"/>
          </p:nvPr>
        </p:nvSpPr>
        <p:spPr/>
        <p:txBody>
          <a:bodyPr/>
          <a:lstStyle/>
          <a:p>
            <a:r>
              <a:rPr lang="en-US" dirty="0"/>
              <a:t>Traditional machine learning approaches use the historical movement of stock prices to predict future prices.</a:t>
            </a:r>
          </a:p>
          <a:p>
            <a:endParaRPr lang="en-US" dirty="0"/>
          </a:p>
          <a:p>
            <a:r>
              <a:rPr lang="en-US" dirty="0"/>
              <a:t>Some approaches also use macro factors, such as how related organizations in that sector are doing.</a:t>
            </a:r>
          </a:p>
          <a:p>
            <a:endParaRPr lang="en-US" dirty="0"/>
          </a:p>
          <a:p>
            <a:r>
              <a:rPr lang="en-US" dirty="0"/>
              <a:t>This opens an opportunity for us to explore addition of another factor in that prediction – what the public has to say – by capturing sentiment.</a:t>
            </a:r>
          </a:p>
        </p:txBody>
      </p:sp>
    </p:spTree>
    <p:extLst>
      <p:ext uri="{BB962C8B-B14F-4D97-AF65-F5344CB8AC3E}">
        <p14:creationId xmlns:p14="http://schemas.microsoft.com/office/powerpoint/2010/main" val="564664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AB1B-04A3-D111-1921-EC487AED4968}"/>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7C24BC46-5C81-3DB5-9DAB-6C32E5208E8E}"/>
              </a:ext>
            </a:extLst>
          </p:cNvPr>
          <p:cNvSpPr>
            <a:spLocks noGrp="1"/>
          </p:cNvSpPr>
          <p:nvPr>
            <p:ph idx="1"/>
          </p:nvPr>
        </p:nvSpPr>
        <p:spPr>
          <a:xfrm>
            <a:off x="2589212" y="1514475"/>
            <a:ext cx="9089266" cy="4396747"/>
          </a:xfrm>
        </p:spPr>
        <p:txBody>
          <a:bodyPr/>
          <a:lstStyle/>
          <a:p>
            <a:pPr marL="0" indent="0">
              <a:buNone/>
            </a:pPr>
            <a:r>
              <a:rPr lang="en-US" dirty="0"/>
              <a:t>Our approach consists of following steps:</a:t>
            </a:r>
          </a:p>
          <a:p>
            <a:pPr marL="0" indent="0">
              <a:buNone/>
            </a:pPr>
            <a:endParaRPr lang="en-US" dirty="0"/>
          </a:p>
          <a:p>
            <a:r>
              <a:rPr lang="en-US" dirty="0"/>
              <a:t>Training an independent model to classify the sentiment from a Tweet. We used Kaggle Sentiment140 dataset (containing 1.6 million tweets) for this to train RNN, GRU, and LSTM models and use the best model later.</a:t>
            </a:r>
          </a:p>
          <a:p>
            <a:pPr marL="0" indent="0">
              <a:buNone/>
            </a:pPr>
            <a:endParaRPr lang="en-US" dirty="0"/>
          </a:p>
          <a:p>
            <a:r>
              <a:rPr lang="en-US" dirty="0"/>
              <a:t>We built a dataset of Tweets that correspond to indexed organizations and use our pre-trained model to label these Tweets as having positive or negative sentiment (Attributes: </a:t>
            </a:r>
            <a:r>
              <a:rPr lang="en-US" dirty="0" err="1"/>
              <a:t>tweet_body</a:t>
            </a:r>
            <a:r>
              <a:rPr lang="en-US" dirty="0"/>
              <a:t>, sentiment, date, </a:t>
            </a:r>
            <a:r>
              <a:rPr lang="en-US" dirty="0" err="1"/>
              <a:t>ticker_symbol</a:t>
            </a:r>
            <a:r>
              <a:rPr lang="en-US" dirty="0"/>
              <a:t>).</a:t>
            </a:r>
          </a:p>
          <a:p>
            <a:pPr marL="0" indent="0">
              <a:buNone/>
            </a:pPr>
            <a:endParaRPr lang="en-US" dirty="0"/>
          </a:p>
          <a:p>
            <a:r>
              <a:rPr lang="en-US" dirty="0"/>
              <a:t>We built another dataset consisting of stock prices (open, close) corresponding to the dates and </a:t>
            </a:r>
            <a:r>
              <a:rPr lang="en-US" dirty="0" err="1"/>
              <a:t>ticker_symbol</a:t>
            </a:r>
            <a:r>
              <a:rPr lang="en-US" dirty="0"/>
              <a:t> from the dataset in step 2.</a:t>
            </a:r>
          </a:p>
          <a:p>
            <a:pPr>
              <a:buFont typeface="+mj-lt"/>
              <a:buAutoNum type="arabicPeriod"/>
            </a:pPr>
            <a:endParaRPr lang="en-US" dirty="0"/>
          </a:p>
          <a:p>
            <a:endParaRPr lang="en-US" dirty="0"/>
          </a:p>
        </p:txBody>
      </p:sp>
    </p:spTree>
    <p:extLst>
      <p:ext uri="{BB962C8B-B14F-4D97-AF65-F5344CB8AC3E}">
        <p14:creationId xmlns:p14="http://schemas.microsoft.com/office/powerpoint/2010/main" val="3010371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AB1B-04A3-D111-1921-EC487AED4968}"/>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7C24BC46-5C81-3DB5-9DAB-6C32E5208E8E}"/>
              </a:ext>
            </a:extLst>
          </p:cNvPr>
          <p:cNvSpPr>
            <a:spLocks noGrp="1"/>
          </p:cNvSpPr>
          <p:nvPr>
            <p:ph idx="1"/>
          </p:nvPr>
        </p:nvSpPr>
        <p:spPr>
          <a:xfrm>
            <a:off x="2589212" y="1528763"/>
            <a:ext cx="9089266" cy="5043487"/>
          </a:xfrm>
        </p:spPr>
        <p:txBody>
          <a:bodyPr/>
          <a:lstStyle/>
          <a:p>
            <a:pPr marL="0" indent="0">
              <a:buNone/>
            </a:pPr>
            <a:r>
              <a:rPr lang="en-US" dirty="0"/>
              <a:t>In our evaluation, we found in addition to the opening and closing price for stocks, it helps to introduce the following derived attributes:</a:t>
            </a:r>
          </a:p>
          <a:p>
            <a:pPr marL="0" indent="0">
              <a:buNone/>
            </a:pPr>
            <a:endParaRPr lang="en-US" dirty="0"/>
          </a:p>
          <a:p>
            <a:r>
              <a:rPr lang="en-US" b="1" dirty="0"/>
              <a:t>Volatility</a:t>
            </a:r>
            <a:r>
              <a:rPr lang="en-US" dirty="0"/>
              <a:t> = (last close price – current close price) / last close price</a:t>
            </a:r>
          </a:p>
          <a:p>
            <a:pPr marL="0" indent="0">
              <a:buNone/>
            </a:pPr>
            <a:endParaRPr lang="en-US" dirty="0"/>
          </a:p>
          <a:p>
            <a:r>
              <a:rPr lang="en-US" b="1" dirty="0"/>
              <a:t>Momentum</a:t>
            </a:r>
            <a:r>
              <a:rPr lang="en-US" dirty="0"/>
              <a:t> = 1 if current close price is higher than last, 0 otherwise</a:t>
            </a:r>
          </a:p>
          <a:p>
            <a:pPr marL="0" indent="0">
              <a:buNone/>
            </a:pPr>
            <a:endParaRPr lang="en-US" dirty="0"/>
          </a:p>
          <a:p>
            <a:r>
              <a:rPr lang="en-US" b="1" dirty="0"/>
              <a:t>Average Volatility </a:t>
            </a:r>
            <a:r>
              <a:rPr lang="en-US" dirty="0"/>
              <a:t>= Mean of Volatility for last 5 days</a:t>
            </a:r>
          </a:p>
          <a:p>
            <a:pPr marL="0" indent="0">
              <a:buNone/>
            </a:pPr>
            <a:endParaRPr lang="en-US" dirty="0"/>
          </a:p>
          <a:p>
            <a:r>
              <a:rPr lang="en-US" b="1" dirty="0"/>
              <a:t>Delta</a:t>
            </a:r>
            <a:r>
              <a:rPr lang="en-US" dirty="0"/>
              <a:t> = Day’s closing price – day’s opening price</a:t>
            </a:r>
          </a:p>
          <a:p>
            <a:pPr marL="0" indent="0">
              <a:buNone/>
            </a:pPr>
            <a:endParaRPr lang="en-US" dirty="0"/>
          </a:p>
          <a:p>
            <a:r>
              <a:rPr lang="en-US" b="1" dirty="0"/>
              <a:t>Movement</a:t>
            </a:r>
            <a:r>
              <a:rPr lang="en-US" dirty="0"/>
              <a:t> = Current closing price – last closing price</a:t>
            </a:r>
          </a:p>
          <a:p>
            <a:pPr>
              <a:buFont typeface="+mj-lt"/>
              <a:buAutoNum type="arabicPeriod"/>
            </a:pPr>
            <a:endParaRPr lang="en-US" dirty="0"/>
          </a:p>
          <a:p>
            <a:endParaRPr lang="en-US" dirty="0"/>
          </a:p>
        </p:txBody>
      </p:sp>
    </p:spTree>
    <p:extLst>
      <p:ext uri="{BB962C8B-B14F-4D97-AF65-F5344CB8AC3E}">
        <p14:creationId xmlns:p14="http://schemas.microsoft.com/office/powerpoint/2010/main" val="3590788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AB1B-04A3-D111-1921-EC487AED4968}"/>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7C24BC46-5C81-3DB5-9DAB-6C32E5208E8E}"/>
              </a:ext>
            </a:extLst>
          </p:cNvPr>
          <p:cNvSpPr>
            <a:spLocks noGrp="1"/>
          </p:cNvSpPr>
          <p:nvPr>
            <p:ph idx="1"/>
          </p:nvPr>
        </p:nvSpPr>
        <p:spPr>
          <a:xfrm>
            <a:off x="2589212" y="1543050"/>
            <a:ext cx="9089266" cy="4368172"/>
          </a:xfrm>
        </p:spPr>
        <p:txBody>
          <a:bodyPr>
            <a:normAutofit/>
          </a:bodyPr>
          <a:lstStyle/>
          <a:p>
            <a:pPr marL="0" indent="0">
              <a:buNone/>
            </a:pPr>
            <a:r>
              <a:rPr lang="en-US" dirty="0"/>
              <a:t>We then merge these two datasets to form a dataset that we use for training our model. We merge it in the following way:</a:t>
            </a:r>
          </a:p>
          <a:p>
            <a:pPr marL="0" indent="0">
              <a:buNone/>
            </a:pPr>
            <a:endParaRPr lang="en-US" dirty="0"/>
          </a:p>
          <a:p>
            <a:r>
              <a:rPr lang="en-US" dirty="0"/>
              <a:t>Group tweets by date and normalize number of positive and negative tweets for that date to calculate a sentiment score as </a:t>
            </a:r>
            <a:r>
              <a:rPr lang="en-US" i="1" dirty="0"/>
              <a:t>p / (p + n)</a:t>
            </a:r>
            <a:r>
              <a:rPr lang="en-US" dirty="0"/>
              <a:t>.</a:t>
            </a:r>
          </a:p>
          <a:p>
            <a:pPr marL="0" indent="0">
              <a:buNone/>
            </a:pPr>
            <a:endParaRPr lang="en-US" dirty="0"/>
          </a:p>
          <a:p>
            <a:r>
              <a:rPr lang="en-US" dirty="0"/>
              <a:t>Then group them by </a:t>
            </a:r>
            <a:r>
              <a:rPr lang="en-US" i="1" dirty="0" err="1"/>
              <a:t>ticker_symbol</a:t>
            </a:r>
            <a:r>
              <a:rPr lang="en-US" dirty="0"/>
              <a:t>, and add </a:t>
            </a:r>
            <a:r>
              <a:rPr lang="en-US" dirty="0" err="1"/>
              <a:t>attibutes</a:t>
            </a:r>
            <a:r>
              <a:rPr lang="en-US" dirty="0"/>
              <a:t> </a:t>
            </a:r>
            <a:r>
              <a:rPr lang="en-US" i="1" dirty="0"/>
              <a:t>volatility</a:t>
            </a:r>
            <a:r>
              <a:rPr lang="en-US" dirty="0"/>
              <a:t>, </a:t>
            </a:r>
            <a:r>
              <a:rPr lang="en-US" i="1" dirty="0"/>
              <a:t>momentum</a:t>
            </a:r>
            <a:r>
              <a:rPr lang="en-US" dirty="0"/>
              <a:t>, </a:t>
            </a:r>
            <a:r>
              <a:rPr lang="en-US" i="1" dirty="0" err="1"/>
              <a:t>average_volatility</a:t>
            </a:r>
            <a:r>
              <a:rPr lang="en-US" dirty="0"/>
              <a:t>, </a:t>
            </a:r>
            <a:r>
              <a:rPr lang="en-US" i="1" dirty="0"/>
              <a:t>delta</a:t>
            </a:r>
            <a:r>
              <a:rPr lang="en-US" dirty="0"/>
              <a:t> for that </a:t>
            </a:r>
            <a:r>
              <a:rPr lang="en-US" i="1" dirty="0" err="1"/>
              <a:t>ticker_symbol</a:t>
            </a:r>
            <a:r>
              <a:rPr lang="en-US" dirty="0"/>
              <a:t>.</a:t>
            </a:r>
          </a:p>
          <a:p>
            <a:pPr marL="0" indent="0">
              <a:buNone/>
            </a:pPr>
            <a:endParaRPr lang="en-US" dirty="0"/>
          </a:p>
          <a:p>
            <a:r>
              <a:rPr lang="en-US" dirty="0"/>
              <a:t>Finally, for the label for that example we use the attribute </a:t>
            </a:r>
            <a:r>
              <a:rPr lang="en-US" i="1" dirty="0"/>
              <a:t>momentum </a:t>
            </a:r>
            <a:r>
              <a:rPr lang="en-US" dirty="0"/>
              <a:t>(for movement prediction) and </a:t>
            </a:r>
            <a:r>
              <a:rPr lang="en-US" i="1" dirty="0"/>
              <a:t>delta </a:t>
            </a:r>
            <a:r>
              <a:rPr lang="en-US" dirty="0"/>
              <a:t>(for value prediction)</a:t>
            </a:r>
            <a:r>
              <a:rPr lang="en-US" i="1" dirty="0"/>
              <a:t> </a:t>
            </a:r>
            <a:r>
              <a:rPr lang="en-US" dirty="0"/>
              <a:t>for that ticker symbol.</a:t>
            </a:r>
          </a:p>
          <a:p>
            <a:endParaRPr lang="en-US" dirty="0"/>
          </a:p>
        </p:txBody>
      </p:sp>
    </p:spTree>
    <p:extLst>
      <p:ext uri="{BB962C8B-B14F-4D97-AF65-F5344CB8AC3E}">
        <p14:creationId xmlns:p14="http://schemas.microsoft.com/office/powerpoint/2010/main" val="4232656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AB1B-04A3-D111-1921-EC487AED4968}"/>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7C24BC46-5C81-3DB5-9DAB-6C32E5208E8E}"/>
              </a:ext>
            </a:extLst>
          </p:cNvPr>
          <p:cNvSpPr>
            <a:spLocks noGrp="1"/>
          </p:cNvSpPr>
          <p:nvPr>
            <p:ph idx="1"/>
          </p:nvPr>
        </p:nvSpPr>
        <p:spPr>
          <a:xfrm>
            <a:off x="2589212" y="1543050"/>
            <a:ext cx="9089266" cy="4690840"/>
          </a:xfrm>
        </p:spPr>
        <p:txBody>
          <a:bodyPr>
            <a:normAutofit/>
          </a:bodyPr>
          <a:lstStyle/>
          <a:p>
            <a:pPr marL="0" indent="0">
              <a:buNone/>
            </a:pPr>
            <a:r>
              <a:rPr lang="en-US" dirty="0"/>
              <a:t>After we’re ready with the dataset, we built separate models to predict the:</a:t>
            </a:r>
          </a:p>
          <a:p>
            <a:pPr marL="0" indent="0">
              <a:buNone/>
            </a:pPr>
            <a:endParaRPr lang="en-US" dirty="0"/>
          </a:p>
          <a:p>
            <a:r>
              <a:rPr lang="en-US" b="1" dirty="0"/>
              <a:t>Magnitude</a:t>
            </a:r>
            <a:r>
              <a:rPr lang="en-US" dirty="0"/>
              <a:t> of movement on stock prices using a </a:t>
            </a:r>
            <a:r>
              <a:rPr lang="en-US" dirty="0" err="1"/>
              <a:t>LogisticRegression</a:t>
            </a:r>
            <a:r>
              <a:rPr lang="en-US" dirty="0"/>
              <a:t> and SVM models. (X = [Volatility, </a:t>
            </a:r>
            <a:r>
              <a:rPr lang="en-US" dirty="0" err="1"/>
              <a:t>AvgVolatility</a:t>
            </a:r>
            <a:r>
              <a:rPr lang="en-US" dirty="0"/>
              <a:t>, </a:t>
            </a:r>
            <a:r>
              <a:rPr lang="en-US" dirty="0" err="1"/>
              <a:t>positive_sentiment</a:t>
            </a:r>
            <a:r>
              <a:rPr lang="en-US" dirty="0"/>
              <a:t>], Y = [Delta])</a:t>
            </a:r>
          </a:p>
          <a:p>
            <a:pPr marL="0" indent="0">
              <a:buNone/>
            </a:pPr>
            <a:endParaRPr lang="en-US" dirty="0"/>
          </a:p>
          <a:p>
            <a:r>
              <a:rPr lang="en-US" b="1" dirty="0"/>
              <a:t>Direction</a:t>
            </a:r>
            <a:r>
              <a:rPr lang="en-US" dirty="0"/>
              <a:t> of movement on stock prices using a </a:t>
            </a:r>
            <a:r>
              <a:rPr lang="en-US" dirty="0" err="1"/>
              <a:t>LogisticRegression</a:t>
            </a:r>
            <a:r>
              <a:rPr lang="en-US" dirty="0"/>
              <a:t>, SVM, and  a </a:t>
            </a:r>
            <a:r>
              <a:rPr lang="en-US" dirty="0" err="1"/>
              <a:t>KNeighborsClassifier</a:t>
            </a:r>
            <a:r>
              <a:rPr lang="en-US" dirty="0"/>
              <a:t> model. (X = [Volatility, </a:t>
            </a:r>
            <a:r>
              <a:rPr lang="en-US" dirty="0" err="1"/>
              <a:t>AvgVolatility</a:t>
            </a:r>
            <a:r>
              <a:rPr lang="en-US" dirty="0"/>
              <a:t>, </a:t>
            </a:r>
            <a:r>
              <a:rPr lang="en-US" dirty="0" err="1"/>
              <a:t>positive_sentiment</a:t>
            </a:r>
            <a:r>
              <a:rPr lang="en-US" dirty="0"/>
              <a:t>], Y = [Momentum])</a:t>
            </a:r>
          </a:p>
          <a:p>
            <a:pPr marL="0" indent="0">
              <a:buNone/>
            </a:pPr>
            <a:endParaRPr lang="en-US" dirty="0"/>
          </a:p>
          <a:p>
            <a:pPr marL="0" indent="0">
              <a:buNone/>
            </a:pPr>
            <a:r>
              <a:rPr lang="en-US" dirty="0"/>
              <a:t>Traditional approaches use time-series models such as LSTMs, or regression over just the stock prices over a long range. We wanted to try a new approach of doing regression over inputs that contain some local context information (from past five datapoints), as well as the public sentiment.</a:t>
            </a:r>
          </a:p>
          <a:p>
            <a:endParaRPr lang="en-US" dirty="0"/>
          </a:p>
        </p:txBody>
      </p:sp>
    </p:spTree>
    <p:extLst>
      <p:ext uri="{BB962C8B-B14F-4D97-AF65-F5344CB8AC3E}">
        <p14:creationId xmlns:p14="http://schemas.microsoft.com/office/powerpoint/2010/main" val="786535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AB1B-04A3-D111-1921-EC487AED4968}"/>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7C24BC46-5C81-3DB5-9DAB-6C32E5208E8E}"/>
              </a:ext>
            </a:extLst>
          </p:cNvPr>
          <p:cNvSpPr>
            <a:spLocks noGrp="1"/>
          </p:cNvSpPr>
          <p:nvPr>
            <p:ph idx="1"/>
          </p:nvPr>
        </p:nvSpPr>
        <p:spPr>
          <a:xfrm>
            <a:off x="2589212" y="1371600"/>
            <a:ext cx="8064274" cy="437322"/>
          </a:xfrm>
        </p:spPr>
        <p:txBody>
          <a:bodyPr>
            <a:normAutofit/>
          </a:bodyPr>
          <a:lstStyle/>
          <a:p>
            <a:pPr marL="0" indent="0">
              <a:buNone/>
            </a:pPr>
            <a:r>
              <a:rPr lang="en-US" dirty="0"/>
              <a:t>For the sentiment classifier model, we tried various models:</a:t>
            </a:r>
          </a:p>
        </p:txBody>
      </p:sp>
      <p:pic>
        <p:nvPicPr>
          <p:cNvPr id="8" name="Picture 7">
            <a:extLst>
              <a:ext uri="{FF2B5EF4-FFF2-40B4-BE49-F238E27FC236}">
                <a16:creationId xmlns:a16="http://schemas.microsoft.com/office/drawing/2014/main" id="{5D6A55E9-D48A-5A18-7C45-6C00AE32D73E}"/>
              </a:ext>
            </a:extLst>
          </p:cNvPr>
          <p:cNvPicPr>
            <a:picLocks noChangeAspect="1"/>
          </p:cNvPicPr>
          <p:nvPr/>
        </p:nvPicPr>
        <p:blipFill>
          <a:blip r:embed="rId2"/>
          <a:stretch>
            <a:fillRect/>
          </a:stretch>
        </p:blipFill>
        <p:spPr>
          <a:xfrm>
            <a:off x="2018632" y="1905000"/>
            <a:ext cx="3369884" cy="2389867"/>
          </a:xfrm>
          <a:prstGeom prst="rect">
            <a:avLst/>
          </a:prstGeom>
        </p:spPr>
      </p:pic>
      <p:pic>
        <p:nvPicPr>
          <p:cNvPr id="10" name="Picture 9" descr="Chart, line chart&#10;&#10;Description automatically generated">
            <a:extLst>
              <a:ext uri="{FF2B5EF4-FFF2-40B4-BE49-F238E27FC236}">
                <a16:creationId xmlns:a16="http://schemas.microsoft.com/office/drawing/2014/main" id="{C39F7503-2F05-9629-45AC-A4994B699E1A}"/>
              </a:ext>
            </a:extLst>
          </p:cNvPr>
          <p:cNvPicPr>
            <a:picLocks noChangeAspect="1"/>
          </p:cNvPicPr>
          <p:nvPr/>
        </p:nvPicPr>
        <p:blipFill>
          <a:blip r:embed="rId3"/>
          <a:stretch>
            <a:fillRect/>
          </a:stretch>
        </p:blipFill>
        <p:spPr>
          <a:xfrm>
            <a:off x="5388516" y="1912388"/>
            <a:ext cx="3320504" cy="2354847"/>
          </a:xfrm>
          <a:prstGeom prst="rect">
            <a:avLst/>
          </a:prstGeom>
        </p:spPr>
      </p:pic>
      <p:pic>
        <p:nvPicPr>
          <p:cNvPr id="12" name="Picture 11" descr="Chart, line chart&#10;&#10;Description automatically generated">
            <a:extLst>
              <a:ext uri="{FF2B5EF4-FFF2-40B4-BE49-F238E27FC236}">
                <a16:creationId xmlns:a16="http://schemas.microsoft.com/office/drawing/2014/main" id="{DF04D651-63A0-D9A5-C1A0-E0EA0F23E289}"/>
              </a:ext>
            </a:extLst>
          </p:cNvPr>
          <p:cNvPicPr>
            <a:picLocks noChangeAspect="1"/>
          </p:cNvPicPr>
          <p:nvPr/>
        </p:nvPicPr>
        <p:blipFill>
          <a:blip r:embed="rId4"/>
          <a:stretch>
            <a:fillRect/>
          </a:stretch>
        </p:blipFill>
        <p:spPr>
          <a:xfrm>
            <a:off x="8709020" y="1912388"/>
            <a:ext cx="3369884" cy="2389867"/>
          </a:xfrm>
          <a:prstGeom prst="rect">
            <a:avLst/>
          </a:prstGeom>
        </p:spPr>
      </p:pic>
      <p:sp>
        <p:nvSpPr>
          <p:cNvPr id="13" name="TextBox 12">
            <a:extLst>
              <a:ext uri="{FF2B5EF4-FFF2-40B4-BE49-F238E27FC236}">
                <a16:creationId xmlns:a16="http://schemas.microsoft.com/office/drawing/2014/main" id="{8E8A7863-617B-F1E5-7159-67E9DCC5FDBF}"/>
              </a:ext>
            </a:extLst>
          </p:cNvPr>
          <p:cNvSpPr txBox="1"/>
          <p:nvPr/>
        </p:nvSpPr>
        <p:spPr>
          <a:xfrm>
            <a:off x="2462645" y="4457700"/>
            <a:ext cx="2925871" cy="1754326"/>
          </a:xfrm>
          <a:prstGeom prst="rect">
            <a:avLst/>
          </a:prstGeom>
          <a:noFill/>
        </p:spPr>
        <p:txBody>
          <a:bodyPr wrap="square" rtlCol="0">
            <a:spAutoFit/>
          </a:bodyPr>
          <a:lstStyle/>
          <a:p>
            <a:pPr algn="ctr"/>
            <a:r>
              <a:rPr lang="en-US" dirty="0"/>
              <a:t>RNN</a:t>
            </a:r>
          </a:p>
          <a:p>
            <a:pPr algn="ctr"/>
            <a:endParaRPr lang="en-US" dirty="0"/>
          </a:p>
          <a:p>
            <a:pPr algn="ctr"/>
            <a:r>
              <a:rPr lang="en-US" dirty="0"/>
              <a:t>Glove </a:t>
            </a:r>
            <a:r>
              <a:rPr lang="en-US" dirty="0" err="1"/>
              <a:t>emb_dim</a:t>
            </a:r>
            <a:r>
              <a:rPr lang="en-US" dirty="0"/>
              <a:t>: 50</a:t>
            </a:r>
          </a:p>
          <a:p>
            <a:pPr algn="ctr"/>
            <a:endParaRPr lang="en-US" dirty="0"/>
          </a:p>
          <a:p>
            <a:pPr algn="ctr"/>
            <a:r>
              <a:rPr lang="en-US" dirty="0"/>
              <a:t>Validation Accuracy after 20 epochs: </a:t>
            </a:r>
            <a:r>
              <a:rPr lang="en-US" b="1" dirty="0"/>
              <a:t>0.76</a:t>
            </a:r>
          </a:p>
        </p:txBody>
      </p:sp>
      <p:sp>
        <p:nvSpPr>
          <p:cNvPr id="14" name="TextBox 13">
            <a:extLst>
              <a:ext uri="{FF2B5EF4-FFF2-40B4-BE49-F238E27FC236}">
                <a16:creationId xmlns:a16="http://schemas.microsoft.com/office/drawing/2014/main" id="{6344E760-99BD-7191-AE7C-9ECF44A3EFF7}"/>
              </a:ext>
            </a:extLst>
          </p:cNvPr>
          <p:cNvSpPr txBox="1"/>
          <p:nvPr/>
        </p:nvSpPr>
        <p:spPr>
          <a:xfrm>
            <a:off x="5783149" y="4457699"/>
            <a:ext cx="2925871" cy="1754326"/>
          </a:xfrm>
          <a:prstGeom prst="rect">
            <a:avLst/>
          </a:prstGeom>
          <a:noFill/>
        </p:spPr>
        <p:txBody>
          <a:bodyPr wrap="square" rtlCol="0">
            <a:spAutoFit/>
          </a:bodyPr>
          <a:lstStyle/>
          <a:p>
            <a:pPr algn="ctr"/>
            <a:r>
              <a:rPr lang="en-US" dirty="0"/>
              <a:t>RNN</a:t>
            </a:r>
          </a:p>
          <a:p>
            <a:pPr algn="ctr"/>
            <a:endParaRPr lang="en-US" dirty="0"/>
          </a:p>
          <a:p>
            <a:pPr algn="ctr"/>
            <a:r>
              <a:rPr lang="en-US" dirty="0"/>
              <a:t>Glove </a:t>
            </a:r>
            <a:r>
              <a:rPr lang="en-US" dirty="0" err="1"/>
              <a:t>emb_dim</a:t>
            </a:r>
            <a:r>
              <a:rPr lang="en-US" dirty="0"/>
              <a:t>: 100</a:t>
            </a:r>
          </a:p>
          <a:p>
            <a:pPr algn="ctr"/>
            <a:endParaRPr lang="en-US" dirty="0"/>
          </a:p>
          <a:p>
            <a:pPr algn="ctr"/>
            <a:r>
              <a:rPr lang="en-US" dirty="0"/>
              <a:t>Validation Accuracy after 20 epochs: </a:t>
            </a:r>
            <a:r>
              <a:rPr lang="en-US" b="1" dirty="0"/>
              <a:t>0.79</a:t>
            </a:r>
            <a:r>
              <a:rPr lang="en-US" dirty="0"/>
              <a:t> </a:t>
            </a:r>
          </a:p>
        </p:txBody>
      </p:sp>
      <p:sp>
        <p:nvSpPr>
          <p:cNvPr id="15" name="TextBox 14">
            <a:extLst>
              <a:ext uri="{FF2B5EF4-FFF2-40B4-BE49-F238E27FC236}">
                <a16:creationId xmlns:a16="http://schemas.microsoft.com/office/drawing/2014/main" id="{3960DA56-1B2F-9545-82CF-53FD59100C5D}"/>
              </a:ext>
            </a:extLst>
          </p:cNvPr>
          <p:cNvSpPr txBox="1"/>
          <p:nvPr/>
        </p:nvSpPr>
        <p:spPr>
          <a:xfrm>
            <a:off x="8931026" y="4457698"/>
            <a:ext cx="2925871" cy="1754326"/>
          </a:xfrm>
          <a:prstGeom prst="rect">
            <a:avLst/>
          </a:prstGeom>
          <a:noFill/>
        </p:spPr>
        <p:txBody>
          <a:bodyPr wrap="square" rtlCol="0">
            <a:spAutoFit/>
          </a:bodyPr>
          <a:lstStyle/>
          <a:p>
            <a:pPr algn="ctr"/>
            <a:r>
              <a:rPr lang="en-US" dirty="0"/>
              <a:t>Stacked RNN</a:t>
            </a:r>
          </a:p>
          <a:p>
            <a:pPr algn="ctr"/>
            <a:endParaRPr lang="en-US" dirty="0"/>
          </a:p>
          <a:p>
            <a:pPr algn="ctr"/>
            <a:r>
              <a:rPr lang="en-US" dirty="0"/>
              <a:t>Glove </a:t>
            </a:r>
            <a:r>
              <a:rPr lang="en-US" dirty="0" err="1"/>
              <a:t>emb_dim</a:t>
            </a:r>
            <a:r>
              <a:rPr lang="en-US" dirty="0"/>
              <a:t>: 50</a:t>
            </a:r>
          </a:p>
          <a:p>
            <a:pPr algn="ctr"/>
            <a:endParaRPr lang="en-US" dirty="0"/>
          </a:p>
          <a:p>
            <a:pPr algn="ctr"/>
            <a:r>
              <a:rPr lang="en-US" dirty="0"/>
              <a:t>Validation Accuracy after 20 epochs: </a:t>
            </a:r>
            <a:r>
              <a:rPr lang="en-US" b="1" dirty="0"/>
              <a:t>0.75</a:t>
            </a:r>
          </a:p>
        </p:txBody>
      </p:sp>
      <p:sp>
        <p:nvSpPr>
          <p:cNvPr id="16" name="TextBox 15">
            <a:extLst>
              <a:ext uri="{FF2B5EF4-FFF2-40B4-BE49-F238E27FC236}">
                <a16:creationId xmlns:a16="http://schemas.microsoft.com/office/drawing/2014/main" id="{CEBC4841-6B3E-FAFD-202B-1CF78C69DE89}"/>
              </a:ext>
            </a:extLst>
          </p:cNvPr>
          <p:cNvSpPr txBox="1"/>
          <p:nvPr/>
        </p:nvSpPr>
        <p:spPr>
          <a:xfrm>
            <a:off x="4455885" y="6367467"/>
            <a:ext cx="4963886" cy="369332"/>
          </a:xfrm>
          <a:prstGeom prst="rect">
            <a:avLst/>
          </a:prstGeom>
          <a:noFill/>
        </p:spPr>
        <p:txBody>
          <a:bodyPr wrap="square" rtlCol="0">
            <a:spAutoFit/>
          </a:bodyPr>
          <a:lstStyle/>
          <a:p>
            <a:r>
              <a:rPr lang="en-US" dirty="0"/>
              <a:t>Adam optimizer (</a:t>
            </a:r>
            <a:r>
              <a:rPr lang="en-US" dirty="0" err="1"/>
              <a:t>lr</a:t>
            </a:r>
            <a:r>
              <a:rPr lang="en-US" dirty="0"/>
              <a:t>=2e-4), </a:t>
            </a:r>
            <a:r>
              <a:rPr lang="en-US" dirty="0" err="1"/>
              <a:t>CrossEntropy</a:t>
            </a:r>
            <a:r>
              <a:rPr lang="en-US" dirty="0"/>
              <a:t> loss</a:t>
            </a:r>
          </a:p>
        </p:txBody>
      </p:sp>
    </p:spTree>
    <p:extLst>
      <p:ext uri="{BB962C8B-B14F-4D97-AF65-F5344CB8AC3E}">
        <p14:creationId xmlns:p14="http://schemas.microsoft.com/office/powerpoint/2010/main" val="398375633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1084</TotalTime>
  <Words>1146</Words>
  <Application>Microsoft Macintosh PowerPoint</Application>
  <PresentationFormat>Widescreen</PresentationFormat>
  <Paragraphs>160</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Century Gothic</vt:lpstr>
      <vt:lpstr>Wingdings 3</vt:lpstr>
      <vt:lpstr>Wisp</vt:lpstr>
      <vt:lpstr>Stock Movement Prediction from Twitter Sentiment Analysis</vt:lpstr>
      <vt:lpstr>Agenda</vt:lpstr>
      <vt:lpstr>Seed</vt:lpstr>
      <vt:lpstr>Seed</vt:lpstr>
      <vt:lpstr>Approach</vt:lpstr>
      <vt:lpstr>Approach</vt:lpstr>
      <vt:lpstr>Approach</vt:lpstr>
      <vt:lpstr>Approach</vt:lpstr>
      <vt:lpstr>Results</vt:lpstr>
      <vt:lpstr>Results</vt:lpstr>
      <vt:lpstr>Results</vt:lpstr>
      <vt:lpstr>Results</vt:lpstr>
      <vt:lpstr>Results</vt:lpstr>
      <vt:lpstr>Results</vt:lpstr>
      <vt:lpstr>Results</vt:lpstr>
      <vt:lpstr>Results</vt:lpstr>
      <vt:lpstr>Learnings and Challenges</vt:lpstr>
      <vt:lpstr>Conclusion</vt:lpstr>
      <vt:lpstr>Q &amp; 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Movement Prediction from Twitter Sentiment Analysis</dc:title>
  <dc:creator>Ashish Verma</dc:creator>
  <cp:lastModifiedBy>Ashish Verma</cp:lastModifiedBy>
  <cp:revision>28</cp:revision>
  <dcterms:created xsi:type="dcterms:W3CDTF">2022-08-17T02:34:38Z</dcterms:created>
  <dcterms:modified xsi:type="dcterms:W3CDTF">2022-08-17T20:49:35Z</dcterms:modified>
</cp:coreProperties>
</file>