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71" r:id="rId9"/>
    <p:sldId id="263" r:id="rId10"/>
    <p:sldId id="266" r:id="rId11"/>
    <p:sldId id="267" r:id="rId12"/>
    <p:sldId id="264" r:id="rId13"/>
    <p:sldId id="265"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2"/>
    <p:restoredTop sz="96327"/>
  </p:normalViewPr>
  <p:slideViewPr>
    <p:cSldViewPr snapToGrid="0">
      <p:cViewPr>
        <p:scale>
          <a:sx n="88" d="100"/>
          <a:sy n="88" d="100"/>
        </p:scale>
        <p:origin x="1320" y="1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8/16/22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7E5F-13DE-E9EA-09D4-C3CF0291F173}"/>
              </a:ext>
            </a:extLst>
          </p:cNvPr>
          <p:cNvSpPr>
            <a:spLocks noGrp="1"/>
          </p:cNvSpPr>
          <p:nvPr>
            <p:ph type="ctrTitle"/>
          </p:nvPr>
        </p:nvSpPr>
        <p:spPr/>
        <p:txBody>
          <a:bodyPr>
            <a:normAutofit fontScale="90000"/>
          </a:bodyPr>
          <a:lstStyle/>
          <a:p>
            <a:r>
              <a:rPr lang="en-US" dirty="0"/>
              <a:t>Stock Movement</a:t>
            </a:r>
            <a:br>
              <a:rPr lang="en-US" dirty="0"/>
            </a:br>
            <a:r>
              <a:rPr lang="en-US" dirty="0"/>
              <a:t>Prediction from Twitter Sentiment Analysis</a:t>
            </a:r>
          </a:p>
        </p:txBody>
      </p:sp>
      <p:sp>
        <p:nvSpPr>
          <p:cNvPr id="3" name="Subtitle 2">
            <a:extLst>
              <a:ext uri="{FF2B5EF4-FFF2-40B4-BE49-F238E27FC236}">
                <a16:creationId xmlns:a16="http://schemas.microsoft.com/office/drawing/2014/main" id="{34D61FA5-6848-D9E7-8EE1-4D739EBA175D}"/>
              </a:ext>
            </a:extLst>
          </p:cNvPr>
          <p:cNvSpPr>
            <a:spLocks noGrp="1"/>
          </p:cNvSpPr>
          <p:nvPr>
            <p:ph type="subTitle" idx="1"/>
          </p:nvPr>
        </p:nvSpPr>
        <p:spPr/>
        <p:txBody>
          <a:bodyPr/>
          <a:lstStyle/>
          <a:p>
            <a:r>
              <a:rPr lang="en-US" dirty="0"/>
              <a:t>Ashish | Shobhit</a:t>
            </a:r>
          </a:p>
        </p:txBody>
      </p:sp>
    </p:spTree>
    <p:extLst>
      <p:ext uri="{BB962C8B-B14F-4D97-AF65-F5344CB8AC3E}">
        <p14:creationId xmlns:p14="http://schemas.microsoft.com/office/powerpoint/2010/main" val="138519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717101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rcRect/>
          <a:stretch/>
        </p:blipFill>
        <p:spPr>
          <a:xfrm>
            <a:off x="2060298" y="1926864"/>
            <a:ext cx="3369884" cy="2389866"/>
          </a:xfrm>
          <a:prstGeom prst="rect">
            <a:avLst/>
          </a:prstGeom>
        </p:spPr>
      </p:pic>
      <p:pic>
        <p:nvPicPr>
          <p:cNvPr id="10" name="Picture 9">
            <a:extLst>
              <a:ext uri="{FF2B5EF4-FFF2-40B4-BE49-F238E27FC236}">
                <a16:creationId xmlns:a16="http://schemas.microsoft.com/office/drawing/2014/main" id="{C39F7503-2F05-9629-45AC-A4994B699E1A}"/>
              </a:ext>
            </a:extLst>
          </p:cNvPr>
          <p:cNvPicPr>
            <a:picLocks noChangeAspect="1"/>
          </p:cNvPicPr>
          <p:nvPr/>
        </p:nvPicPr>
        <p:blipFill>
          <a:blip r:embed="rId3"/>
          <a:srcRect/>
          <a:stretch/>
        </p:blipFill>
        <p:spPr>
          <a:xfrm>
            <a:off x="5415676" y="1926864"/>
            <a:ext cx="3320503" cy="2354847"/>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2504311" y="4479564"/>
            <a:ext cx="2925871" cy="1754326"/>
          </a:xfrm>
          <a:prstGeom prst="rect">
            <a:avLst/>
          </a:prstGeom>
          <a:noFill/>
        </p:spPr>
        <p:txBody>
          <a:bodyPr wrap="square" rtlCol="0">
            <a:spAutoFit/>
          </a:bodyPr>
          <a:lstStyle/>
          <a:p>
            <a:pPr algn="ctr"/>
            <a:r>
              <a:rPr lang="en-US" dirty="0"/>
              <a:t>GRU</a:t>
            </a:r>
          </a:p>
          <a:p>
            <a:pPr algn="ctr"/>
            <a:endParaRPr lang="en-US" dirty="0"/>
          </a:p>
          <a:p>
            <a:pPr algn="ctr"/>
            <a:r>
              <a:rPr lang="en-US" dirty="0" err="1"/>
              <a:t>emb_dim</a:t>
            </a:r>
            <a:r>
              <a:rPr lang="en-US" dirty="0"/>
              <a:t>: 50</a:t>
            </a:r>
          </a:p>
          <a:p>
            <a:pPr algn="ctr"/>
            <a:endParaRPr lang="en-US" dirty="0"/>
          </a:p>
          <a:p>
            <a:pPr algn="ctr"/>
            <a:r>
              <a:rPr lang="en-US" dirty="0"/>
              <a:t>Validation Accuracy after 20 epochs: </a:t>
            </a:r>
            <a:r>
              <a:rPr lang="en-US" b="1" dirty="0"/>
              <a:t>0.79</a:t>
            </a:r>
          </a:p>
        </p:txBody>
      </p:sp>
      <p:sp>
        <p:nvSpPr>
          <p:cNvPr id="14" name="TextBox 13">
            <a:extLst>
              <a:ext uri="{FF2B5EF4-FFF2-40B4-BE49-F238E27FC236}">
                <a16:creationId xmlns:a16="http://schemas.microsoft.com/office/drawing/2014/main" id="{6344E760-99BD-7191-AE7C-9ECF44A3EFF7}"/>
              </a:ext>
            </a:extLst>
          </p:cNvPr>
          <p:cNvSpPr txBox="1"/>
          <p:nvPr/>
        </p:nvSpPr>
        <p:spPr>
          <a:xfrm>
            <a:off x="5810309" y="4472175"/>
            <a:ext cx="2925871" cy="1754326"/>
          </a:xfrm>
          <a:prstGeom prst="rect">
            <a:avLst/>
          </a:prstGeom>
          <a:noFill/>
        </p:spPr>
        <p:txBody>
          <a:bodyPr wrap="square" rtlCol="0">
            <a:spAutoFit/>
          </a:bodyPr>
          <a:lstStyle/>
          <a:p>
            <a:pPr algn="ctr"/>
            <a:r>
              <a:rPr lang="en-US" dirty="0"/>
              <a:t>GRU</a:t>
            </a:r>
          </a:p>
          <a:p>
            <a:pPr algn="ctr"/>
            <a:endParaRPr lang="en-US" dirty="0"/>
          </a:p>
          <a:p>
            <a:pPr algn="ctr"/>
            <a:r>
              <a:rPr lang="en-US" dirty="0" err="1"/>
              <a:t>emb_dim</a:t>
            </a:r>
            <a:r>
              <a:rPr lang="en-US" dirty="0"/>
              <a:t>: 100</a:t>
            </a:r>
          </a:p>
          <a:p>
            <a:pPr algn="ctr"/>
            <a:endParaRPr lang="en-US" dirty="0"/>
          </a:p>
          <a:p>
            <a:pPr algn="ctr"/>
            <a:r>
              <a:rPr lang="en-US" dirty="0"/>
              <a:t>Validation Accuracy after 20 epochs: </a:t>
            </a:r>
            <a:r>
              <a:rPr lang="en-US" b="1" dirty="0"/>
              <a:t>0.81</a:t>
            </a:r>
            <a:r>
              <a:rPr lang="en-US" dirty="0"/>
              <a:t> </a:t>
            </a:r>
          </a:p>
        </p:txBody>
      </p:sp>
      <p:pic>
        <p:nvPicPr>
          <p:cNvPr id="4" name="Picture 3">
            <a:extLst>
              <a:ext uri="{FF2B5EF4-FFF2-40B4-BE49-F238E27FC236}">
                <a16:creationId xmlns:a16="http://schemas.microsoft.com/office/drawing/2014/main" id="{490C5A25-D71D-96A8-CDC1-EC4387CF306D}"/>
              </a:ext>
            </a:extLst>
          </p:cNvPr>
          <p:cNvPicPr>
            <a:picLocks noChangeAspect="1"/>
          </p:cNvPicPr>
          <p:nvPr/>
        </p:nvPicPr>
        <p:blipFill>
          <a:blip r:embed="rId4"/>
          <a:srcRect/>
          <a:stretch/>
        </p:blipFill>
        <p:spPr>
          <a:xfrm>
            <a:off x="8736180" y="1905000"/>
            <a:ext cx="3320503" cy="2354846"/>
          </a:xfrm>
          <a:prstGeom prst="rect">
            <a:avLst/>
          </a:prstGeom>
        </p:spPr>
      </p:pic>
      <p:sp>
        <p:nvSpPr>
          <p:cNvPr id="5" name="TextBox 4">
            <a:extLst>
              <a:ext uri="{FF2B5EF4-FFF2-40B4-BE49-F238E27FC236}">
                <a16:creationId xmlns:a16="http://schemas.microsoft.com/office/drawing/2014/main" id="{58379F18-7AEF-F3F1-2143-5D5B3DE23697}"/>
              </a:ext>
            </a:extLst>
          </p:cNvPr>
          <p:cNvSpPr txBox="1"/>
          <p:nvPr/>
        </p:nvSpPr>
        <p:spPr>
          <a:xfrm>
            <a:off x="9130813" y="4450311"/>
            <a:ext cx="2925871" cy="1754326"/>
          </a:xfrm>
          <a:prstGeom prst="rect">
            <a:avLst/>
          </a:prstGeom>
          <a:noFill/>
        </p:spPr>
        <p:txBody>
          <a:bodyPr wrap="square" rtlCol="0">
            <a:spAutoFit/>
          </a:bodyPr>
          <a:lstStyle/>
          <a:p>
            <a:pPr algn="ctr"/>
            <a:r>
              <a:rPr lang="en-US" dirty="0"/>
              <a:t>Stacked GRU</a:t>
            </a:r>
          </a:p>
          <a:p>
            <a:pPr algn="ctr"/>
            <a:endParaRPr lang="en-US" dirty="0"/>
          </a:p>
          <a:p>
            <a:pPr algn="ctr"/>
            <a:r>
              <a:rPr lang="en-US" dirty="0" err="1"/>
              <a:t>emb_dim</a:t>
            </a:r>
            <a:r>
              <a:rPr lang="en-US" dirty="0"/>
              <a:t>: 50</a:t>
            </a:r>
          </a:p>
          <a:p>
            <a:pPr algn="ctr"/>
            <a:endParaRPr lang="en-US" dirty="0"/>
          </a:p>
          <a:p>
            <a:pPr algn="ctr"/>
            <a:r>
              <a:rPr lang="en-US" dirty="0"/>
              <a:t>Validation Accuracy after 20 epochs: </a:t>
            </a:r>
            <a:r>
              <a:rPr lang="en-US" b="1" dirty="0"/>
              <a:t>0.78</a:t>
            </a:r>
            <a:r>
              <a:rPr lang="en-US" dirty="0"/>
              <a:t> </a:t>
            </a:r>
          </a:p>
        </p:txBody>
      </p:sp>
    </p:spTree>
    <p:extLst>
      <p:ext uri="{BB962C8B-B14F-4D97-AF65-F5344CB8AC3E}">
        <p14:creationId xmlns:p14="http://schemas.microsoft.com/office/powerpoint/2010/main" val="270223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717101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rcRect/>
          <a:stretch/>
        </p:blipFill>
        <p:spPr>
          <a:xfrm>
            <a:off x="2979777" y="1808922"/>
            <a:ext cx="3369882" cy="2389866"/>
          </a:xfrm>
          <a:prstGeom prst="rect">
            <a:avLst/>
          </a:prstGeom>
        </p:spPr>
      </p:pic>
      <p:pic>
        <p:nvPicPr>
          <p:cNvPr id="10" name="Picture 9">
            <a:extLst>
              <a:ext uri="{FF2B5EF4-FFF2-40B4-BE49-F238E27FC236}">
                <a16:creationId xmlns:a16="http://schemas.microsoft.com/office/drawing/2014/main" id="{C39F7503-2F05-9629-45AC-A4994B699E1A}"/>
              </a:ext>
            </a:extLst>
          </p:cNvPr>
          <p:cNvPicPr>
            <a:picLocks noChangeAspect="1"/>
          </p:cNvPicPr>
          <p:nvPr/>
        </p:nvPicPr>
        <p:blipFill>
          <a:blip r:embed="rId3"/>
          <a:srcRect/>
          <a:stretch/>
        </p:blipFill>
        <p:spPr>
          <a:xfrm>
            <a:off x="7132650" y="1808922"/>
            <a:ext cx="3320503" cy="2354846"/>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3423789" y="4361622"/>
            <a:ext cx="2925871" cy="1754326"/>
          </a:xfrm>
          <a:prstGeom prst="rect">
            <a:avLst/>
          </a:prstGeom>
          <a:noFill/>
        </p:spPr>
        <p:txBody>
          <a:bodyPr wrap="square" rtlCol="0">
            <a:spAutoFit/>
          </a:bodyPr>
          <a:lstStyle/>
          <a:p>
            <a:pPr algn="ctr"/>
            <a:r>
              <a:rPr lang="en-US" dirty="0"/>
              <a:t>LSTM</a:t>
            </a:r>
          </a:p>
          <a:p>
            <a:pPr algn="ctr"/>
            <a:endParaRPr lang="en-US" dirty="0"/>
          </a:p>
          <a:p>
            <a:pPr algn="ctr"/>
            <a:r>
              <a:rPr lang="en-US" dirty="0" err="1"/>
              <a:t>emb_dim</a:t>
            </a:r>
            <a:r>
              <a:rPr lang="en-US" dirty="0"/>
              <a:t>: 50</a:t>
            </a:r>
          </a:p>
          <a:p>
            <a:pPr algn="ctr"/>
            <a:endParaRPr lang="en-US" dirty="0"/>
          </a:p>
          <a:p>
            <a:pPr algn="ctr"/>
            <a:r>
              <a:rPr lang="en-US" dirty="0"/>
              <a:t>Validation Accuracy after 20 epochs: </a:t>
            </a:r>
            <a:r>
              <a:rPr lang="en-US" b="1" dirty="0"/>
              <a:t>0.795</a:t>
            </a:r>
          </a:p>
        </p:txBody>
      </p:sp>
      <p:sp>
        <p:nvSpPr>
          <p:cNvPr id="14" name="TextBox 13">
            <a:extLst>
              <a:ext uri="{FF2B5EF4-FFF2-40B4-BE49-F238E27FC236}">
                <a16:creationId xmlns:a16="http://schemas.microsoft.com/office/drawing/2014/main" id="{6344E760-99BD-7191-AE7C-9ECF44A3EFF7}"/>
              </a:ext>
            </a:extLst>
          </p:cNvPr>
          <p:cNvSpPr txBox="1"/>
          <p:nvPr/>
        </p:nvSpPr>
        <p:spPr>
          <a:xfrm>
            <a:off x="7527283" y="4354233"/>
            <a:ext cx="2925871" cy="1754326"/>
          </a:xfrm>
          <a:prstGeom prst="rect">
            <a:avLst/>
          </a:prstGeom>
          <a:noFill/>
        </p:spPr>
        <p:txBody>
          <a:bodyPr wrap="square" rtlCol="0">
            <a:spAutoFit/>
          </a:bodyPr>
          <a:lstStyle/>
          <a:p>
            <a:pPr algn="ctr"/>
            <a:r>
              <a:rPr lang="en-US" dirty="0"/>
              <a:t>LSTM</a:t>
            </a:r>
          </a:p>
          <a:p>
            <a:pPr algn="ctr"/>
            <a:endParaRPr lang="en-US" dirty="0"/>
          </a:p>
          <a:p>
            <a:pPr algn="ctr"/>
            <a:r>
              <a:rPr lang="en-US" dirty="0" err="1"/>
              <a:t>emb_dim</a:t>
            </a:r>
            <a:r>
              <a:rPr lang="en-US" dirty="0"/>
              <a:t>: 100</a:t>
            </a:r>
          </a:p>
          <a:p>
            <a:pPr algn="ctr"/>
            <a:endParaRPr lang="en-US" dirty="0"/>
          </a:p>
          <a:p>
            <a:pPr algn="ctr"/>
            <a:r>
              <a:rPr lang="en-US" dirty="0"/>
              <a:t>Validation Accuracy after 20 epochs: </a:t>
            </a:r>
            <a:r>
              <a:rPr lang="en-US" b="1" dirty="0"/>
              <a:t>0.80</a:t>
            </a:r>
            <a:r>
              <a:rPr lang="en-US" dirty="0"/>
              <a:t> </a:t>
            </a:r>
          </a:p>
        </p:txBody>
      </p:sp>
    </p:spTree>
    <p:extLst>
      <p:ext uri="{BB962C8B-B14F-4D97-AF65-F5344CB8AC3E}">
        <p14:creationId xmlns:p14="http://schemas.microsoft.com/office/powerpoint/2010/main" val="118671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4271108"/>
          </a:xfrm>
        </p:spPr>
        <p:txBody>
          <a:bodyPr>
            <a:normAutofit/>
          </a:bodyPr>
          <a:lstStyle/>
          <a:p>
            <a:pPr marL="0" indent="0">
              <a:buNone/>
            </a:pPr>
            <a:r>
              <a:rPr lang="en-US" dirty="0"/>
              <a:t>For the stock price movement prediction model, we built a regression model – </a:t>
            </a:r>
          </a:p>
          <a:p>
            <a:endParaRPr lang="en-US" dirty="0"/>
          </a:p>
          <a:p>
            <a:endParaRPr lang="en-US" dirty="0"/>
          </a:p>
        </p:txBody>
      </p:sp>
    </p:spTree>
    <p:extLst>
      <p:ext uri="{BB962C8B-B14F-4D97-AF65-F5344CB8AC3E}">
        <p14:creationId xmlns:p14="http://schemas.microsoft.com/office/powerpoint/2010/main" val="420414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Learnings and Challenges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4593776"/>
          </a:xfrm>
        </p:spPr>
        <p:txBody>
          <a:bodyPr>
            <a:normAutofit/>
          </a:bodyPr>
          <a:lstStyle/>
          <a:p>
            <a:r>
              <a:rPr lang="en-US" dirty="0"/>
              <a:t>The curation of datasets was the biggest challenge. As no end-to-end dataset for our use case existed in the wild, we had to spend a lot of time cleaning and pruning datasets to satisfy our needs. This helped us learn how to build our own datasets for the task at our hands.</a:t>
            </a:r>
          </a:p>
          <a:p>
            <a:pPr marL="0" indent="0">
              <a:buNone/>
            </a:pPr>
            <a:endParaRPr lang="en-US" dirty="0"/>
          </a:p>
          <a:p>
            <a:r>
              <a:rPr lang="en-US" dirty="0"/>
              <a:t>A key learning was in producing the idea of using a trained model’s predictions to serve as a feature for another dataset, and in a way chaining different models.</a:t>
            </a:r>
          </a:p>
          <a:p>
            <a:pPr marL="0" indent="0">
              <a:buNone/>
            </a:pPr>
            <a:endParaRPr lang="en-US" dirty="0"/>
          </a:p>
          <a:p>
            <a:r>
              <a:rPr lang="en-US" dirty="0"/>
              <a:t>We also learnt to evaluate different models and strategies at our hands, like figuring out what model would work the best for sentiment classification and tuning the parameters ourselves.</a:t>
            </a:r>
          </a:p>
          <a:p>
            <a:endParaRPr lang="en-US" dirty="0"/>
          </a:p>
        </p:txBody>
      </p:sp>
    </p:spTree>
    <p:extLst>
      <p:ext uri="{BB962C8B-B14F-4D97-AF65-F5344CB8AC3E}">
        <p14:creationId xmlns:p14="http://schemas.microsoft.com/office/powerpoint/2010/main" val="305481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422400"/>
            <a:ext cx="9089266" cy="4811490"/>
          </a:xfrm>
        </p:spPr>
        <p:txBody>
          <a:bodyPr>
            <a:normAutofit/>
          </a:bodyPr>
          <a:lstStyle/>
          <a:p>
            <a:pPr marL="0" indent="0">
              <a:buNone/>
            </a:pPr>
            <a:r>
              <a:rPr lang="en-US" dirty="0"/>
              <a:t>Despite the task seeming straightforward at first at the time of proposal, in the implementation phase we realized stock movement prediction is super challenging due to the plethora of factors it depends on. Public sentiment is just a tiny factor involved in the movement. Nevertheless, it was an amazing learning experience working on such challenging project over the summers.</a:t>
            </a:r>
          </a:p>
          <a:p>
            <a:pPr marL="0" indent="0">
              <a:buNone/>
            </a:pPr>
            <a:endParaRPr lang="en-US" dirty="0"/>
          </a:p>
          <a:p>
            <a:r>
              <a:rPr lang="en-US" dirty="0"/>
              <a:t>We developed an independent sentiment classification model with a pretty good accuracy (&gt; 0.81).</a:t>
            </a:r>
          </a:p>
          <a:p>
            <a:pPr marL="0" indent="0">
              <a:buNone/>
            </a:pPr>
            <a:endParaRPr lang="en-US" dirty="0"/>
          </a:p>
          <a:p>
            <a:r>
              <a:rPr lang="en-US" dirty="0"/>
              <a:t>We curated large datasets, something we had never done before.</a:t>
            </a:r>
          </a:p>
          <a:p>
            <a:pPr marL="0" indent="0">
              <a:buNone/>
            </a:pPr>
            <a:endParaRPr lang="en-US" dirty="0"/>
          </a:p>
          <a:p>
            <a:r>
              <a:rPr lang="en-US" dirty="0"/>
              <a:t>We built a regression model to finally predict the movement and fed a set of derived attributes to it to maintain a locality context of five days.</a:t>
            </a:r>
          </a:p>
        </p:txBody>
      </p:sp>
    </p:spTree>
    <p:extLst>
      <p:ext uri="{BB962C8B-B14F-4D97-AF65-F5344CB8AC3E}">
        <p14:creationId xmlns:p14="http://schemas.microsoft.com/office/powerpoint/2010/main" val="124937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a:xfrm>
            <a:off x="5234526" y="3033481"/>
            <a:ext cx="2327418" cy="1280890"/>
          </a:xfrm>
        </p:spPr>
        <p:txBody>
          <a:bodyPr/>
          <a:lstStyle/>
          <a:p>
            <a:r>
              <a:rPr lang="en-US" dirty="0"/>
              <a:t>Q &amp; A</a:t>
            </a:r>
          </a:p>
        </p:txBody>
      </p:sp>
    </p:spTree>
    <p:extLst>
      <p:ext uri="{BB962C8B-B14F-4D97-AF65-F5344CB8AC3E}">
        <p14:creationId xmlns:p14="http://schemas.microsoft.com/office/powerpoint/2010/main" val="243968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a:xfrm>
            <a:off x="4871669" y="2931881"/>
            <a:ext cx="2777360" cy="1280890"/>
          </a:xfrm>
        </p:spPr>
        <p:txBody>
          <a:bodyPr/>
          <a:lstStyle/>
          <a:p>
            <a:r>
              <a:rPr lang="en-US" dirty="0"/>
              <a:t>Thank You!</a:t>
            </a:r>
          </a:p>
        </p:txBody>
      </p:sp>
    </p:spTree>
    <p:extLst>
      <p:ext uri="{BB962C8B-B14F-4D97-AF65-F5344CB8AC3E}">
        <p14:creationId xmlns:p14="http://schemas.microsoft.com/office/powerpoint/2010/main" val="3191215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Seed / basis for the project</a:t>
            </a:r>
          </a:p>
          <a:p>
            <a:pPr marL="0" indent="0">
              <a:buNone/>
            </a:pPr>
            <a:endParaRPr lang="en-US" dirty="0"/>
          </a:p>
          <a:p>
            <a:r>
              <a:rPr lang="en-US" dirty="0"/>
              <a:t>Approach</a:t>
            </a:r>
          </a:p>
          <a:p>
            <a:pPr marL="0" indent="0">
              <a:buNone/>
            </a:pPr>
            <a:endParaRPr lang="en-US" dirty="0"/>
          </a:p>
          <a:p>
            <a:r>
              <a:rPr lang="en-US" dirty="0"/>
              <a:t>Results</a:t>
            </a:r>
          </a:p>
          <a:p>
            <a:endParaRPr lang="en-US" dirty="0"/>
          </a:p>
          <a:p>
            <a:r>
              <a:rPr lang="en-US" dirty="0"/>
              <a:t>Learning and Challenges</a:t>
            </a:r>
          </a:p>
          <a:p>
            <a:pPr marL="0" indent="0">
              <a:buNone/>
            </a:pPr>
            <a:endParaRPr lang="en-US" dirty="0"/>
          </a:p>
          <a:p>
            <a:r>
              <a:rPr lang="en-US" dirty="0"/>
              <a:t>Conclusion</a:t>
            </a:r>
          </a:p>
        </p:txBody>
      </p:sp>
    </p:spTree>
    <p:extLst>
      <p:ext uri="{BB962C8B-B14F-4D97-AF65-F5344CB8AC3E}">
        <p14:creationId xmlns:p14="http://schemas.microsoft.com/office/powerpoint/2010/main" val="136004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Seed</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Stock price movement is governed by a lot of factors, but a major factor is the general market sentiment.</a:t>
            </a:r>
          </a:p>
          <a:p>
            <a:endParaRPr lang="en-US" dirty="0"/>
          </a:p>
          <a:p>
            <a:r>
              <a:rPr lang="en-US" dirty="0"/>
              <a:t>The market sentiment might be specific to an organization, or about the market as whole.</a:t>
            </a:r>
          </a:p>
          <a:p>
            <a:endParaRPr lang="en-US" dirty="0"/>
          </a:p>
          <a:p>
            <a:r>
              <a:rPr lang="en-US" dirty="0"/>
              <a:t>From a significantly large set of tweets from a single day, we can infer the general market sentiment and use it to predict movement, in addition to how the market has been doing in past couple of days.</a:t>
            </a:r>
          </a:p>
        </p:txBody>
      </p:sp>
    </p:spTree>
    <p:extLst>
      <p:ext uri="{BB962C8B-B14F-4D97-AF65-F5344CB8AC3E}">
        <p14:creationId xmlns:p14="http://schemas.microsoft.com/office/powerpoint/2010/main" val="325953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Seed</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Traditional machine learning approaches use the historical movement of stock prices to predict future prices.</a:t>
            </a:r>
          </a:p>
          <a:p>
            <a:endParaRPr lang="en-US" dirty="0"/>
          </a:p>
          <a:p>
            <a:r>
              <a:rPr lang="en-US" dirty="0"/>
              <a:t>Some approaches also use macro factors, such as how related organizations in that sector are doing.</a:t>
            </a:r>
          </a:p>
          <a:p>
            <a:endParaRPr lang="en-US" dirty="0"/>
          </a:p>
          <a:p>
            <a:r>
              <a:rPr lang="en-US" dirty="0"/>
              <a:t>This opens an opportunity for us to explore addition of another factor in that prediction – what the public has to say – by capturing sentiment.</a:t>
            </a:r>
          </a:p>
        </p:txBody>
      </p:sp>
    </p:spTree>
    <p:extLst>
      <p:ext uri="{BB962C8B-B14F-4D97-AF65-F5344CB8AC3E}">
        <p14:creationId xmlns:p14="http://schemas.microsoft.com/office/powerpoint/2010/main" val="56466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14475"/>
            <a:ext cx="9089266" cy="4396747"/>
          </a:xfrm>
        </p:spPr>
        <p:txBody>
          <a:bodyPr/>
          <a:lstStyle/>
          <a:p>
            <a:pPr marL="0" indent="0">
              <a:buNone/>
            </a:pPr>
            <a:r>
              <a:rPr lang="en-US" dirty="0"/>
              <a:t>Our approach consists of following steps:</a:t>
            </a:r>
          </a:p>
          <a:p>
            <a:pPr marL="0" indent="0">
              <a:buNone/>
            </a:pPr>
            <a:endParaRPr lang="en-US" dirty="0"/>
          </a:p>
          <a:p>
            <a:r>
              <a:rPr lang="en-US" dirty="0"/>
              <a:t>Training an independent model to classify the sentiment from a Tweet. We used Kaggle Sentiment140 dataset (containing 1.6 million tweets) for this to train RNN, GRU, and LSTM models and use the best model later.</a:t>
            </a:r>
          </a:p>
          <a:p>
            <a:pPr marL="0" indent="0">
              <a:buNone/>
            </a:pPr>
            <a:endParaRPr lang="en-US" dirty="0"/>
          </a:p>
          <a:p>
            <a:r>
              <a:rPr lang="en-US" dirty="0"/>
              <a:t>We built a dataset of Tweets that correspond to indexed organizations and use our pre-trained model to label these Tweets as having positive or negative sentiment (Attributes: </a:t>
            </a:r>
            <a:r>
              <a:rPr lang="en-US" dirty="0" err="1"/>
              <a:t>tweet_body</a:t>
            </a:r>
            <a:r>
              <a:rPr lang="en-US" dirty="0"/>
              <a:t>, sentiment, date, </a:t>
            </a:r>
            <a:r>
              <a:rPr lang="en-US" dirty="0" err="1"/>
              <a:t>ticker_symbol</a:t>
            </a:r>
            <a:r>
              <a:rPr lang="en-US" dirty="0"/>
              <a:t>).</a:t>
            </a:r>
          </a:p>
          <a:p>
            <a:pPr marL="0" indent="0">
              <a:buNone/>
            </a:pPr>
            <a:endParaRPr lang="en-US" dirty="0"/>
          </a:p>
          <a:p>
            <a:r>
              <a:rPr lang="en-US" dirty="0"/>
              <a:t>We built another dataset consisting of stock prices (open, close) corresponding to the dates and </a:t>
            </a:r>
            <a:r>
              <a:rPr lang="en-US" dirty="0" err="1"/>
              <a:t>ticker_symbol</a:t>
            </a:r>
            <a:r>
              <a:rPr lang="en-US" dirty="0"/>
              <a:t> from the dataset in step 2.</a:t>
            </a:r>
          </a:p>
          <a:p>
            <a:pPr>
              <a:buFont typeface="+mj-lt"/>
              <a:buAutoNum type="arabicPeriod"/>
            </a:pPr>
            <a:endParaRPr lang="en-US" dirty="0"/>
          </a:p>
          <a:p>
            <a:endParaRPr lang="en-US" dirty="0"/>
          </a:p>
        </p:txBody>
      </p:sp>
    </p:spTree>
    <p:extLst>
      <p:ext uri="{BB962C8B-B14F-4D97-AF65-F5344CB8AC3E}">
        <p14:creationId xmlns:p14="http://schemas.microsoft.com/office/powerpoint/2010/main" val="301037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28763"/>
            <a:ext cx="9089266" cy="5043487"/>
          </a:xfrm>
        </p:spPr>
        <p:txBody>
          <a:bodyPr/>
          <a:lstStyle/>
          <a:p>
            <a:pPr marL="0" indent="0">
              <a:buNone/>
            </a:pPr>
            <a:r>
              <a:rPr lang="en-US" dirty="0"/>
              <a:t>In our evaluation, we found in addition to the opening and closing price for stocks, it helps to introduce the following derived attributes:</a:t>
            </a:r>
          </a:p>
          <a:p>
            <a:pPr marL="0" indent="0">
              <a:buNone/>
            </a:pPr>
            <a:endParaRPr lang="en-US" dirty="0"/>
          </a:p>
          <a:p>
            <a:r>
              <a:rPr lang="en-US" b="1" dirty="0"/>
              <a:t>Volatility</a:t>
            </a:r>
            <a:r>
              <a:rPr lang="en-US" dirty="0"/>
              <a:t> = (last close price – current close price) / last close price</a:t>
            </a:r>
          </a:p>
          <a:p>
            <a:pPr marL="0" indent="0">
              <a:buNone/>
            </a:pPr>
            <a:endParaRPr lang="en-US" dirty="0"/>
          </a:p>
          <a:p>
            <a:r>
              <a:rPr lang="en-US" b="1" dirty="0"/>
              <a:t>Momentum</a:t>
            </a:r>
            <a:r>
              <a:rPr lang="en-US" dirty="0"/>
              <a:t> = 1 if current close price is higher than last, 0 otherwise</a:t>
            </a:r>
          </a:p>
          <a:p>
            <a:pPr marL="0" indent="0">
              <a:buNone/>
            </a:pPr>
            <a:endParaRPr lang="en-US" dirty="0"/>
          </a:p>
          <a:p>
            <a:r>
              <a:rPr lang="en-US" b="1" dirty="0"/>
              <a:t>Average Volatility </a:t>
            </a:r>
            <a:r>
              <a:rPr lang="en-US" dirty="0"/>
              <a:t>= Mean of Volatility for last 5 days</a:t>
            </a:r>
          </a:p>
          <a:p>
            <a:pPr marL="0" indent="0">
              <a:buNone/>
            </a:pPr>
            <a:endParaRPr lang="en-US" dirty="0"/>
          </a:p>
          <a:p>
            <a:r>
              <a:rPr lang="en-US" b="1" dirty="0"/>
              <a:t>Delta</a:t>
            </a:r>
            <a:r>
              <a:rPr lang="en-US" dirty="0"/>
              <a:t> = Day’s closing price – day’s opening price</a:t>
            </a:r>
          </a:p>
          <a:p>
            <a:pPr marL="0" indent="0">
              <a:buNone/>
            </a:pPr>
            <a:endParaRPr lang="en-US" dirty="0"/>
          </a:p>
          <a:p>
            <a:r>
              <a:rPr lang="en-US" b="1" dirty="0"/>
              <a:t>Movement</a:t>
            </a:r>
            <a:r>
              <a:rPr lang="en-US" dirty="0"/>
              <a:t> = Current closing price – last closing price</a:t>
            </a:r>
          </a:p>
          <a:p>
            <a:pPr>
              <a:buFont typeface="+mj-lt"/>
              <a:buAutoNum type="arabicPeriod"/>
            </a:pPr>
            <a:endParaRPr lang="en-US" dirty="0"/>
          </a:p>
          <a:p>
            <a:endParaRPr lang="en-US" dirty="0"/>
          </a:p>
        </p:txBody>
      </p:sp>
    </p:spTree>
    <p:extLst>
      <p:ext uri="{BB962C8B-B14F-4D97-AF65-F5344CB8AC3E}">
        <p14:creationId xmlns:p14="http://schemas.microsoft.com/office/powerpoint/2010/main" val="359078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43050"/>
            <a:ext cx="9089266" cy="4368172"/>
          </a:xfrm>
        </p:spPr>
        <p:txBody>
          <a:bodyPr>
            <a:normAutofit/>
          </a:bodyPr>
          <a:lstStyle/>
          <a:p>
            <a:pPr marL="0" indent="0">
              <a:buNone/>
            </a:pPr>
            <a:r>
              <a:rPr lang="en-US" dirty="0"/>
              <a:t>We then merge these two datasets to form a dataset that we use for training our model. We merge it in the following way:</a:t>
            </a:r>
          </a:p>
          <a:p>
            <a:pPr marL="0" indent="0">
              <a:buNone/>
            </a:pPr>
            <a:endParaRPr lang="en-US" dirty="0"/>
          </a:p>
          <a:p>
            <a:r>
              <a:rPr lang="en-US" dirty="0"/>
              <a:t>Group tweets by date and normalize number of positive and negative tweets for that date to calculate a sentiment score as </a:t>
            </a:r>
            <a:r>
              <a:rPr lang="en-US" i="1" dirty="0"/>
              <a:t>p / (p + n)</a:t>
            </a:r>
            <a:r>
              <a:rPr lang="en-US" dirty="0"/>
              <a:t>.</a:t>
            </a:r>
          </a:p>
          <a:p>
            <a:pPr marL="0" indent="0">
              <a:buNone/>
            </a:pPr>
            <a:endParaRPr lang="en-US" dirty="0"/>
          </a:p>
          <a:p>
            <a:r>
              <a:rPr lang="en-US" dirty="0"/>
              <a:t>Then group them by </a:t>
            </a:r>
            <a:r>
              <a:rPr lang="en-US" i="1" dirty="0" err="1"/>
              <a:t>ticker_symbol</a:t>
            </a:r>
            <a:r>
              <a:rPr lang="en-US" dirty="0"/>
              <a:t>, and add </a:t>
            </a:r>
            <a:r>
              <a:rPr lang="en-US" dirty="0" err="1"/>
              <a:t>attibutes</a:t>
            </a:r>
            <a:r>
              <a:rPr lang="en-US" dirty="0"/>
              <a:t> </a:t>
            </a:r>
            <a:r>
              <a:rPr lang="en-US" i="1" dirty="0"/>
              <a:t>volatility</a:t>
            </a:r>
            <a:r>
              <a:rPr lang="en-US" dirty="0"/>
              <a:t>, </a:t>
            </a:r>
            <a:r>
              <a:rPr lang="en-US" i="1" dirty="0"/>
              <a:t>momentum</a:t>
            </a:r>
            <a:r>
              <a:rPr lang="en-US" dirty="0"/>
              <a:t>, </a:t>
            </a:r>
            <a:r>
              <a:rPr lang="en-US" i="1" dirty="0" err="1"/>
              <a:t>average_volatility</a:t>
            </a:r>
            <a:r>
              <a:rPr lang="en-US" dirty="0"/>
              <a:t>, </a:t>
            </a:r>
            <a:r>
              <a:rPr lang="en-US" i="1" dirty="0"/>
              <a:t>delta</a:t>
            </a:r>
            <a:r>
              <a:rPr lang="en-US" dirty="0"/>
              <a:t> for that </a:t>
            </a:r>
            <a:r>
              <a:rPr lang="en-US" i="1" dirty="0" err="1"/>
              <a:t>ticker_symbol</a:t>
            </a:r>
            <a:r>
              <a:rPr lang="en-US" dirty="0"/>
              <a:t>.</a:t>
            </a:r>
          </a:p>
          <a:p>
            <a:pPr marL="0" indent="0">
              <a:buNone/>
            </a:pPr>
            <a:endParaRPr lang="en-US" dirty="0"/>
          </a:p>
          <a:p>
            <a:r>
              <a:rPr lang="en-US" dirty="0"/>
              <a:t>Finally, for the label for that example we add the attribute </a:t>
            </a:r>
            <a:r>
              <a:rPr lang="en-US" i="1" dirty="0"/>
              <a:t>movement </a:t>
            </a:r>
            <a:r>
              <a:rPr lang="en-US" dirty="0"/>
              <a:t>for that ticker symbol.</a:t>
            </a:r>
          </a:p>
          <a:p>
            <a:endParaRPr lang="en-US" dirty="0"/>
          </a:p>
        </p:txBody>
      </p:sp>
    </p:spTree>
    <p:extLst>
      <p:ext uri="{BB962C8B-B14F-4D97-AF65-F5344CB8AC3E}">
        <p14:creationId xmlns:p14="http://schemas.microsoft.com/office/powerpoint/2010/main" val="423265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43050"/>
            <a:ext cx="9089266" cy="4368172"/>
          </a:xfrm>
        </p:spPr>
        <p:txBody>
          <a:bodyPr>
            <a:normAutofit/>
          </a:bodyPr>
          <a:lstStyle/>
          <a:p>
            <a:pPr marL="0" indent="0">
              <a:buNone/>
            </a:pPr>
            <a:r>
              <a:rPr lang="en-US" dirty="0"/>
              <a:t>After we’re ready with the dataset, we built a regression model taking as input the derived attributes.</a:t>
            </a:r>
          </a:p>
          <a:p>
            <a:pPr marL="0" indent="0">
              <a:buNone/>
            </a:pPr>
            <a:r>
              <a:rPr lang="en-US" dirty="0"/>
              <a:t>Traditional approaches use time-series models such as LSTMs, or regression over just the stock prices over a long range. We wanted to try a new approach of doing regression over inputs that contain some local context information (from past five datapoints).</a:t>
            </a:r>
          </a:p>
          <a:p>
            <a:endParaRPr lang="en-US" dirty="0"/>
          </a:p>
        </p:txBody>
      </p:sp>
    </p:spTree>
    <p:extLst>
      <p:ext uri="{BB962C8B-B14F-4D97-AF65-F5344CB8AC3E}">
        <p14:creationId xmlns:p14="http://schemas.microsoft.com/office/powerpoint/2010/main" val="78653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806427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tretch>
            <a:fillRect/>
          </a:stretch>
        </p:blipFill>
        <p:spPr>
          <a:xfrm>
            <a:off x="2018632" y="1905000"/>
            <a:ext cx="3369884" cy="2389867"/>
          </a:xfrm>
          <a:prstGeom prst="rect">
            <a:avLst/>
          </a:prstGeom>
        </p:spPr>
      </p:pic>
      <p:pic>
        <p:nvPicPr>
          <p:cNvPr id="10" name="Picture 9" descr="Chart, line chart&#10;&#10;Description automatically generated">
            <a:extLst>
              <a:ext uri="{FF2B5EF4-FFF2-40B4-BE49-F238E27FC236}">
                <a16:creationId xmlns:a16="http://schemas.microsoft.com/office/drawing/2014/main" id="{C39F7503-2F05-9629-45AC-A4994B699E1A}"/>
              </a:ext>
            </a:extLst>
          </p:cNvPr>
          <p:cNvPicPr>
            <a:picLocks noChangeAspect="1"/>
          </p:cNvPicPr>
          <p:nvPr/>
        </p:nvPicPr>
        <p:blipFill>
          <a:blip r:embed="rId3"/>
          <a:stretch>
            <a:fillRect/>
          </a:stretch>
        </p:blipFill>
        <p:spPr>
          <a:xfrm>
            <a:off x="5388516" y="1912388"/>
            <a:ext cx="3320504" cy="2354847"/>
          </a:xfrm>
          <a:prstGeom prst="rect">
            <a:avLst/>
          </a:prstGeom>
        </p:spPr>
      </p:pic>
      <p:pic>
        <p:nvPicPr>
          <p:cNvPr id="12" name="Picture 11" descr="Chart, line chart&#10;&#10;Description automatically generated">
            <a:extLst>
              <a:ext uri="{FF2B5EF4-FFF2-40B4-BE49-F238E27FC236}">
                <a16:creationId xmlns:a16="http://schemas.microsoft.com/office/drawing/2014/main" id="{DF04D651-63A0-D9A5-C1A0-E0EA0F23E289}"/>
              </a:ext>
            </a:extLst>
          </p:cNvPr>
          <p:cNvPicPr>
            <a:picLocks noChangeAspect="1"/>
          </p:cNvPicPr>
          <p:nvPr/>
        </p:nvPicPr>
        <p:blipFill>
          <a:blip r:embed="rId4"/>
          <a:stretch>
            <a:fillRect/>
          </a:stretch>
        </p:blipFill>
        <p:spPr>
          <a:xfrm>
            <a:off x="8709020" y="1912388"/>
            <a:ext cx="3369884" cy="2389867"/>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2462645" y="4457700"/>
            <a:ext cx="2925871" cy="1754326"/>
          </a:xfrm>
          <a:prstGeom prst="rect">
            <a:avLst/>
          </a:prstGeom>
          <a:noFill/>
        </p:spPr>
        <p:txBody>
          <a:bodyPr wrap="square" rtlCol="0">
            <a:spAutoFit/>
          </a:bodyPr>
          <a:lstStyle/>
          <a:p>
            <a:pPr algn="ctr"/>
            <a:r>
              <a:rPr lang="en-US" dirty="0"/>
              <a:t>RNN</a:t>
            </a:r>
          </a:p>
          <a:p>
            <a:pPr algn="ctr"/>
            <a:endParaRPr lang="en-US" dirty="0"/>
          </a:p>
          <a:p>
            <a:pPr algn="ctr"/>
            <a:r>
              <a:rPr lang="en-US" dirty="0" err="1"/>
              <a:t>emb_dim</a:t>
            </a:r>
            <a:r>
              <a:rPr lang="en-US" dirty="0"/>
              <a:t>: 50</a:t>
            </a:r>
          </a:p>
          <a:p>
            <a:pPr algn="ctr"/>
            <a:endParaRPr lang="en-US" dirty="0"/>
          </a:p>
          <a:p>
            <a:pPr algn="ctr"/>
            <a:r>
              <a:rPr lang="en-US" dirty="0"/>
              <a:t>Validation Accuracy after 20 epochs: </a:t>
            </a:r>
            <a:r>
              <a:rPr lang="en-US" b="1" dirty="0"/>
              <a:t>0.76</a:t>
            </a:r>
          </a:p>
        </p:txBody>
      </p:sp>
      <p:sp>
        <p:nvSpPr>
          <p:cNvPr id="14" name="TextBox 13">
            <a:extLst>
              <a:ext uri="{FF2B5EF4-FFF2-40B4-BE49-F238E27FC236}">
                <a16:creationId xmlns:a16="http://schemas.microsoft.com/office/drawing/2014/main" id="{6344E760-99BD-7191-AE7C-9ECF44A3EFF7}"/>
              </a:ext>
            </a:extLst>
          </p:cNvPr>
          <p:cNvSpPr txBox="1"/>
          <p:nvPr/>
        </p:nvSpPr>
        <p:spPr>
          <a:xfrm>
            <a:off x="5783149" y="4457699"/>
            <a:ext cx="2925871" cy="1754326"/>
          </a:xfrm>
          <a:prstGeom prst="rect">
            <a:avLst/>
          </a:prstGeom>
          <a:noFill/>
        </p:spPr>
        <p:txBody>
          <a:bodyPr wrap="square" rtlCol="0">
            <a:spAutoFit/>
          </a:bodyPr>
          <a:lstStyle/>
          <a:p>
            <a:pPr algn="ctr"/>
            <a:r>
              <a:rPr lang="en-US" dirty="0"/>
              <a:t>RNN</a:t>
            </a:r>
          </a:p>
          <a:p>
            <a:pPr algn="ctr"/>
            <a:endParaRPr lang="en-US" dirty="0"/>
          </a:p>
          <a:p>
            <a:pPr algn="ctr"/>
            <a:r>
              <a:rPr lang="en-US" dirty="0" err="1"/>
              <a:t>emb_dim</a:t>
            </a:r>
            <a:r>
              <a:rPr lang="en-US" dirty="0"/>
              <a:t>: 100</a:t>
            </a:r>
          </a:p>
          <a:p>
            <a:pPr algn="ctr"/>
            <a:endParaRPr lang="en-US" dirty="0"/>
          </a:p>
          <a:p>
            <a:pPr algn="ctr"/>
            <a:r>
              <a:rPr lang="en-US" dirty="0"/>
              <a:t>Validation Accuracy after 20 epochs: </a:t>
            </a:r>
            <a:r>
              <a:rPr lang="en-US" b="1" dirty="0"/>
              <a:t>0.79</a:t>
            </a:r>
            <a:r>
              <a:rPr lang="en-US" dirty="0"/>
              <a:t> </a:t>
            </a:r>
          </a:p>
        </p:txBody>
      </p:sp>
      <p:sp>
        <p:nvSpPr>
          <p:cNvPr id="15" name="TextBox 14">
            <a:extLst>
              <a:ext uri="{FF2B5EF4-FFF2-40B4-BE49-F238E27FC236}">
                <a16:creationId xmlns:a16="http://schemas.microsoft.com/office/drawing/2014/main" id="{3960DA56-1B2F-9545-82CF-53FD59100C5D}"/>
              </a:ext>
            </a:extLst>
          </p:cNvPr>
          <p:cNvSpPr txBox="1"/>
          <p:nvPr/>
        </p:nvSpPr>
        <p:spPr>
          <a:xfrm>
            <a:off x="8931026" y="4457698"/>
            <a:ext cx="2925871" cy="1754326"/>
          </a:xfrm>
          <a:prstGeom prst="rect">
            <a:avLst/>
          </a:prstGeom>
          <a:noFill/>
        </p:spPr>
        <p:txBody>
          <a:bodyPr wrap="square" rtlCol="0">
            <a:spAutoFit/>
          </a:bodyPr>
          <a:lstStyle/>
          <a:p>
            <a:pPr algn="ctr"/>
            <a:r>
              <a:rPr lang="en-US" dirty="0"/>
              <a:t>Stacked RNN</a:t>
            </a:r>
          </a:p>
          <a:p>
            <a:pPr algn="ctr"/>
            <a:endParaRPr lang="en-US" dirty="0"/>
          </a:p>
          <a:p>
            <a:pPr algn="ctr"/>
            <a:r>
              <a:rPr lang="en-US" dirty="0" err="1"/>
              <a:t>emb_dim</a:t>
            </a:r>
            <a:r>
              <a:rPr lang="en-US" dirty="0"/>
              <a:t>: 50</a:t>
            </a:r>
          </a:p>
          <a:p>
            <a:pPr algn="ctr"/>
            <a:endParaRPr lang="en-US" dirty="0"/>
          </a:p>
          <a:p>
            <a:pPr algn="ctr"/>
            <a:r>
              <a:rPr lang="en-US" dirty="0"/>
              <a:t>Validation Accuracy after 20 epochs: </a:t>
            </a:r>
            <a:r>
              <a:rPr lang="en-US" b="1" dirty="0"/>
              <a:t>0.75</a:t>
            </a:r>
          </a:p>
        </p:txBody>
      </p:sp>
    </p:spTree>
    <p:extLst>
      <p:ext uri="{BB962C8B-B14F-4D97-AF65-F5344CB8AC3E}">
        <p14:creationId xmlns:p14="http://schemas.microsoft.com/office/powerpoint/2010/main" val="39837563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796</TotalTime>
  <Words>936</Words>
  <Application>Microsoft Macintosh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Stock Movement Prediction from Twitter Sentiment Analysis</vt:lpstr>
      <vt:lpstr>Agenda</vt:lpstr>
      <vt:lpstr>Seed</vt:lpstr>
      <vt:lpstr>Seed</vt:lpstr>
      <vt:lpstr>Approach</vt:lpstr>
      <vt:lpstr>Approach</vt:lpstr>
      <vt:lpstr>Approach</vt:lpstr>
      <vt:lpstr>Approach</vt:lpstr>
      <vt:lpstr>Results</vt:lpstr>
      <vt:lpstr>Results</vt:lpstr>
      <vt:lpstr>Results</vt:lpstr>
      <vt:lpstr>Results</vt:lpstr>
      <vt:lpstr>Learnings and Challenges</vt:lpstr>
      <vt:lpstr>Conclusion</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Movement Prediction from Twitter Sentiment Analysis</dc:title>
  <dc:creator>Ashish Verma</dc:creator>
  <cp:lastModifiedBy>Ashish Verma</cp:lastModifiedBy>
  <cp:revision>19</cp:revision>
  <dcterms:created xsi:type="dcterms:W3CDTF">2022-08-17T02:34:38Z</dcterms:created>
  <dcterms:modified xsi:type="dcterms:W3CDTF">2022-08-17T16:01:58Z</dcterms:modified>
</cp:coreProperties>
</file>