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6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0" Type="http://schemas.openxmlformats.org/officeDocument/2006/relationships/image" Target="../media/image30.png"/><Relationship Id="rId11" Type="http://schemas.openxmlformats.org/officeDocument/2006/relationships/image" Target="../media/image31.png"/><Relationship Id="rId12" Type="http://schemas.openxmlformats.org/officeDocument/2006/relationships/image" Target="../media/image3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2048">
                  <a:alpha val="85000"/>
                </a:srgbClr>
              </a:gs>
              <a:gs pos="100000">
                <a:srgbClr val="192048">
                  <a:alpha val="85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714457" y="2266950"/>
            <a:ext cx="8762780" cy="761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1950"/>
              </a:spcAft>
            </a:pPr>
            <a:r>
              <a:rPr sz="3827" b="1">
                <a:solidFill>
                  <a:srgbClr val="FFFFFF"/>
                </a:solidFill>
              </a:rPr>
              <a:t>Distributed Chat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4457" y="3314700"/>
            <a:ext cx="876278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900"/>
              </a:spcAft>
            </a:pPr>
            <a:r>
              <a:rPr sz="1196" b="0">
                <a:solidFill>
                  <a:srgbClr val="E0E0E0"/>
                </a:solidFill>
              </a:rPr>
              <a:t>A peer-to-peer style chat system with reliability, history, and auto-reconnection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714457" y="4133849"/>
            <a:ext cx="3124121" cy="457200"/>
          </a:xfrm>
          <a:prstGeom prst="roundRect">
            <a:avLst>
              <a:gd name="adj" fmla="val 1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714457" y="4133849"/>
            <a:ext cx="3124121" cy="4572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315" b="0">
                <a:solidFill>
                  <a:srgbClr val="FFFFFF"/>
                </a:solidFill>
              </a:rPr>
              <a:t>Adhithya Veeramalai Manickam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019549" y="4133849"/>
            <a:ext cx="1819229" cy="457200"/>
          </a:xfrm>
          <a:prstGeom prst="roundRect">
            <a:avLst>
              <a:gd name="adj" fmla="val 1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019549" y="4133849"/>
            <a:ext cx="1819229" cy="4572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315" b="0">
                <a:solidFill>
                  <a:srgbClr val="FFFFFF"/>
                </a:solidFill>
              </a:rPr>
              <a:t>Jason Joshuva J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029274" y="4133849"/>
            <a:ext cx="1257268" cy="457200"/>
          </a:xfrm>
          <a:prstGeom prst="roundRect">
            <a:avLst>
              <a:gd name="adj" fmla="val 1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029274" y="4133849"/>
            <a:ext cx="1257268" cy="4572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315" b="0">
                <a:solidFill>
                  <a:srgbClr val="FFFFFF"/>
                </a:solidFill>
              </a:rPr>
              <a:t>Shobiha 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486562" y="4133849"/>
            <a:ext cx="2000199" cy="457200"/>
          </a:xfrm>
          <a:prstGeom prst="roundRect">
            <a:avLst>
              <a:gd name="adj" fmla="val 125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486562" y="4133849"/>
            <a:ext cx="2000199" cy="4572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315" b="0">
                <a:solidFill>
                  <a:srgbClr val="FFFFFF"/>
                </a:solidFill>
              </a:rPr>
              <a:t>Thamarai Selvan 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1920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428750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Goal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1495424"/>
            <a:ext cx="228594" cy="171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6733" y="1866899"/>
            <a:ext cx="528624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Peer-to-peer style chat with </a:t>
            </a:r>
            <a:r>
              <a:rPr sz="1196" b="1">
                <a:solidFill>
                  <a:srgbClr val="192048"/>
                </a:solidFill>
              </a:rPr>
              <a:t>reliability </a:t>
            </a:r>
            <a:r>
              <a:rPr sz="1196" b="0">
                <a:solidFill>
                  <a:srgbClr val="333333"/>
                </a:solidFill>
              </a:rPr>
              <a:t> and </a:t>
            </a:r>
            <a:r>
              <a:rPr sz="1196" b="1">
                <a:solidFill>
                  <a:srgbClr val="192048"/>
                </a:solidFill>
              </a:rPr>
              <a:t>message history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6733" y="2343150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MVP Features 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2398395"/>
            <a:ext cx="228594" cy="1943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733" y="2781300"/>
            <a:ext cx="5286242" cy="23812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333333"/>
                </a:solidFill>
              </a:rPr>
              <a:t> Server accepts multiple clients (concurrency) 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2849818"/>
            <a:ext cx="171445" cy="1106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733" y="3114675"/>
            <a:ext cx="5286242" cy="23812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333333"/>
                </a:solidFill>
              </a:rPr>
              <a:t> Clients send/receive broadcast messages 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3169366"/>
            <a:ext cx="171445" cy="13826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733" y="3448049"/>
            <a:ext cx="5286242" cy="23812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333333"/>
                </a:solidFill>
              </a:rPr>
              <a:t> Server keeps message history for new clients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3502741"/>
            <a:ext cx="171445" cy="13826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66733" y="3781424"/>
            <a:ext cx="5286242" cy="23812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333333"/>
                </a:solidFill>
              </a:rPr>
              <a:t> Client auto-reconnects if connection drops 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66733" y="3841647"/>
            <a:ext cx="171445" cy="1272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6733" y="4257675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Advanced Features 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66733" y="4304823"/>
            <a:ext cx="228594" cy="191452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666733" y="4695824"/>
            <a:ext cx="1133446" cy="266699"/>
          </a:xfrm>
          <a:prstGeom prst="roundRect">
            <a:avLst>
              <a:gd name="adj" fmla="val 28571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66733" y="4695824"/>
            <a:ext cx="1133446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956" b="0">
                <a:solidFill>
                  <a:srgbClr val="1976D2"/>
                </a:solidFill>
              </a:rPr>
              <a:t>Leader Election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904952" y="4695824"/>
            <a:ext cx="1447763" cy="266699"/>
          </a:xfrm>
          <a:prstGeom prst="roundRect">
            <a:avLst>
              <a:gd name="adj" fmla="val 28571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904952" y="4695824"/>
            <a:ext cx="144776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956" b="0">
                <a:solidFill>
                  <a:srgbClr val="1976D2"/>
                </a:solidFill>
              </a:rPr>
              <a:t>Message Replication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457488" y="4695824"/>
            <a:ext cx="1304892" cy="266699"/>
          </a:xfrm>
          <a:prstGeom prst="roundRect">
            <a:avLst>
              <a:gd name="adj" fmla="val 28571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3457488" y="4695824"/>
            <a:ext cx="130489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956" b="0">
                <a:solidFill>
                  <a:srgbClr val="1976D2"/>
                </a:solidFill>
              </a:rPr>
              <a:t>Persistent Storage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867153" y="4695824"/>
            <a:ext cx="923901" cy="266699"/>
          </a:xfrm>
          <a:prstGeom prst="roundRect">
            <a:avLst>
              <a:gd name="adj" fmla="val 28571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867153" y="4695824"/>
            <a:ext cx="92390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956" b="0">
                <a:solidFill>
                  <a:srgbClr val="1976D2"/>
                </a:solidFill>
              </a:rPr>
              <a:t>Chat Rooms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6733" y="5038724"/>
            <a:ext cx="1228694" cy="266699"/>
          </a:xfrm>
          <a:prstGeom prst="roundRect">
            <a:avLst>
              <a:gd name="adj" fmla="val 28571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66733" y="5038724"/>
            <a:ext cx="1228694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956" b="0">
                <a:solidFill>
                  <a:srgbClr val="1976D2"/>
                </a:solidFill>
              </a:rPr>
              <a:t>Private Messages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009724" y="5038724"/>
            <a:ext cx="942951" cy="266699"/>
          </a:xfrm>
          <a:prstGeom prst="roundRect">
            <a:avLst>
              <a:gd name="adj" fmla="val 28571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2009724" y="5038724"/>
            <a:ext cx="94295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956" b="0">
                <a:solidFill>
                  <a:srgbClr val="1976D2"/>
                </a:solidFill>
              </a:rPr>
              <a:t>TLS Security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343491" y="2047874"/>
            <a:ext cx="5076698" cy="3809999"/>
          </a:xfrm>
          <a:prstGeom prst="round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1920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428750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System Design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1492567"/>
            <a:ext cx="228594" cy="17716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733" y="1866899"/>
            <a:ext cx="5286242" cy="742950"/>
          </a:xfrm>
          <a:prstGeom prst="roundRect">
            <a:avLst>
              <a:gd name="adj" fmla="val 20512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809604" y="2047874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85802" y="2149792"/>
            <a:ext cx="228594" cy="177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3466" y="2009774"/>
            <a:ext cx="447663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192048"/>
                </a:solidFill>
              </a:rPr>
              <a:t>Central Server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33466" y="2276474"/>
            <a:ext cx="447663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Manages connections, broadcasts messages, maintains history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6733" y="2752725"/>
            <a:ext cx="5286242" cy="742950"/>
          </a:xfrm>
          <a:prstGeom prst="roundRect">
            <a:avLst>
              <a:gd name="adj" fmla="val 20512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809604" y="2933699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85802" y="3041332"/>
            <a:ext cx="228594" cy="1657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333466" y="2895600"/>
            <a:ext cx="447663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192048"/>
                </a:solidFill>
              </a:rPr>
              <a:t>Multiple Clients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466" y="3162299"/>
            <a:ext cx="447663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Send/receive messages, auto-reconnect on failure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6733" y="3876674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Message Flow 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3936682"/>
            <a:ext cx="228594" cy="165734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1219169" y="43624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333466" y="4511992"/>
            <a:ext cx="228594" cy="177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6733" y="4933950"/>
            <a:ext cx="1571585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333333"/>
                </a:solidFill>
              </a:rPr>
              <a:t>Client Sends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2238319" y="4641396"/>
            <a:ext cx="285742" cy="204107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3066973" y="43624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3200319" y="4489132"/>
            <a:ext cx="228594" cy="2228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524061" y="4933950"/>
            <a:ext cx="1571585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333333"/>
                </a:solidFill>
              </a:rPr>
              <a:t>Server Broadcasts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4095647" y="4641396"/>
            <a:ext cx="285742" cy="204107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4933826" y="43624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5048123" y="4511992"/>
            <a:ext cx="228594" cy="17716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81390" y="4933950"/>
            <a:ext cx="1571585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333333"/>
                </a:solidFill>
              </a:rPr>
              <a:t>All Clients Receive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6733" y="5362575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Key Components 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666733" y="5408295"/>
            <a:ext cx="228594" cy="19430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666733" y="5800725"/>
            <a:ext cx="5286242" cy="23812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333333"/>
                </a:solidFill>
              </a:rPr>
              <a:t> Message history (last N messages) 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666733" y="5855416"/>
            <a:ext cx="171445" cy="138266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66733" y="6134100"/>
            <a:ext cx="5286242" cy="23812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333333"/>
                </a:solidFill>
              </a:rPr>
              <a:t> Heartbeat mechanism (keep-alive) 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666733" y="6188791"/>
            <a:ext cx="171445" cy="13826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66733" y="6467474"/>
            <a:ext cx="5286242" cy="23812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333333"/>
                </a:solidFill>
              </a:rPr>
              <a:t> Auto-reconnection logic 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666733" y="6511105"/>
            <a:ext cx="171445" cy="16038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238719" y="2962274"/>
            <a:ext cx="5286242" cy="2533649"/>
          </a:xfrm>
          <a:prstGeom prst="roundRect">
            <a:avLst/>
          </a:prstGeom>
          <a:blipFill>
            <a:blip r:embed="rId14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1920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428750"/>
            <a:ext cx="2552636" cy="1047749"/>
          </a:xfrm>
          <a:prstGeom prst="roundRect">
            <a:avLst>
              <a:gd name="adj" fmla="val 14545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57228" y="17145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81050" y="1889759"/>
            <a:ext cx="228594" cy="1257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6338" y="1619250"/>
            <a:ext cx="15525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92048"/>
                </a:solidFill>
              </a:rPr>
              <a:t>Python 3.10+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76338" y="1904999"/>
            <a:ext cx="1552536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Core language for implementation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409864" y="1428750"/>
            <a:ext cx="2552636" cy="1047749"/>
          </a:xfrm>
          <a:prstGeom prst="roundRect">
            <a:avLst>
              <a:gd name="adj" fmla="val 14545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600359" y="17145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3714657" y="1844040"/>
            <a:ext cx="228594" cy="21717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09944" y="1714500"/>
            <a:ext cx="15525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92048"/>
                </a:solidFill>
              </a:rPr>
              <a:t>Threading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9944" y="2000250"/>
            <a:ext cx="155253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Concurrency handling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2667000"/>
            <a:ext cx="2552636" cy="1047749"/>
          </a:xfrm>
          <a:prstGeom prst="roundRect">
            <a:avLst>
              <a:gd name="adj" fmla="val 14545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857228" y="29527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81050" y="3108007"/>
            <a:ext cx="228594" cy="1657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476338" y="2952750"/>
            <a:ext cx="15525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92048"/>
                </a:solidFill>
              </a:rPr>
              <a:t>JSON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76338" y="3238500"/>
            <a:ext cx="155253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Message serialization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3409864" y="2667000"/>
            <a:ext cx="2552636" cy="1047749"/>
          </a:xfrm>
          <a:prstGeom prst="roundRect">
            <a:avLst>
              <a:gd name="adj" fmla="val 14545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3600359" y="29527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3714657" y="3093720"/>
            <a:ext cx="228594" cy="19430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209944" y="2857500"/>
            <a:ext cx="15525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92048"/>
                </a:solidFill>
              </a:rPr>
              <a:t>Socket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09944" y="3143250"/>
            <a:ext cx="1552536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Network communication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66733" y="4000500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Future Enhancements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4050029"/>
            <a:ext cx="228594" cy="205739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666733" y="4438649"/>
            <a:ext cx="923901" cy="342900"/>
          </a:xfrm>
          <a:prstGeom prst="roundRect">
            <a:avLst>
              <a:gd name="adj" fmla="val 111111"/>
            </a:avLst>
          </a:prstGeom>
          <a:solidFill>
            <a:srgbClr val="E1F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666733" y="4438649"/>
            <a:ext cx="92390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0288D1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0288D1"/>
                </a:solidFill>
              </a:rPr>
              <a:t> SQLite 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09604" y="4546497"/>
            <a:ext cx="171445" cy="127204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1685882" y="4438649"/>
            <a:ext cx="1247743" cy="342900"/>
          </a:xfrm>
          <a:prstGeom prst="roundRect">
            <a:avLst>
              <a:gd name="adj" fmla="val 111111"/>
            </a:avLst>
          </a:prstGeom>
          <a:solidFill>
            <a:srgbClr val="E1F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685882" y="4438649"/>
            <a:ext cx="1247743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0288D1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0288D1"/>
                </a:solidFill>
              </a:rPr>
              <a:t> File Storage </a:t>
            </a:r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1828754" y="4546497"/>
            <a:ext cx="171445" cy="127204"/>
          </a:xfrm>
          <a:prstGeom prst="rect">
            <a:avLst/>
          </a:prstGeom>
        </p:spPr>
      </p:pic>
      <p:sp>
        <p:nvSpPr>
          <p:cNvPr id="32" name="Rounded Rectangle 31"/>
          <p:cNvSpPr/>
          <p:nvPr/>
        </p:nvSpPr>
        <p:spPr>
          <a:xfrm>
            <a:off x="3028874" y="4438649"/>
            <a:ext cx="952476" cy="342900"/>
          </a:xfrm>
          <a:prstGeom prst="roundRect">
            <a:avLst>
              <a:gd name="adj" fmla="val 111111"/>
            </a:avLst>
          </a:prstGeom>
          <a:solidFill>
            <a:srgbClr val="E1F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3028874" y="4438649"/>
            <a:ext cx="952476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0288D1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0288D1"/>
                </a:solidFill>
              </a:rPr>
              <a:t> Docker 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3171745" y="4535436"/>
            <a:ext cx="171445" cy="149327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4076598" y="4438649"/>
            <a:ext cx="1028674" cy="342900"/>
          </a:xfrm>
          <a:prstGeom prst="roundRect">
            <a:avLst>
              <a:gd name="adj" fmla="val 111111"/>
            </a:avLst>
          </a:prstGeom>
          <a:solidFill>
            <a:srgbClr val="E1F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4076598" y="4438649"/>
            <a:ext cx="1028674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0288D1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0288D1"/>
                </a:solidFill>
              </a:rPr>
              <a:t> TLS/SSL </a:t>
            </a:r>
          </a:p>
        </p:txBody>
      </p:sp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4219469" y="4529905"/>
            <a:ext cx="171445" cy="160388"/>
          </a:xfrm>
          <a:prstGeom prst="rect">
            <a:avLst/>
          </a:prstGeom>
        </p:spPr>
      </p:pic>
      <p:sp>
        <p:nvSpPr>
          <p:cNvPr id="38" name="Rounded Rectangle 37"/>
          <p:cNvSpPr/>
          <p:nvPr/>
        </p:nvSpPr>
        <p:spPr>
          <a:xfrm>
            <a:off x="666733" y="4876800"/>
            <a:ext cx="1000099" cy="342900"/>
          </a:xfrm>
          <a:prstGeom prst="roundRect">
            <a:avLst>
              <a:gd name="adj" fmla="val 111111"/>
            </a:avLst>
          </a:prstGeom>
          <a:solidFill>
            <a:srgbClr val="E1F5F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666733" y="4876800"/>
            <a:ext cx="1000099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0288D1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0288D1"/>
                </a:solidFill>
              </a:rPr>
              <a:t> Asyncio </a:t>
            </a:r>
          </a:p>
        </p:txBody>
      </p:sp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809604" y="4970820"/>
            <a:ext cx="171445" cy="154858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238719" y="2495550"/>
            <a:ext cx="5286242" cy="2914650"/>
          </a:xfrm>
          <a:prstGeom prst="roundRect">
            <a:avLst/>
          </a:prstGeom>
          <a:blipFill>
            <a:blip r:embed="rId1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1920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Advanced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428750"/>
            <a:ext cx="5314817" cy="2619374"/>
          </a:xfrm>
          <a:prstGeom prst="roundRect">
            <a:avLst>
              <a:gd name="adj" fmla="val 8727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666874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28674" y="1816417"/>
            <a:ext cx="228594" cy="1771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3961" y="1771650"/>
            <a:ext cx="22668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2048"/>
                </a:solidFill>
              </a:rPr>
              <a:t>Multi-Server Architecture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4852" y="2286000"/>
            <a:ext cx="4838579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076" b="0">
                <a:solidFill>
                  <a:srgbClr val="555555"/>
                </a:solidFill>
              </a:rPr>
              <a:t>Implement leader election and message replication for high availability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52" y="2867025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Bully algorithm for leader election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881032"/>
            <a:ext cx="190495" cy="162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852" y="318135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Message replication to backup servers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04852" y="3186952"/>
            <a:ext cx="190495" cy="1792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04852" y="3495675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Automatic failover when leader fails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04852" y="3501277"/>
            <a:ext cx="190495" cy="17929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6210144" y="1428750"/>
            <a:ext cx="5314817" cy="2619374"/>
          </a:xfrm>
          <a:prstGeom prst="roundRect">
            <a:avLst>
              <a:gd name="adj" fmla="val 8727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6457788" y="1666874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572085" y="1822132"/>
            <a:ext cx="228594" cy="1657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067373" y="1771650"/>
            <a:ext cx="2133546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2048"/>
                </a:solidFill>
              </a:rPr>
              <a:t>Persistence &amp; Durability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57788" y="2286000"/>
            <a:ext cx="4838579" cy="4381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076" b="0">
                <a:solidFill>
                  <a:srgbClr val="555555"/>
                </a:solidFill>
              </a:rPr>
              <a:t>Store messages for long-term retention and recovery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57788" y="2867025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Append-only log for message storage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457788" y="2881032"/>
            <a:ext cx="190495" cy="16248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457788" y="318135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Periodic fsync for durability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457788" y="3200960"/>
            <a:ext cx="190495" cy="15127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457788" y="3495675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Integration with HDFS for scaling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457788" y="3520888"/>
            <a:ext cx="190495" cy="140073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666733" y="4286250"/>
            <a:ext cx="5314817" cy="2828925"/>
          </a:xfrm>
          <a:prstGeom prst="roundRect">
            <a:avLst>
              <a:gd name="adj" fmla="val 808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904852" y="4524374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1028674" y="4665345"/>
            <a:ext cx="228594" cy="1943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523961" y="4629150"/>
            <a:ext cx="2171645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2048"/>
                </a:solidFill>
              </a:rPr>
              <a:t>Enhanced Chat Features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04852" y="5143500"/>
            <a:ext cx="483857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076" b="0">
                <a:solidFill>
                  <a:srgbClr val="555555"/>
                </a:solidFill>
              </a:rPr>
              <a:t>Add more functionality for richer user experience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4852" y="550545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Chat rooms with topic-based channels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904852" y="5547472"/>
            <a:ext cx="190495" cy="10645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904852" y="5819775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Private messaging between users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904852" y="5829580"/>
            <a:ext cx="190495" cy="17088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904852" y="613410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File sharing capabilities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904852" y="6148107"/>
            <a:ext cx="190495" cy="162485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04852" y="6591300"/>
            <a:ext cx="1019149" cy="285750"/>
          </a:xfrm>
          <a:prstGeom prst="roundRect">
            <a:avLst>
              <a:gd name="adj" fmla="val 133333"/>
            </a:avLst>
          </a:prstGeom>
          <a:solidFill>
            <a:srgbClr val="BBDE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04852" y="6591300"/>
            <a:ext cx="101914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1565C0"/>
                </a:solidFill>
              </a:rPr>
              <a:t>JOIN_ROOM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2000199" y="6591300"/>
            <a:ext cx="1114397" cy="285750"/>
          </a:xfrm>
          <a:prstGeom prst="roundRect">
            <a:avLst>
              <a:gd name="adj" fmla="val 133333"/>
            </a:avLst>
          </a:prstGeom>
          <a:solidFill>
            <a:srgbClr val="BBDE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2000199" y="6591300"/>
            <a:ext cx="1114397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1565C0"/>
                </a:solidFill>
              </a:rPr>
              <a:t>PRIVATE_MSG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3190795" y="6591300"/>
            <a:ext cx="1247743" cy="285750"/>
          </a:xfrm>
          <a:prstGeom prst="roundRect">
            <a:avLst>
              <a:gd name="adj" fmla="val 133333"/>
            </a:avLst>
          </a:prstGeom>
          <a:solidFill>
            <a:srgbClr val="BBDE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3190795" y="6591300"/>
            <a:ext cx="1247743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1565C0"/>
                </a:solidFill>
              </a:rPr>
              <a:t>FILE_TRANSFER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210144" y="4286250"/>
            <a:ext cx="5314817" cy="2828925"/>
          </a:xfrm>
          <a:prstGeom prst="roundRect">
            <a:avLst>
              <a:gd name="adj" fmla="val 808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6457788" y="4524374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6572085" y="4653915"/>
            <a:ext cx="228594" cy="21717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067373" y="4629150"/>
            <a:ext cx="206687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92048"/>
                </a:solidFill>
              </a:rPr>
              <a:t>Security &amp; Deployment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57788" y="5143500"/>
            <a:ext cx="483857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076" b="0">
                <a:solidFill>
                  <a:srgbClr val="555555"/>
                </a:solidFill>
              </a:rPr>
              <a:t>Secure communication and scalable deployment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57788" y="550545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TLS/SSL encryption for all traffic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6457788" y="5515255"/>
            <a:ext cx="190495" cy="17088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57788" y="5819775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Authentication with tokens or passwords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6457788" y="5825377"/>
            <a:ext cx="190495" cy="17929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6457788" y="6134100"/>
            <a:ext cx="4838579" cy="219074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Docker containerization for deployment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>
            <a:fillRect/>
          </a:stretch>
        </p:blipFill>
        <p:spPr>
          <a:xfrm>
            <a:off x="6457788" y="6148107"/>
            <a:ext cx="190495" cy="162485"/>
          </a:xfrm>
          <a:prstGeom prst="rect">
            <a:avLst/>
          </a:prstGeom>
        </p:spPr>
      </p:pic>
      <p:sp>
        <p:nvSpPr>
          <p:cNvPr id="54" name="Rounded Rectangle 53"/>
          <p:cNvSpPr/>
          <p:nvPr/>
        </p:nvSpPr>
        <p:spPr>
          <a:xfrm>
            <a:off x="6457788" y="6591300"/>
            <a:ext cx="1066773" cy="285750"/>
          </a:xfrm>
          <a:prstGeom prst="roundRect">
            <a:avLst>
              <a:gd name="adj" fmla="val 133333"/>
            </a:avLst>
          </a:prstGeom>
          <a:solidFill>
            <a:srgbClr val="BBDE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6457788" y="6591300"/>
            <a:ext cx="1066773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1565C0"/>
                </a:solidFill>
              </a:rPr>
              <a:t>Rate Limiting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7600759" y="6591300"/>
            <a:ext cx="1304892" cy="285750"/>
          </a:xfrm>
          <a:prstGeom prst="roundRect">
            <a:avLst>
              <a:gd name="adj" fmla="val 133333"/>
            </a:avLst>
          </a:prstGeom>
          <a:solidFill>
            <a:srgbClr val="BBDE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TextBox 56"/>
          <p:cNvSpPr txBox="1"/>
          <p:nvPr/>
        </p:nvSpPr>
        <p:spPr>
          <a:xfrm>
            <a:off x="7600759" y="6591300"/>
            <a:ext cx="130489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1565C0"/>
                </a:solidFill>
              </a:rPr>
              <a:t>Docker Compose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981850" y="6591300"/>
            <a:ext cx="952476" cy="285750"/>
          </a:xfrm>
          <a:prstGeom prst="roundRect">
            <a:avLst>
              <a:gd name="adj" fmla="val 133333"/>
            </a:avLst>
          </a:prstGeom>
          <a:solidFill>
            <a:srgbClr val="BBDEF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8981850" y="6591300"/>
            <a:ext cx="95247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1565C0"/>
                </a:solidFill>
              </a:rPr>
              <a:t>Kubernetes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1920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428750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Key Achievements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1492567"/>
            <a:ext cx="228594" cy="17716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733" y="1866899"/>
            <a:ext cx="2552636" cy="666750"/>
          </a:xfrm>
          <a:prstGeom prst="roundRect">
            <a:avLst>
              <a:gd name="adj" fmla="val 22857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809604" y="2009774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85802" y="2128837"/>
            <a:ext cx="228594" cy="1428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333466" y="2095499"/>
            <a:ext cx="141918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192048"/>
                </a:solidFill>
              </a:rPr>
              <a:t>Multi-client support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09864" y="1866899"/>
            <a:ext cx="2552636" cy="666750"/>
          </a:xfrm>
          <a:prstGeom prst="roundRect">
            <a:avLst>
              <a:gd name="adj" fmla="val 22857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3543211" y="2009774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3619409" y="2111692"/>
            <a:ext cx="228594" cy="1771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076598" y="2095499"/>
            <a:ext cx="1142971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192048"/>
                </a:solidFill>
              </a:rPr>
              <a:t>Message history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2724150"/>
            <a:ext cx="2552636" cy="666750"/>
          </a:xfrm>
          <a:prstGeom prst="roundRect">
            <a:avLst>
              <a:gd name="adj" fmla="val 22857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809604" y="2867025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85802" y="2974657"/>
            <a:ext cx="228594" cy="1657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333466" y="2952750"/>
            <a:ext cx="133346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192048"/>
                </a:solidFill>
              </a:rPr>
              <a:t>Auto-reconnection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409864" y="2724150"/>
            <a:ext cx="2552636" cy="666750"/>
          </a:xfrm>
          <a:prstGeom prst="roundRect">
            <a:avLst>
              <a:gd name="adj" fmla="val 22857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3543211" y="2867025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3619409" y="2967513"/>
            <a:ext cx="228594" cy="18002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76598" y="2952750"/>
            <a:ext cx="1590635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192048"/>
                </a:solidFill>
              </a:rPr>
              <a:t>Heartbeat mechanism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733" y="3867149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Challenges &amp; Solutions 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66733" y="3930967"/>
            <a:ext cx="228594" cy="177164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666733" y="4305300"/>
            <a:ext cx="5286242" cy="742950"/>
          </a:xfrm>
          <a:prstGeom prst="roundRect">
            <a:avLst>
              <a:gd name="adj" fmla="val 20512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809604" y="4448175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85802" y="4555807"/>
            <a:ext cx="228594" cy="16573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333466" y="4448175"/>
            <a:ext cx="447663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2E7D32"/>
                </a:solidFill>
              </a:rPr>
              <a:t>TCP Stream Framing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33466" y="4714875"/>
            <a:ext cx="447663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Solved with length-prefix framing in common.py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6733" y="5191125"/>
            <a:ext cx="5286242" cy="742950"/>
          </a:xfrm>
          <a:prstGeom prst="roundRect">
            <a:avLst>
              <a:gd name="adj" fmla="val 20512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809604" y="5334000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85802" y="5441632"/>
            <a:ext cx="228594" cy="16573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33466" y="5334000"/>
            <a:ext cx="447663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2E7D32"/>
                </a:solidFill>
              </a:rPr>
              <a:t>Thread Safety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33466" y="5600700"/>
            <a:ext cx="447663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55555"/>
                </a:solidFill>
              </a:rPr>
              <a:t>Implemented with threading.Lock() for shared resources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38719" y="1428750"/>
            <a:ext cx="528624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19204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92048"/>
                </a:solidFill>
              </a:rPr>
              <a:t> Future Directions </a:t>
            </a:r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238719" y="1518285"/>
            <a:ext cx="228594" cy="1257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238719" y="1866899"/>
            <a:ext cx="5286242" cy="228600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1976D2"/>
                </a:solidFill>
              </a:rPr>
              <a:t>Leader Election</a:t>
            </a:r>
            <a:r>
              <a:rPr sz="1076" b="0">
                <a:solidFill>
                  <a:srgbClr val="333333"/>
                </a:solidFill>
              </a:rPr>
              <a:t> - Implement Bully algorithm for fault tolerance 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6238719" y="1892617"/>
            <a:ext cx="228594" cy="17716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238719" y="2238375"/>
            <a:ext cx="5286242" cy="228600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1976D2"/>
                </a:solidFill>
              </a:rPr>
              <a:t>Persistent Storage</a:t>
            </a:r>
            <a:r>
              <a:rPr sz="1076" b="0">
                <a:solidFill>
                  <a:srgbClr val="333333"/>
                </a:solidFill>
              </a:rPr>
              <a:t> - Append-only log with HDFS integration 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6238719" y="2269807"/>
            <a:ext cx="228594" cy="16573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6238719" y="2609850"/>
            <a:ext cx="5286242" cy="228600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1976D2"/>
                </a:solidFill>
              </a:rPr>
              <a:t>Security</a:t>
            </a:r>
            <a:r>
              <a:rPr sz="1076" b="0">
                <a:solidFill>
                  <a:srgbClr val="333333"/>
                </a:solidFill>
              </a:rPr>
              <a:t> - TLS encryption and user authentication 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6238719" y="2615565"/>
            <a:ext cx="228594" cy="21717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6238719" y="2981325"/>
            <a:ext cx="5286242" cy="228600"/>
          </a:xfrm>
          <a:prstGeom prst="rect">
            <a:avLst/>
          </a:prstGeom>
          <a:noFill/>
        </p:spPr>
        <p:txBody>
          <a:bodyPr wrap="none" anchor="ctr" lIns="182880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1976D2"/>
                </a:solidFill>
              </a:rPr>
              <a:t>Containerization</a:t>
            </a:r>
            <a:r>
              <a:rPr sz="1076" b="0">
                <a:solidFill>
                  <a:srgbClr val="333333"/>
                </a:solidFill>
              </a:rPr>
              <a:t> - Docker deployment with Kubernetes 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6238719" y="2998470"/>
            <a:ext cx="228594" cy="194309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6238719" y="3781424"/>
            <a:ext cx="5286242" cy="1323974"/>
          </a:xfrm>
          <a:prstGeom prst="roundRect">
            <a:avLst>
              <a:gd name="adj" fmla="val 11510"/>
            </a:avLst>
          </a:prstGeom>
          <a:solidFill>
            <a:srgbClr val="F3E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6429214" y="3669652"/>
            <a:ext cx="476238" cy="22354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429214" y="3971925"/>
            <a:ext cx="4905252" cy="6572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076" b="0">
                <a:solidFill>
                  <a:srgbClr val="555555"/>
                </a:solidFill>
              </a:rPr>
              <a:t>Our distributed chat application demonstrates how simple components can create a robust, scalable system with proper architecture and design patterns.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29214" y="4724399"/>
            <a:ext cx="490525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6A1B9A"/>
                </a:solidFill>
              </a:rPr>
              <a:t>— Team Adhithya, Jason, Shobiha, Thamarai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