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0C5BD-B74D-431B-B8AE-8B85ABB97BBE}" type="datetimeFigureOut">
              <a:rPr lang="en-US" smtClean="0"/>
              <a:t>2/24/2024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CEA1B-779F-4EEF-88A5-F14ED3656F5B}" type="slidenum">
              <a:rPr lang="en-US" smtClean="0"/>
              <a:t>‹#›</a:t>
            </a:fld>
            <a:endParaRPr lang="en-US"/>
          </a:p>
        </p:txBody>
      </p:sp>
    </p:spTree>
    <p:extLst>
      <p:ext uri="{BB962C8B-B14F-4D97-AF65-F5344CB8AC3E}">
        <p14:creationId xmlns:p14="http://schemas.microsoft.com/office/powerpoint/2010/main" val="231164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3CEA1B-779F-4EEF-88A5-F14ED3656F5B}" type="slidenum">
              <a:rPr lang="en-US" smtClean="0"/>
              <a:t>8</a:t>
            </a:fld>
            <a:endParaRPr lang="en-US"/>
          </a:p>
        </p:txBody>
      </p:sp>
    </p:spTree>
    <p:extLst>
      <p:ext uri="{BB962C8B-B14F-4D97-AF65-F5344CB8AC3E}">
        <p14:creationId xmlns:p14="http://schemas.microsoft.com/office/powerpoint/2010/main" val="15082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5C1A5D-C7E2-C6D3-0C54-50D85422B127}"/>
              </a:ext>
            </a:extLst>
          </p:cNvPr>
          <p:cNvPicPr>
            <a:picLocks noChangeAspect="1"/>
          </p:cNvPicPr>
          <p:nvPr/>
        </p:nvPicPr>
        <p:blipFill>
          <a:blip r:embed="rId2"/>
          <a:stretch>
            <a:fillRect/>
          </a:stretch>
        </p:blipFill>
        <p:spPr>
          <a:xfrm>
            <a:off x="381000" y="428625"/>
            <a:ext cx="11430000" cy="6000750"/>
          </a:xfrm>
          <a:prstGeom prst="rect">
            <a:avLst/>
          </a:prstGeom>
        </p:spPr>
      </p:pic>
    </p:spTree>
    <p:extLst>
      <p:ext uri="{BB962C8B-B14F-4D97-AF65-F5344CB8AC3E}">
        <p14:creationId xmlns:p14="http://schemas.microsoft.com/office/powerpoint/2010/main" val="347667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08983-CF6F-3E98-9DBE-D91CDD140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371" y="340598"/>
            <a:ext cx="9292281" cy="589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descr="Angled Smart Phone - Black And White With Shadow And ...">
            <a:extLst>
              <a:ext uri="{FF2B5EF4-FFF2-40B4-BE49-F238E27FC236}">
                <a16:creationId xmlns:a16="http://schemas.microsoft.com/office/drawing/2014/main" id="{F53F3F25-2088-74AE-D20C-EC948B42C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729" y="3819696"/>
            <a:ext cx="1878676" cy="150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02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6117-6664-77E5-6079-4EAB291B13B9}"/>
              </a:ext>
            </a:extLst>
          </p:cNvPr>
          <p:cNvSpPr>
            <a:spLocks noGrp="1"/>
          </p:cNvSpPr>
          <p:nvPr>
            <p:ph type="ctrTitle"/>
          </p:nvPr>
        </p:nvSpPr>
        <p:spPr>
          <a:xfrm rot="10800000" flipV="1">
            <a:off x="439268" y="123568"/>
            <a:ext cx="6122169" cy="902044"/>
          </a:xfrm>
        </p:spPr>
        <p:txBody>
          <a:bodyPr>
            <a:normAutofit/>
          </a:bodyPr>
          <a:lstStyle/>
          <a:p>
            <a:r>
              <a:rPr lang="en-IN" sz="4000" dirty="0">
                <a:latin typeface="Algerian" pitchFamily="82" charset="0"/>
              </a:rPr>
              <a:t>Modules identified</a:t>
            </a:r>
          </a:p>
        </p:txBody>
      </p:sp>
      <p:sp>
        <p:nvSpPr>
          <p:cNvPr id="3" name="Subtitle 2">
            <a:extLst>
              <a:ext uri="{FF2B5EF4-FFF2-40B4-BE49-F238E27FC236}">
                <a16:creationId xmlns:a16="http://schemas.microsoft.com/office/drawing/2014/main" id="{27FAA96F-C3A3-5D79-98D6-58254007E64B}"/>
              </a:ext>
            </a:extLst>
          </p:cNvPr>
          <p:cNvSpPr>
            <a:spLocks noGrp="1"/>
          </p:cNvSpPr>
          <p:nvPr>
            <p:ph type="subTitle" idx="1"/>
          </p:nvPr>
        </p:nvSpPr>
        <p:spPr>
          <a:xfrm>
            <a:off x="531340" y="1421028"/>
            <a:ext cx="11380573" cy="4692902"/>
          </a:xfrm>
        </p:spPr>
        <p:txBody>
          <a:bodyPr/>
          <a:lstStyle/>
          <a:p>
            <a:pPr marL="342900" indent="-342900" algn="just">
              <a:buFont typeface="Wingdings" pitchFamily="2" charset="2"/>
              <a:buChar char="§"/>
            </a:pPr>
            <a:r>
              <a:rPr lang="en-US" dirty="0">
                <a:latin typeface="Times New Roman" pitchFamily="18" charset="0"/>
                <a:cs typeface="Times New Roman" pitchFamily="18" charset="0"/>
              </a:rPr>
              <a:t>Input stage-To recognize and accept the valid coins </a:t>
            </a:r>
          </a:p>
          <a:p>
            <a:pPr marL="342900" indent="-342900" algn="just">
              <a:buFont typeface="Wingdings" pitchFamily="2" charset="2"/>
              <a:buChar char="§"/>
            </a:pPr>
            <a:r>
              <a:rPr lang="en-US" dirty="0">
                <a:latin typeface="Times New Roman" pitchFamily="18" charset="0"/>
                <a:cs typeface="Times New Roman" pitchFamily="18" charset="0"/>
              </a:rPr>
              <a:t>Controller-To control the voltage supplied </a:t>
            </a:r>
          </a:p>
          <a:p>
            <a:pPr marL="342900" indent="-342900" algn="just">
              <a:buFont typeface="Wingdings" pitchFamily="2" charset="2"/>
              <a:buChar char="§"/>
            </a:pPr>
            <a:r>
              <a:rPr lang="en-US" dirty="0">
                <a:latin typeface="Times New Roman" pitchFamily="18" charset="0"/>
                <a:cs typeface="Times New Roman" pitchFamily="18" charset="0"/>
              </a:rPr>
              <a:t>Power-To supply the power based on the requirements</a:t>
            </a:r>
          </a:p>
          <a:p>
            <a:pPr marL="342900" indent="-342900" algn="just">
              <a:buFont typeface="Wingdings" pitchFamily="2" charset="2"/>
              <a:buChar char="§"/>
            </a:pPr>
            <a:r>
              <a:rPr lang="en-US" dirty="0">
                <a:latin typeface="Times New Roman" pitchFamily="18" charset="0"/>
                <a:cs typeface="Times New Roman" pitchFamily="18" charset="0"/>
              </a:rPr>
              <a:t>Output stage-To display the output information on screen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61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BF39-E61A-911D-39F8-876417B43863}"/>
              </a:ext>
            </a:extLst>
          </p:cNvPr>
          <p:cNvSpPr>
            <a:spLocks noGrp="1"/>
          </p:cNvSpPr>
          <p:nvPr>
            <p:ph type="ctrTitle"/>
          </p:nvPr>
        </p:nvSpPr>
        <p:spPr>
          <a:xfrm>
            <a:off x="143436" y="502024"/>
            <a:ext cx="4156716" cy="708211"/>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a:latin typeface="Algerian" pitchFamily="82" charset="0"/>
                <a:cs typeface="Times New Roman" panose="02020603050405020304" pitchFamily="18" charset="0"/>
              </a:rPr>
              <a:t>REFERENCES</a:t>
            </a:r>
            <a:endParaRPr lang="en-IN" sz="4400" dirty="0">
              <a:latin typeface="Algerian"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BD32932D-59DC-78D8-87AE-3648DE2F7106}"/>
              </a:ext>
            </a:extLst>
          </p:cNvPr>
          <p:cNvSpPr>
            <a:spLocks noGrp="1"/>
          </p:cNvSpPr>
          <p:nvPr>
            <p:ph type="subTitle" idx="1"/>
          </p:nvPr>
        </p:nvSpPr>
        <p:spPr>
          <a:xfrm>
            <a:off x="466165" y="1559859"/>
            <a:ext cx="11581673" cy="4853298"/>
          </a:xfrm>
        </p:spPr>
        <p:txBody>
          <a:bodyPr>
            <a:normAutofit/>
          </a:bodyPr>
          <a:lstStyle/>
          <a:p>
            <a:endParaRPr lang="en-US" dirty="0"/>
          </a:p>
          <a:p>
            <a:pPr algn="just"/>
            <a:r>
              <a:rPr lang="en-US" sz="2600" dirty="0">
                <a:latin typeface="Times New Roman" pitchFamily="18" charset="0"/>
                <a:cs typeface="Times New Roman" pitchFamily="18" charset="0"/>
              </a:rPr>
              <a:t>[1] S. </a:t>
            </a:r>
            <a:r>
              <a:rPr lang="en-US" sz="2600" dirty="0" err="1">
                <a:latin typeface="Times New Roman" pitchFamily="18" charset="0"/>
                <a:cs typeface="Times New Roman" pitchFamily="18" charset="0"/>
              </a:rPr>
              <a:t>Banu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Prathap</a:t>
            </a:r>
            <a:r>
              <a:rPr lang="en-US" sz="2600" dirty="0">
                <a:latin typeface="Times New Roman" pitchFamily="18" charset="0"/>
                <a:cs typeface="Times New Roman" pitchFamily="18" charset="0"/>
              </a:rPr>
              <a:t>, R. </a:t>
            </a:r>
            <a:r>
              <a:rPr lang="en-US" sz="2600" dirty="0" err="1">
                <a:latin typeface="Times New Roman" pitchFamily="18" charset="0"/>
                <a:cs typeface="Times New Roman" pitchFamily="18" charset="0"/>
              </a:rPr>
              <a:t>Priyanka</a:t>
            </a:r>
            <a:r>
              <a:rPr lang="en-US" sz="2600" dirty="0">
                <a:latin typeface="Times New Roman" pitchFamily="18" charset="0"/>
                <a:cs typeface="Times New Roman" pitchFamily="18" charset="0"/>
              </a:rPr>
              <a:t>, G. </a:t>
            </a:r>
            <a:r>
              <a:rPr lang="en-US" sz="2600" dirty="0" err="1">
                <a:latin typeface="Times New Roman" pitchFamily="18" charset="0"/>
                <a:cs typeface="Times New Roman" pitchFamily="18" charset="0"/>
              </a:rPr>
              <a:t>Guna</a:t>
            </a:r>
            <a:r>
              <a:rPr lang="en-US" sz="2600" dirty="0">
                <a:latin typeface="Times New Roman" pitchFamily="18" charset="0"/>
                <a:cs typeface="Times New Roman" pitchFamily="18" charset="0"/>
              </a:rPr>
              <a:t>, Dr. </a:t>
            </a:r>
            <a:r>
              <a:rPr lang="en-US" sz="2600" dirty="0" err="1">
                <a:latin typeface="Times New Roman" pitchFamily="18" charset="0"/>
                <a:cs typeface="Times New Roman" pitchFamily="18" charset="0"/>
              </a:rPr>
              <a:t>Sujatha</a:t>
            </a:r>
            <a:r>
              <a:rPr lang="en-US" sz="2600" dirty="0">
                <a:latin typeface="Times New Roman" pitchFamily="18" charset="0"/>
                <a:cs typeface="Times New Roman" pitchFamily="18" charset="0"/>
              </a:rPr>
              <a:t> “coin primarily based totally </a:t>
            </a:r>
            <a:r>
              <a:rPr lang="en-US" sz="2600" dirty="0" err="1">
                <a:latin typeface="Times New Roman" pitchFamily="18" charset="0"/>
                <a:cs typeface="Times New Roman" pitchFamily="18" charset="0"/>
              </a:rPr>
              <a:t>mobileular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telecell</a:t>
            </a:r>
            <a:r>
              <a:rPr lang="en-US" sz="2600" dirty="0">
                <a:latin typeface="Times New Roman" pitchFamily="18" charset="0"/>
                <a:cs typeface="Times New Roman" pitchFamily="18" charset="0"/>
              </a:rPr>
              <a:t> smartphone charger” International Journal of Engineering Research &amp; Technology (IJERT) ISSN:2278-0181. Volume 2, Issue 3 (March 2013). </a:t>
            </a:r>
          </a:p>
          <a:p>
            <a:pPr algn="just"/>
            <a:r>
              <a:rPr lang="en-US" sz="2600" dirty="0">
                <a:latin typeface="Times New Roman" pitchFamily="18" charset="0"/>
                <a:cs typeface="Times New Roman" pitchFamily="18" charset="0"/>
              </a:rPr>
              <a:t>[2] M.S. </a:t>
            </a:r>
            <a:r>
              <a:rPr lang="en-US" sz="2600" dirty="0" err="1">
                <a:latin typeface="Times New Roman" pitchFamily="18" charset="0"/>
                <a:cs typeface="Times New Roman" pitchFamily="18" charset="0"/>
              </a:rPr>
              <a:t>Varadarajan</a:t>
            </a:r>
            <a:r>
              <a:rPr lang="en-US" sz="2600" dirty="0">
                <a:latin typeface="Times New Roman" pitchFamily="18" charset="0"/>
                <a:cs typeface="Times New Roman" pitchFamily="18" charset="0"/>
              </a:rPr>
              <a:t>, “Coin Based Universal Mobile Battery Charger” </a:t>
            </a:r>
          </a:p>
          <a:p>
            <a:pPr algn="just"/>
            <a:r>
              <a:rPr lang="en-US" sz="2600" dirty="0">
                <a:latin typeface="Times New Roman" pitchFamily="18" charset="0"/>
                <a:cs typeface="Times New Roman" pitchFamily="18" charset="0"/>
              </a:rPr>
              <a:t>[3] IOSR Journal of Engineering (IOSRJEN) ISSN:2250-3021 Volume 2,Issue 6 (June 2012).</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65422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1" y="-37070"/>
            <a:ext cx="3771900" cy="708659"/>
          </a:xfrm>
        </p:spPr>
        <p:txBody>
          <a:bodyPr>
            <a:normAutofit/>
          </a:bodyPr>
          <a:lstStyle/>
          <a:p>
            <a:r>
              <a:rPr lang="en-US" sz="4000" dirty="0">
                <a:latin typeface="Algerian" pitchFamily="82" charset="0"/>
              </a:rPr>
              <a:t>CONCLUSION</a:t>
            </a:r>
          </a:p>
        </p:txBody>
      </p:sp>
      <p:sp>
        <p:nvSpPr>
          <p:cNvPr id="3" name="Subtitle 2"/>
          <p:cNvSpPr>
            <a:spLocks noGrp="1"/>
          </p:cNvSpPr>
          <p:nvPr>
            <p:ph type="subTitle" idx="1"/>
          </p:nvPr>
        </p:nvSpPr>
        <p:spPr>
          <a:xfrm>
            <a:off x="148590" y="1097280"/>
            <a:ext cx="11944350" cy="5086350"/>
          </a:xfrm>
        </p:spPr>
        <p:txBody>
          <a:bodyPr>
            <a:normAutofit/>
          </a:bodyPr>
          <a:lstStyle/>
          <a:p>
            <a:pPr marL="342900" indent="-342900" algn="just">
              <a:buFont typeface="Wingdings" pitchFamily="2" charset="2"/>
              <a:buChar char="§"/>
            </a:pPr>
            <a:r>
              <a:rPr lang="en-US" dirty="0">
                <a:latin typeface="Times New Roman" pitchFamily="18" charset="0"/>
                <a:cs typeface="Times New Roman" pitchFamily="18" charset="0"/>
              </a:rPr>
              <a:t>In this project, a coin insertion based mobile charging system is developed which can be installed at public places.</a:t>
            </a:r>
          </a:p>
          <a:p>
            <a:pPr marL="342900" indent="-342900" algn="just">
              <a:buFont typeface="Wingdings" pitchFamily="2" charset="2"/>
              <a:buChar char="§"/>
            </a:pPr>
            <a:r>
              <a:rPr lang="en-US" dirty="0">
                <a:latin typeface="Times New Roman" pitchFamily="18" charset="0"/>
                <a:cs typeface="Times New Roman" pitchFamily="18" charset="0"/>
              </a:rPr>
              <a:t> Interfacing of various components like the coin insertion machine, LCD, 4*4 matrix keypad, servo motors with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microcontroller, and programming each of the components to function satisfactorily forms the heart of this project. </a:t>
            </a:r>
          </a:p>
          <a:p>
            <a:pPr marL="342900" indent="-342900" algn="just">
              <a:buFont typeface="Wingdings" pitchFamily="2" charset="2"/>
              <a:buChar char="§"/>
            </a:pPr>
            <a:r>
              <a:rPr lang="en-US" dirty="0">
                <a:latin typeface="Times New Roman" pitchFamily="18" charset="0"/>
                <a:cs typeface="Times New Roman" pitchFamily="18" charset="0"/>
              </a:rPr>
              <a:t>This project can also be implemented at public places with an additional benefit of displaying advertisements in order to generate revenue. </a:t>
            </a:r>
          </a:p>
        </p:txBody>
      </p:sp>
    </p:spTree>
    <p:extLst>
      <p:ext uri="{BB962C8B-B14F-4D97-AF65-F5344CB8AC3E}">
        <p14:creationId xmlns:p14="http://schemas.microsoft.com/office/powerpoint/2010/main" val="364951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09A4FA-3DC0-81B0-4CEB-3AE6BC696797}"/>
              </a:ext>
            </a:extLst>
          </p:cNvPr>
          <p:cNvPicPr>
            <a:picLocks noChangeAspect="1"/>
          </p:cNvPicPr>
          <p:nvPr/>
        </p:nvPicPr>
        <p:blipFill>
          <a:blip r:embed="rId2"/>
          <a:stretch>
            <a:fillRect/>
          </a:stretch>
        </p:blipFill>
        <p:spPr>
          <a:xfrm>
            <a:off x="1999133" y="469135"/>
            <a:ext cx="8193734" cy="5919729"/>
          </a:xfrm>
          <a:prstGeom prst="rect">
            <a:avLst/>
          </a:prstGeom>
        </p:spPr>
      </p:pic>
    </p:spTree>
    <p:extLst>
      <p:ext uri="{BB962C8B-B14F-4D97-AF65-F5344CB8AC3E}">
        <p14:creationId xmlns:p14="http://schemas.microsoft.com/office/powerpoint/2010/main" val="80180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4F4B-CC8E-2BB8-CB41-06250199FE37}"/>
              </a:ext>
            </a:extLst>
          </p:cNvPr>
          <p:cNvSpPr>
            <a:spLocks noGrp="1"/>
          </p:cNvSpPr>
          <p:nvPr>
            <p:ph type="title"/>
          </p:nvPr>
        </p:nvSpPr>
        <p:spPr>
          <a:xfrm>
            <a:off x="425578" y="3012142"/>
            <a:ext cx="11120963" cy="1748118"/>
          </a:xfrm>
        </p:spPr>
        <p:txBody>
          <a:bodyPr>
            <a:normAutofit/>
          </a:bodyPr>
          <a:lstStyle/>
          <a:p>
            <a:br>
              <a:rPr lang="en-US" dirty="0"/>
            </a:br>
            <a:br>
              <a:rPr lang="en-US" dirty="0"/>
            </a:br>
            <a:r>
              <a:rPr lang="en-US" sz="4400" dirty="0">
                <a:latin typeface="Algerian" pitchFamily="82" charset="0"/>
              </a:rPr>
              <a:t>mobile charging using coin insertion</a:t>
            </a:r>
            <a:endParaRPr lang="en-IN" sz="4400" dirty="0">
              <a:latin typeface="Algerian" pitchFamily="82" charset="0"/>
            </a:endParaRPr>
          </a:p>
        </p:txBody>
      </p:sp>
      <p:pic>
        <p:nvPicPr>
          <p:cNvPr id="4" name="Picture 3">
            <a:extLst>
              <a:ext uri="{FF2B5EF4-FFF2-40B4-BE49-F238E27FC236}">
                <a16:creationId xmlns:a16="http://schemas.microsoft.com/office/drawing/2014/main" id="{61729D8F-9A1F-F483-1835-5F3ED48652F3}"/>
              </a:ext>
            </a:extLst>
          </p:cNvPr>
          <p:cNvPicPr>
            <a:picLocks noChangeAspect="1"/>
          </p:cNvPicPr>
          <p:nvPr/>
        </p:nvPicPr>
        <p:blipFill>
          <a:blip r:embed="rId2"/>
          <a:stretch>
            <a:fillRect/>
          </a:stretch>
        </p:blipFill>
        <p:spPr>
          <a:xfrm>
            <a:off x="273178" y="256662"/>
            <a:ext cx="5639289" cy="2005758"/>
          </a:xfrm>
          <a:prstGeom prst="rect">
            <a:avLst/>
          </a:prstGeom>
        </p:spPr>
      </p:pic>
      <p:pic>
        <p:nvPicPr>
          <p:cNvPr id="5" name="Picture 4">
            <a:extLst>
              <a:ext uri="{FF2B5EF4-FFF2-40B4-BE49-F238E27FC236}">
                <a16:creationId xmlns:a16="http://schemas.microsoft.com/office/drawing/2014/main" id="{F067321C-DD43-987F-70F0-47D99F368169}"/>
              </a:ext>
            </a:extLst>
          </p:cNvPr>
          <p:cNvPicPr>
            <a:picLocks noChangeAspect="1"/>
          </p:cNvPicPr>
          <p:nvPr/>
        </p:nvPicPr>
        <p:blipFill>
          <a:blip r:embed="rId3"/>
          <a:stretch>
            <a:fillRect/>
          </a:stretch>
        </p:blipFill>
        <p:spPr>
          <a:xfrm>
            <a:off x="8662928" y="417359"/>
            <a:ext cx="3121423" cy="2011854"/>
          </a:xfrm>
          <a:prstGeom prst="rect">
            <a:avLst/>
          </a:prstGeom>
        </p:spPr>
      </p:pic>
    </p:spTree>
    <p:extLst>
      <p:ext uri="{BB962C8B-B14F-4D97-AF65-F5344CB8AC3E}">
        <p14:creationId xmlns:p14="http://schemas.microsoft.com/office/powerpoint/2010/main" val="233237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62C5-CFBD-1729-0837-63D3302DD493}"/>
              </a:ext>
            </a:extLst>
          </p:cNvPr>
          <p:cNvSpPr>
            <a:spLocks noGrp="1"/>
          </p:cNvSpPr>
          <p:nvPr>
            <p:ph type="ctrTitle"/>
          </p:nvPr>
        </p:nvSpPr>
        <p:spPr>
          <a:xfrm>
            <a:off x="-125505" y="539657"/>
            <a:ext cx="4480336" cy="948484"/>
          </a:xfrm>
        </p:spPr>
        <p:txBody>
          <a:bodyPr>
            <a:normAutofit/>
          </a:bodyPr>
          <a:lstStyle/>
          <a:p>
            <a:r>
              <a:rPr lang="en-IN" sz="4000" dirty="0">
                <a:latin typeface="Algerian" pitchFamily="82" charset="0"/>
                <a:cs typeface="Times New Roman" panose="02020603050405020304" pitchFamily="18" charset="0"/>
              </a:rPr>
              <a:t>TEAM MEMBERS:</a:t>
            </a:r>
          </a:p>
        </p:txBody>
      </p:sp>
      <p:sp>
        <p:nvSpPr>
          <p:cNvPr id="3" name="Subtitle 2">
            <a:extLst>
              <a:ext uri="{FF2B5EF4-FFF2-40B4-BE49-F238E27FC236}">
                <a16:creationId xmlns:a16="http://schemas.microsoft.com/office/drawing/2014/main" id="{E448684E-3A70-6898-22AE-54E08CF87757}"/>
              </a:ext>
            </a:extLst>
          </p:cNvPr>
          <p:cNvSpPr>
            <a:spLocks noGrp="1"/>
          </p:cNvSpPr>
          <p:nvPr>
            <p:ph type="subTitle" idx="1"/>
          </p:nvPr>
        </p:nvSpPr>
        <p:spPr>
          <a:xfrm>
            <a:off x="323273" y="1934745"/>
            <a:ext cx="11868727" cy="4627420"/>
          </a:xfrm>
        </p:spPr>
        <p:txBody>
          <a:bodyPr>
            <a:normAutofit/>
          </a:bodyPr>
          <a:lstStyle/>
          <a:p>
            <a:pPr algn="just"/>
            <a:r>
              <a:rPr lang="en-IN" dirty="0">
                <a:latin typeface="Times New Roman" panose="02020603050405020304" pitchFamily="18" charset="0"/>
                <a:cs typeface="Times New Roman" panose="02020603050405020304" pitchFamily="18" charset="0"/>
              </a:rPr>
              <a:t>             S.VIDHYA SHREE (927621BEC239)</a:t>
            </a:r>
          </a:p>
          <a:p>
            <a:pPr algn="just"/>
            <a:r>
              <a:rPr lang="en-IN" dirty="0">
                <a:latin typeface="Times New Roman" panose="02020603050405020304" pitchFamily="18" charset="0"/>
                <a:cs typeface="Times New Roman" panose="02020603050405020304" pitchFamily="18" charset="0"/>
              </a:rPr>
              <a:t>             S.SIVAPRIYA (927621BEC200)</a:t>
            </a:r>
          </a:p>
          <a:p>
            <a:pPr algn="just"/>
            <a:r>
              <a:rPr lang="en-IN" dirty="0">
                <a:latin typeface="Times New Roman" panose="02020603050405020304" pitchFamily="18" charset="0"/>
                <a:cs typeface="Times New Roman" panose="02020603050405020304" pitchFamily="18" charset="0"/>
              </a:rPr>
              <a:t>             P.VINOTHA (927621BEC241)</a:t>
            </a:r>
          </a:p>
          <a:p>
            <a:pPr algn="just"/>
            <a:r>
              <a:rPr lang="en-IN" dirty="0">
                <a:latin typeface="Times New Roman" panose="02020603050405020304" pitchFamily="18" charset="0"/>
                <a:cs typeface="Times New Roman" panose="02020603050405020304" pitchFamily="18" charset="0"/>
              </a:rPr>
              <a:t>             S.SHOBIKA (927621BEC198)</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GUIDED BY :</a:t>
            </a:r>
          </a:p>
          <a:p>
            <a:r>
              <a:rPr lang="en-IN" dirty="0">
                <a:latin typeface="Times New Roman" panose="02020603050405020304" pitchFamily="18" charset="0"/>
                <a:cs typeface="Times New Roman" panose="02020603050405020304" pitchFamily="18" charset="0"/>
              </a:rPr>
              <a:t>                                                                                       MR .K.SUDHAKAR</a:t>
            </a:r>
          </a:p>
          <a:p>
            <a:r>
              <a:rPr lang="en-IN" dirty="0">
                <a:latin typeface="Times New Roman" panose="02020603050405020304" pitchFamily="18" charset="0"/>
                <a:cs typeface="Times New Roman" panose="02020603050405020304" pitchFamily="18" charset="0"/>
              </a:rPr>
              <a:t>                                                                                      AP/ECE</a:t>
            </a:r>
          </a:p>
          <a:p>
            <a:endParaRPr lang="en-IN" dirty="0"/>
          </a:p>
        </p:txBody>
      </p:sp>
    </p:spTree>
    <p:extLst>
      <p:ext uri="{BB962C8B-B14F-4D97-AF65-F5344CB8AC3E}">
        <p14:creationId xmlns:p14="http://schemas.microsoft.com/office/powerpoint/2010/main" val="409904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 y="182880"/>
            <a:ext cx="11727180" cy="6457950"/>
          </a:xfrm>
        </p:spPr>
        <p:txBody>
          <a:bodyPr>
            <a:normAutofit/>
          </a:bodyPr>
          <a:lstStyle/>
          <a:p>
            <a:pPr marL="0" indent="0">
              <a:buNone/>
            </a:pPr>
            <a:r>
              <a:rPr lang="en-US" sz="4000" b="1" dirty="0">
                <a:latin typeface="Algerian" pitchFamily="82" charset="0"/>
              </a:rPr>
              <a:t>CONTENTS</a:t>
            </a:r>
          </a:p>
          <a:p>
            <a:pPr>
              <a:buFont typeface="Wingdings" pitchFamily="2" charset="2"/>
              <a:buChar char="§"/>
            </a:pPr>
            <a:r>
              <a:rPr lang="en-US" sz="2400" dirty="0">
                <a:latin typeface="Times New Roman" pitchFamily="18" charset="0"/>
                <a:cs typeface="Times New Roman" pitchFamily="18" charset="0"/>
              </a:rPr>
              <a:t>INTRODUCTION</a:t>
            </a:r>
          </a:p>
          <a:p>
            <a:pPr>
              <a:buFont typeface="Wingdings" pitchFamily="2" charset="2"/>
              <a:buChar char="§"/>
            </a:pPr>
            <a:r>
              <a:rPr lang="en-US" sz="2400" dirty="0">
                <a:latin typeface="Times New Roman" pitchFamily="18" charset="0"/>
                <a:cs typeface="Times New Roman" pitchFamily="18" charset="0"/>
              </a:rPr>
              <a:t>PROBLEM STATEMENT</a:t>
            </a:r>
          </a:p>
          <a:p>
            <a:pPr>
              <a:buFont typeface="Wingdings" pitchFamily="2" charset="2"/>
              <a:buChar char="§"/>
            </a:pPr>
            <a:r>
              <a:rPr lang="en-US" sz="2400" dirty="0">
                <a:latin typeface="Times New Roman" pitchFamily="18" charset="0"/>
                <a:cs typeface="Times New Roman" pitchFamily="18" charset="0"/>
              </a:rPr>
              <a:t>OBJECTIVES</a:t>
            </a:r>
          </a:p>
          <a:p>
            <a:pPr>
              <a:buFont typeface="Wingdings" pitchFamily="2" charset="2"/>
              <a:buChar char="§"/>
            </a:pPr>
            <a:r>
              <a:rPr lang="en-US" sz="2400" dirty="0">
                <a:latin typeface="Times New Roman" pitchFamily="18" charset="0"/>
                <a:cs typeface="Times New Roman" pitchFamily="18" charset="0"/>
              </a:rPr>
              <a:t>EXISTING SYSTEM</a:t>
            </a:r>
          </a:p>
          <a:p>
            <a:pPr>
              <a:buFont typeface="Wingdings" pitchFamily="2" charset="2"/>
              <a:buChar char="§"/>
            </a:pPr>
            <a:r>
              <a:rPr lang="en-US" sz="2400" dirty="0">
                <a:latin typeface="Times New Roman" pitchFamily="18" charset="0"/>
                <a:cs typeface="Times New Roman" pitchFamily="18" charset="0"/>
              </a:rPr>
              <a:t>PROPOSED SYSTEM</a:t>
            </a:r>
          </a:p>
          <a:p>
            <a:pPr>
              <a:buFont typeface="Wingdings" pitchFamily="2" charset="2"/>
              <a:buChar char="§"/>
            </a:pPr>
            <a:r>
              <a:rPr lang="en-US" sz="2400" dirty="0">
                <a:latin typeface="Times New Roman" pitchFamily="18" charset="0"/>
                <a:cs typeface="Times New Roman" pitchFamily="18" charset="0"/>
              </a:rPr>
              <a:t>BLOCK DIAGRAM</a:t>
            </a:r>
          </a:p>
          <a:p>
            <a:pPr>
              <a:buFont typeface="Wingdings" pitchFamily="2" charset="2"/>
              <a:buChar char="§"/>
            </a:pPr>
            <a:r>
              <a:rPr lang="en-US" sz="2400" dirty="0">
                <a:latin typeface="Times New Roman" pitchFamily="18" charset="0"/>
                <a:cs typeface="Times New Roman" pitchFamily="18" charset="0"/>
              </a:rPr>
              <a:t>MODULES IDENTIFIED</a:t>
            </a:r>
          </a:p>
          <a:p>
            <a:pPr>
              <a:buFont typeface="Wingdings" pitchFamily="2" charset="2"/>
              <a:buChar char="§"/>
            </a:pPr>
            <a:r>
              <a:rPr lang="en-US" sz="2400" dirty="0">
                <a:latin typeface="Times New Roman" pitchFamily="18" charset="0"/>
                <a:cs typeface="Times New Roman" pitchFamily="18" charset="0"/>
              </a:rPr>
              <a:t>REFERENCES</a:t>
            </a:r>
          </a:p>
          <a:p>
            <a:pPr>
              <a:buFont typeface="Wingdings" pitchFamily="2" charset="2"/>
              <a:buChar char="§"/>
            </a:pPr>
            <a:r>
              <a:rPr lang="en-US" sz="2400" dirty="0">
                <a:latin typeface="Times New Roman" pitchFamily="18" charset="0"/>
                <a:cs typeface="Times New Roman" pitchFamily="18" charset="0"/>
              </a:rPr>
              <a:t>CONCLUSION</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01555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1441"/>
            <a:ext cx="4034789" cy="1200150"/>
          </a:xfrm>
        </p:spPr>
        <p:txBody>
          <a:bodyPr>
            <a:normAutofit/>
          </a:bodyPr>
          <a:lstStyle/>
          <a:p>
            <a:r>
              <a:rPr lang="en-US" sz="4000" dirty="0">
                <a:latin typeface="Algerian" pitchFamily="82" charset="0"/>
              </a:rPr>
              <a:t>Introduction</a:t>
            </a:r>
          </a:p>
        </p:txBody>
      </p:sp>
      <p:sp>
        <p:nvSpPr>
          <p:cNvPr id="3" name="Content Placeholder 2"/>
          <p:cNvSpPr>
            <a:spLocks noGrp="1"/>
          </p:cNvSpPr>
          <p:nvPr>
            <p:ph idx="1"/>
          </p:nvPr>
        </p:nvSpPr>
        <p:spPr>
          <a:xfrm>
            <a:off x="262890" y="1280160"/>
            <a:ext cx="11715750" cy="4880610"/>
          </a:xfrm>
        </p:spPr>
        <p:txBody>
          <a:bodyPr>
            <a:normAutofit/>
          </a:bodyPr>
          <a:lstStyle/>
          <a:p>
            <a:pPr marL="0" indent="0">
              <a:buNone/>
            </a:pPr>
            <a:endParaRPr lang="en-US" sz="2400" dirty="0">
              <a:effectLst/>
              <a:latin typeface="Times New Roman" pitchFamily="18" charset="0"/>
              <a:cs typeface="Times New Roman" pitchFamily="18" charset="0"/>
            </a:endParaRPr>
          </a:p>
          <a:p>
            <a:pPr algn="just">
              <a:buFont typeface="Wingdings" pitchFamily="2" charset="2"/>
              <a:buChar char="§"/>
            </a:pPr>
            <a:r>
              <a:rPr lang="en-US" sz="2400" dirty="0">
                <a:effectLst/>
                <a:latin typeface="Times New Roman" pitchFamily="18" charset="0"/>
                <a:cs typeface="Times New Roman" pitchFamily="18" charset="0"/>
              </a:rPr>
              <a:t>This is the smart coin based mobile charging system that charges your mobile for particular amount of time on inserting a coin. </a:t>
            </a:r>
          </a:p>
          <a:p>
            <a:pPr algn="just">
              <a:buFont typeface="Wingdings" pitchFamily="2" charset="2"/>
              <a:buChar char="§"/>
            </a:pPr>
            <a:r>
              <a:rPr lang="en-US" sz="2400" dirty="0">
                <a:effectLst/>
                <a:latin typeface="Times New Roman" pitchFamily="18" charset="0"/>
                <a:cs typeface="Times New Roman" pitchFamily="18" charset="0"/>
              </a:rPr>
              <a:t>The system is to be used by shop owners, public places like railway stations to provide mobile charging facility.</a:t>
            </a:r>
          </a:p>
          <a:p>
            <a:pPr algn="just">
              <a:buFont typeface="Wingdings" pitchFamily="2" charset="2"/>
              <a:buChar char="§"/>
            </a:pPr>
            <a:r>
              <a:rPr lang="en-US" sz="2400" dirty="0">
                <a:effectLst/>
                <a:latin typeface="Times New Roman" pitchFamily="18" charset="0"/>
                <a:cs typeface="Times New Roman" pitchFamily="18" charset="0"/>
              </a:rPr>
              <a:t> So the system consists of a coin recognition module that recognizes valid coins and then signals the microcontroller for further action.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0833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8EAB-6962-4245-09BA-E7B67EFCA993}"/>
              </a:ext>
            </a:extLst>
          </p:cNvPr>
          <p:cNvSpPr>
            <a:spLocks noGrp="1"/>
          </p:cNvSpPr>
          <p:nvPr>
            <p:ph type="ctrTitle"/>
          </p:nvPr>
        </p:nvSpPr>
        <p:spPr>
          <a:xfrm>
            <a:off x="0" y="210672"/>
            <a:ext cx="8286750" cy="966618"/>
          </a:xfrm>
        </p:spPr>
        <p:txBody>
          <a:bodyPr>
            <a:noAutofit/>
          </a:bodyPr>
          <a:lstStyle/>
          <a:p>
            <a:pPr algn="just"/>
            <a:r>
              <a:rPr lang="en-IN" sz="4000" dirty="0">
                <a:effectLst/>
                <a:latin typeface="Algerian" pitchFamily="82" charset="0"/>
                <a:cs typeface="Times New Roman" panose="02020603050405020304" pitchFamily="18" charset="0"/>
              </a:rPr>
              <a:t>Problem</a:t>
            </a:r>
            <a:r>
              <a:rPr lang="en-IN" sz="4000" dirty="0">
                <a:latin typeface="Algerian" pitchFamily="82" charset="0"/>
                <a:cs typeface="Times New Roman" panose="02020603050405020304" pitchFamily="18" charset="0"/>
              </a:rPr>
              <a:t>  statement</a:t>
            </a:r>
            <a:endParaRPr lang="en-IN" sz="4000" dirty="0">
              <a:latin typeface="Algerian" pitchFamily="82" charset="0"/>
            </a:endParaRPr>
          </a:p>
        </p:txBody>
      </p:sp>
      <p:sp>
        <p:nvSpPr>
          <p:cNvPr id="3" name="Subtitle 2">
            <a:extLst>
              <a:ext uri="{FF2B5EF4-FFF2-40B4-BE49-F238E27FC236}">
                <a16:creationId xmlns:a16="http://schemas.microsoft.com/office/drawing/2014/main" id="{6A490CAA-85F5-CA51-2BF5-862E0E868084}"/>
              </a:ext>
            </a:extLst>
          </p:cNvPr>
          <p:cNvSpPr>
            <a:spLocks noGrp="1"/>
          </p:cNvSpPr>
          <p:nvPr>
            <p:ph type="subTitle" idx="1"/>
          </p:nvPr>
        </p:nvSpPr>
        <p:spPr>
          <a:xfrm>
            <a:off x="234778" y="1667436"/>
            <a:ext cx="11528853" cy="4979894"/>
          </a:xfrm>
        </p:spPr>
        <p:txBody>
          <a:bodyPr>
            <a:noAutofit/>
          </a:bodyPr>
          <a:lstStyle/>
          <a:p>
            <a:pPr algn="l"/>
            <a:r>
              <a:rPr lang="en-US" dirty="0">
                <a:latin typeface="Times New Roman" pitchFamily="18" charset="0"/>
                <a:cs typeface="Times New Roman" pitchFamily="18" charset="0"/>
              </a:rPr>
              <a:t>In today’s world, mobiles are considered as the important part of life. People tend to use its huge features, which consumes charging. Peoples who use to make every long journey may require charging anywhere. Similarly, in many developing areas where grid power is not available for few hours to several hours on regular basis, people may require electricity to charge their mobile to continue with their works. So in order to overcome all these problems Mobile Charging Based on Coin Insertion is designed. It would provide reliable charging services with less cost. This system will be very helpful.</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033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987A-D920-25CC-3B7A-C2A867FAD5AD}"/>
              </a:ext>
            </a:extLst>
          </p:cNvPr>
          <p:cNvSpPr>
            <a:spLocks noGrp="1"/>
          </p:cNvSpPr>
          <p:nvPr>
            <p:ph type="ctrTitle"/>
          </p:nvPr>
        </p:nvSpPr>
        <p:spPr>
          <a:xfrm>
            <a:off x="2" y="123569"/>
            <a:ext cx="4226010" cy="939112"/>
          </a:xfrm>
        </p:spPr>
        <p:txBody>
          <a:bodyPr>
            <a:normAutofit/>
          </a:bodyPr>
          <a:lstStyle/>
          <a:p>
            <a:r>
              <a:rPr lang="en-IN" sz="4400" dirty="0">
                <a:latin typeface="Algerian" pitchFamily="82" charset="0"/>
              </a:rPr>
              <a:t>OBJECTIVE</a:t>
            </a:r>
          </a:p>
        </p:txBody>
      </p:sp>
      <p:sp>
        <p:nvSpPr>
          <p:cNvPr id="3" name="Subtitle 2">
            <a:extLst>
              <a:ext uri="{FF2B5EF4-FFF2-40B4-BE49-F238E27FC236}">
                <a16:creationId xmlns:a16="http://schemas.microsoft.com/office/drawing/2014/main" id="{2C122665-790A-D2C2-7CD8-C6A5984CAFA9}"/>
              </a:ext>
            </a:extLst>
          </p:cNvPr>
          <p:cNvSpPr>
            <a:spLocks noGrp="1"/>
          </p:cNvSpPr>
          <p:nvPr>
            <p:ph type="subTitle" idx="1"/>
          </p:nvPr>
        </p:nvSpPr>
        <p:spPr>
          <a:xfrm>
            <a:off x="100854" y="1260389"/>
            <a:ext cx="11996411" cy="5214552"/>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           </a:t>
            </a:r>
          </a:p>
          <a:p>
            <a:pPr marL="342900" indent="-342900" algn="just">
              <a:buFont typeface="Wingdings" pitchFamily="2" charset="2"/>
              <a:buChar char="§"/>
            </a:pPr>
            <a:r>
              <a:rPr lang="en-US" dirty="0">
                <a:effectLst/>
                <a:latin typeface="Times New Roman" pitchFamily="18" charset="0"/>
                <a:cs typeface="Times New Roman" pitchFamily="18" charset="0"/>
              </a:rPr>
              <a:t>Mobile are phenomenal in recent years for communication as well as in day-to-day life. Hence, charging the e-vehicle has become the greater task. </a:t>
            </a:r>
          </a:p>
          <a:p>
            <a:pPr marL="342900" indent="-342900" algn="just">
              <a:buFont typeface="Wingdings" pitchFamily="2" charset="2"/>
              <a:buChar char="§"/>
            </a:pPr>
            <a:r>
              <a:rPr lang="en-US" dirty="0">
                <a:effectLst/>
                <a:latin typeface="Times New Roman" pitchFamily="18" charset="0"/>
                <a:cs typeface="Times New Roman" pitchFamily="18" charset="0"/>
              </a:rPr>
              <a:t>In this paper ,we are trying to design a mobile battery charger on coin insertion. </a:t>
            </a:r>
          </a:p>
          <a:p>
            <a:pPr marL="342900" indent="-342900" algn="just">
              <a:buFont typeface="Wingdings" pitchFamily="2" charset="2"/>
              <a:buChar char="§"/>
            </a:pPr>
            <a:r>
              <a:rPr lang="en-US" dirty="0">
                <a:effectLst/>
                <a:latin typeface="Times New Roman" pitchFamily="18" charset="0"/>
                <a:cs typeface="Times New Roman" pitchFamily="18" charset="0"/>
              </a:rPr>
              <a:t>As uses of mobile are increasing day by day it need battery life all the time, so in order to use them public charging is needed which would be useful for mobile users. </a:t>
            </a:r>
          </a:p>
        </p:txBody>
      </p:sp>
      <p:sp>
        <p:nvSpPr>
          <p:cNvPr id="5" name="TextBox 4">
            <a:extLst>
              <a:ext uri="{FF2B5EF4-FFF2-40B4-BE49-F238E27FC236}">
                <a16:creationId xmlns:a16="http://schemas.microsoft.com/office/drawing/2014/main" id="{E2912941-5ACB-767E-F7FB-44511FBAA1E3}"/>
              </a:ext>
            </a:extLst>
          </p:cNvPr>
          <p:cNvSpPr txBox="1"/>
          <p:nvPr/>
        </p:nvSpPr>
        <p:spPr>
          <a:xfrm rot="21445515">
            <a:off x="918685" y="4395814"/>
            <a:ext cx="8173980" cy="461665"/>
          </a:xfrm>
          <a:prstGeom prst="rect">
            <a:avLst/>
          </a:prstGeom>
          <a:noFill/>
        </p:spPr>
        <p:txBody>
          <a:bodyPr wrap="square">
            <a:spAutoFit/>
          </a:bodyPr>
          <a:lstStyle/>
          <a:p>
            <a:pPr algn="just"/>
            <a:r>
              <a:rPr lang="en-US" sz="2400" b="0" i="0" dirty="0">
                <a:solidFill>
                  <a:srgbClr val="202122"/>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86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6117-6664-77E5-6079-4EAB291B13B9}"/>
              </a:ext>
            </a:extLst>
          </p:cNvPr>
          <p:cNvSpPr>
            <a:spLocks noGrp="1"/>
          </p:cNvSpPr>
          <p:nvPr>
            <p:ph type="ctrTitle"/>
          </p:nvPr>
        </p:nvSpPr>
        <p:spPr>
          <a:xfrm rot="10800000" flipV="1">
            <a:off x="439269" y="123568"/>
            <a:ext cx="4243942" cy="902044"/>
          </a:xfrm>
        </p:spPr>
        <p:txBody>
          <a:bodyPr>
            <a:normAutofit fontScale="90000"/>
          </a:bodyPr>
          <a:lstStyle/>
          <a:p>
            <a:r>
              <a:rPr lang="en-IN" sz="4000" dirty="0">
                <a:latin typeface="Algerian" pitchFamily="82" charset="0"/>
              </a:rPr>
              <a:t>EXISTING SYSTEM</a:t>
            </a:r>
          </a:p>
        </p:txBody>
      </p:sp>
      <p:sp>
        <p:nvSpPr>
          <p:cNvPr id="3" name="Subtitle 2">
            <a:extLst>
              <a:ext uri="{FF2B5EF4-FFF2-40B4-BE49-F238E27FC236}">
                <a16:creationId xmlns:a16="http://schemas.microsoft.com/office/drawing/2014/main" id="{27FAA96F-C3A3-5D79-98D6-58254007E64B}"/>
              </a:ext>
            </a:extLst>
          </p:cNvPr>
          <p:cNvSpPr>
            <a:spLocks noGrp="1"/>
          </p:cNvSpPr>
          <p:nvPr>
            <p:ph type="subTitle" idx="1"/>
          </p:nvPr>
        </p:nvSpPr>
        <p:spPr>
          <a:xfrm>
            <a:off x="531340" y="1421028"/>
            <a:ext cx="11380573" cy="4692902"/>
          </a:xfrm>
        </p:spPr>
        <p:txBody>
          <a:bodyPr>
            <a:normAutofit/>
          </a:bodyPr>
          <a:lstStyle/>
          <a:p>
            <a:pPr marL="342900" indent="-342900" algn="just">
              <a:buFont typeface="Wingdings" pitchFamily="2" charset="2"/>
              <a:buChar char="§"/>
            </a:pPr>
            <a:r>
              <a:rPr lang="en-US" dirty="0">
                <a:latin typeface="Times New Roman" pitchFamily="18" charset="0"/>
                <a:cs typeface="Times New Roman" pitchFamily="18" charset="0"/>
              </a:rPr>
              <a:t>First LCD will display to insert the type of coin then user will insert the coin. When a coin is detected by a vending machine. </a:t>
            </a:r>
          </a:p>
          <a:p>
            <a:pPr marL="342900" indent="-342900" algn="just">
              <a:buFont typeface="Wingdings" pitchFamily="2" charset="2"/>
              <a:buChar char="§"/>
            </a:pPr>
            <a:r>
              <a:rPr lang="en-US" dirty="0">
                <a:latin typeface="Times New Roman" pitchFamily="18" charset="0"/>
                <a:cs typeface="Times New Roman" pitchFamily="18" charset="0"/>
              </a:rPr>
              <a:t>After this LCD will display select port terminal .</a:t>
            </a:r>
          </a:p>
          <a:p>
            <a:pPr marL="342900" indent="-342900" algn="just">
              <a:buFont typeface="Wingdings" pitchFamily="2" charset="2"/>
              <a:buChar char="§"/>
            </a:pPr>
            <a:r>
              <a:rPr lang="en-US" dirty="0">
                <a:latin typeface="Times New Roman" pitchFamily="18" charset="0"/>
                <a:cs typeface="Times New Roman" pitchFamily="18" charset="0"/>
              </a:rPr>
              <a:t>The Microcontroller will check for new coin if new coin is detected then it will add delay count. </a:t>
            </a:r>
          </a:p>
          <a:p>
            <a:pPr marL="342900" indent="-342900" algn="just">
              <a:buFont typeface="Wingdings" pitchFamily="2" charset="2"/>
              <a:buChar char="§"/>
            </a:pPr>
            <a:r>
              <a:rPr lang="en-US" dirty="0">
                <a:latin typeface="Times New Roman" pitchFamily="18" charset="0"/>
                <a:cs typeface="Times New Roman" pitchFamily="18" charset="0"/>
              </a:rPr>
              <a:t>When count is equal to zero the charging stops .Same procedure will be repeated when user will again enter new coin.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88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6117-6664-77E5-6079-4EAB291B13B9}"/>
              </a:ext>
            </a:extLst>
          </p:cNvPr>
          <p:cNvSpPr>
            <a:spLocks noGrp="1"/>
          </p:cNvSpPr>
          <p:nvPr>
            <p:ph type="ctrTitle"/>
          </p:nvPr>
        </p:nvSpPr>
        <p:spPr>
          <a:xfrm rot="10800000" flipV="1">
            <a:off x="439269" y="123568"/>
            <a:ext cx="4243942" cy="902044"/>
          </a:xfrm>
        </p:spPr>
        <p:txBody>
          <a:bodyPr>
            <a:normAutofit fontScale="90000"/>
          </a:bodyPr>
          <a:lstStyle/>
          <a:p>
            <a:r>
              <a:rPr lang="en-IN" sz="4000" dirty="0">
                <a:latin typeface="Algerian" pitchFamily="82" charset="0"/>
              </a:rPr>
              <a:t>PROPOSED SYSTEM</a:t>
            </a:r>
          </a:p>
        </p:txBody>
      </p:sp>
      <p:sp>
        <p:nvSpPr>
          <p:cNvPr id="3" name="Subtitle 2">
            <a:extLst>
              <a:ext uri="{FF2B5EF4-FFF2-40B4-BE49-F238E27FC236}">
                <a16:creationId xmlns:a16="http://schemas.microsoft.com/office/drawing/2014/main" id="{27FAA96F-C3A3-5D79-98D6-58254007E64B}"/>
              </a:ext>
            </a:extLst>
          </p:cNvPr>
          <p:cNvSpPr>
            <a:spLocks noGrp="1"/>
          </p:cNvSpPr>
          <p:nvPr>
            <p:ph type="subTitle" idx="1"/>
          </p:nvPr>
        </p:nvSpPr>
        <p:spPr>
          <a:xfrm>
            <a:off x="531340" y="1421028"/>
            <a:ext cx="11380573" cy="4692902"/>
          </a:xfrm>
        </p:spPr>
        <p:txBody>
          <a:bodyPr>
            <a:normAutofit/>
          </a:bodyPr>
          <a:lstStyle/>
          <a:p>
            <a:pPr marL="342900" indent="-342900" algn="just">
              <a:buFont typeface="Wingdings" pitchFamily="2" charset="2"/>
              <a:buChar char="§"/>
            </a:pPr>
            <a:r>
              <a:rPr lang="en-US" dirty="0">
                <a:latin typeface="Times New Roman" pitchFamily="18" charset="0"/>
                <a:cs typeface="Times New Roman" pitchFamily="18" charset="0"/>
              </a:rPr>
              <a:t>The system uses a coin acceptor machine which will detect for a valid coin. The coin acceptor is connected to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board and it then connected to the LCD display.</a:t>
            </a:r>
          </a:p>
          <a:p>
            <a:pPr marL="342900" indent="-342900" algn="just">
              <a:buFont typeface="Wingdings" pitchFamily="2" charset="2"/>
              <a:buChar char="§"/>
            </a:pPr>
            <a:r>
              <a:rPr lang="en-US" dirty="0">
                <a:latin typeface="Times New Roman" pitchFamily="18" charset="0"/>
                <a:cs typeface="Times New Roman" pitchFamily="18" charset="0"/>
              </a:rPr>
              <a:t>The relay will control the power supply to charger, after completion of time duration it will stop supplying power. </a:t>
            </a:r>
          </a:p>
          <a:p>
            <a:pPr marL="342900" indent="-342900" algn="just">
              <a:buFont typeface="Wingdings" pitchFamily="2" charset="2"/>
              <a:buChar char="§"/>
            </a:pPr>
            <a:r>
              <a:rPr lang="en-US" dirty="0">
                <a:latin typeface="Times New Roman" pitchFamily="18" charset="0"/>
                <a:cs typeface="Times New Roman" pitchFamily="18" charset="0"/>
              </a:rPr>
              <a:t>The LCD screen will show how much time left for the charging if the user wants to increase the duration of charging he needs to add another coin then the microcontroller adds the time in currently remaining time.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246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Bookman Old Style</vt:lpstr>
      <vt:lpstr>Calibri</vt:lpstr>
      <vt:lpstr>Rockwell</vt:lpstr>
      <vt:lpstr>Times New Roman</vt:lpstr>
      <vt:lpstr>Wingdings</vt:lpstr>
      <vt:lpstr>Damask</vt:lpstr>
      <vt:lpstr>PowerPoint Presentation</vt:lpstr>
      <vt:lpstr>  mobile charging using coin insertion</vt:lpstr>
      <vt:lpstr>TEAM MEMBERS:</vt:lpstr>
      <vt:lpstr>PowerPoint Presentation</vt:lpstr>
      <vt:lpstr>Introduction</vt:lpstr>
      <vt:lpstr>Problem  statement</vt:lpstr>
      <vt:lpstr>OBJECTIVE</vt:lpstr>
      <vt:lpstr>EXISTING SYSTEM</vt:lpstr>
      <vt:lpstr>PROPOSED SYSTEM</vt:lpstr>
      <vt:lpstr>PowerPoint Presentation</vt:lpstr>
      <vt:lpstr>Modules identified</vt:lpstr>
      <vt:lpstr>  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Shobika</dc:creator>
  <cp:lastModifiedBy>Shobika Shobi</cp:lastModifiedBy>
  <cp:revision>1</cp:revision>
  <dcterms:modified xsi:type="dcterms:W3CDTF">2024-02-24T12:07:43Z</dcterms:modified>
</cp:coreProperties>
</file>