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8" r:id="rId2"/>
    <p:sldId id="330" r:id="rId3"/>
    <p:sldId id="333" r:id="rId4"/>
    <p:sldId id="355" r:id="rId5"/>
    <p:sldId id="356" r:id="rId6"/>
    <p:sldId id="349" r:id="rId7"/>
    <p:sldId id="350" r:id="rId8"/>
    <p:sldId id="351" r:id="rId9"/>
    <p:sldId id="352"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54" r:id="rId25"/>
    <p:sldId id="332" r:id="rId26"/>
    <p:sldId id="353"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88" y="210"/>
      </p:cViewPr>
      <p:guideLst>
        <p:guide orient="horz" pos="2160"/>
        <p:guide pos="2880"/>
      </p:guideLst>
    </p:cSldViewPr>
  </p:slideViewPr>
  <p:notesTextViewPr>
    <p:cViewPr>
      <p:scale>
        <a:sx n="1" d="1"/>
        <a:sy n="1" d="1"/>
      </p:scale>
      <p:origin x="0" y="0"/>
    </p:cViewPr>
  </p:notesTextViewPr>
  <p:sorterViewPr>
    <p:cViewPr>
      <p:scale>
        <a:sx n="100" d="100"/>
        <a:sy n="100" d="100"/>
      </p:scale>
      <p:origin x="0" y="-5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pPr/>
              <a:t>8/25/2018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pPr/>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8/25/2018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8/25/2018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8/25/2018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8/25/2018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obinjoy/PGPBDML-Capstone-Group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yelp.com/dataset_challeng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xmlns="" id="{CF1B1374-6C99-4642-9617-4426B07B7CEA}"/>
              </a:ext>
            </a:extLst>
          </p:cNvPr>
          <p:cNvSpPr txBox="1"/>
          <p:nvPr/>
        </p:nvSpPr>
        <p:spPr>
          <a:xfrm>
            <a:off x="533400" y="609600"/>
            <a:ext cx="8077200" cy="523220"/>
          </a:xfrm>
          <a:prstGeom prst="rect">
            <a:avLst/>
          </a:prstGeom>
          <a:noFill/>
        </p:spPr>
        <p:txBody>
          <a:bodyPr wrap="square" rtlCol="0">
            <a:spAutoFit/>
          </a:bodyPr>
          <a:lstStyle/>
          <a:p>
            <a:pPr algn="ctr"/>
            <a:r>
              <a:rPr lang="en-US" sz="2800" dirty="0">
                <a:solidFill>
                  <a:schemeClr val="bg2">
                    <a:lumMod val="75000"/>
                  </a:schemeClr>
                </a:solidFill>
              </a:rPr>
              <a:t>Capstone Project – Group 8</a:t>
            </a:r>
          </a:p>
        </p:txBody>
      </p:sp>
      <p:sp>
        <p:nvSpPr>
          <p:cNvPr id="6" name="TextBox 5">
            <a:extLst>
              <a:ext uri="{FF2B5EF4-FFF2-40B4-BE49-F238E27FC236}">
                <a16:creationId xmlns:a16="http://schemas.microsoft.com/office/drawing/2014/main" xmlns="" id="{CF1B1374-6C99-4642-9617-4426B07B7CEA}"/>
              </a:ext>
            </a:extLst>
          </p:cNvPr>
          <p:cNvSpPr txBox="1"/>
          <p:nvPr/>
        </p:nvSpPr>
        <p:spPr>
          <a:xfrm>
            <a:off x="533400" y="3200400"/>
            <a:ext cx="8030570" cy="523220"/>
          </a:xfrm>
          <a:prstGeom prst="rect">
            <a:avLst/>
          </a:prstGeom>
          <a:noFill/>
        </p:spPr>
        <p:txBody>
          <a:bodyPr wrap="square" rtlCol="0">
            <a:spAutoFit/>
          </a:bodyPr>
          <a:lstStyle/>
          <a:p>
            <a:pPr algn="ctr"/>
            <a:r>
              <a:rPr lang="en-US" sz="2800" dirty="0"/>
              <a:t>Team Details</a:t>
            </a:r>
          </a:p>
        </p:txBody>
      </p:sp>
      <p:sp>
        <p:nvSpPr>
          <p:cNvPr id="7" name="TextBox 6">
            <a:extLst>
              <a:ext uri="{FF2B5EF4-FFF2-40B4-BE49-F238E27FC236}">
                <a16:creationId xmlns:a16="http://schemas.microsoft.com/office/drawing/2014/main" xmlns="" id="{CF1B1374-6C99-4642-9617-4426B07B7CEA}"/>
              </a:ext>
            </a:extLst>
          </p:cNvPr>
          <p:cNvSpPr txBox="1"/>
          <p:nvPr/>
        </p:nvSpPr>
        <p:spPr>
          <a:xfrm>
            <a:off x="1676400" y="3810000"/>
            <a:ext cx="6248400" cy="1429622"/>
          </a:xfrm>
          <a:prstGeom prst="rect">
            <a:avLst/>
          </a:prstGeom>
          <a:noFill/>
        </p:spPr>
        <p:txBody>
          <a:bodyPr wrap="square" rtlCol="0">
            <a:spAutoFit/>
          </a:bodyPr>
          <a:lstStyle/>
          <a:p>
            <a:pPr algn="ctr">
              <a:lnSpc>
                <a:spcPct val="150000"/>
              </a:lnSpc>
            </a:pPr>
            <a:r>
              <a:rPr lang="en-US" sz="2000" dirty="0">
                <a:solidFill>
                  <a:srgbClr val="0070C0"/>
                </a:solidFill>
              </a:rPr>
              <a:t>Shobin Joyakin 		Sonia Mawandia </a:t>
            </a:r>
          </a:p>
          <a:p>
            <a:pPr algn="ctr">
              <a:lnSpc>
                <a:spcPct val="150000"/>
              </a:lnSpc>
            </a:pPr>
            <a:r>
              <a:rPr lang="en-US" sz="2000" dirty="0">
                <a:solidFill>
                  <a:srgbClr val="0070C0"/>
                </a:solidFill>
              </a:rPr>
              <a:t>Nishita Ravindra 		Vignesh Athavan </a:t>
            </a:r>
          </a:p>
          <a:p>
            <a:pPr>
              <a:lnSpc>
                <a:spcPct val="150000"/>
              </a:lnSpc>
            </a:pPr>
            <a:r>
              <a:rPr lang="en-US" sz="2000" dirty="0">
                <a:solidFill>
                  <a:srgbClr val="0070C0"/>
                </a:solidFill>
              </a:rPr>
              <a:t>	     Ganapathi Subramanian Nagarajan</a:t>
            </a:r>
          </a:p>
        </p:txBody>
      </p:sp>
      <p:sp>
        <p:nvSpPr>
          <p:cNvPr id="9" name="TextBox 8">
            <a:extLst>
              <a:ext uri="{FF2B5EF4-FFF2-40B4-BE49-F238E27FC236}">
                <a16:creationId xmlns:a16="http://schemas.microsoft.com/office/drawing/2014/main" xmlns="" id="{CF1B1374-6C99-4642-9617-4426B07B7CEA}"/>
              </a:ext>
            </a:extLst>
          </p:cNvPr>
          <p:cNvSpPr txBox="1"/>
          <p:nvPr/>
        </p:nvSpPr>
        <p:spPr>
          <a:xfrm>
            <a:off x="609600" y="1295400"/>
            <a:ext cx="8077200" cy="1754326"/>
          </a:xfrm>
          <a:prstGeom prst="rect">
            <a:avLst/>
          </a:prstGeom>
          <a:noFill/>
        </p:spPr>
        <p:txBody>
          <a:bodyPr wrap="square" rtlCol="0">
            <a:spAutoFit/>
          </a:bodyPr>
          <a:lstStyle/>
          <a:p>
            <a:pPr algn="ctr"/>
            <a:r>
              <a:rPr lang="en-US" sz="3600" dirty="0"/>
              <a:t>Restaurant Recommendation and Restaurant Improvement using Yelp Dataset</a:t>
            </a:r>
          </a:p>
        </p:txBody>
      </p:sp>
      <p:grpSp>
        <p:nvGrpSpPr>
          <p:cNvPr id="12" name="Group 11"/>
          <p:cNvGrpSpPr/>
          <p:nvPr/>
        </p:nvGrpSpPr>
        <p:grpSpPr>
          <a:xfrm>
            <a:off x="2590800" y="5486400"/>
            <a:ext cx="3810000" cy="523220"/>
            <a:chOff x="1447800" y="5562600"/>
            <a:chExt cx="3810000" cy="523220"/>
          </a:xfrm>
        </p:grpSpPr>
        <p:sp>
          <p:nvSpPr>
            <p:cNvPr id="10" name="TextBox 9">
              <a:extLst>
                <a:ext uri="{FF2B5EF4-FFF2-40B4-BE49-F238E27FC236}">
                  <a16:creationId xmlns:a16="http://schemas.microsoft.com/office/drawing/2014/main" xmlns="" id="{CF1B1374-6C99-4642-9617-4426B07B7CEA}"/>
                </a:ext>
              </a:extLst>
            </p:cNvPr>
            <p:cNvSpPr txBox="1"/>
            <p:nvPr/>
          </p:nvSpPr>
          <p:spPr>
            <a:xfrm>
              <a:off x="1447800" y="5562600"/>
              <a:ext cx="2057400" cy="523220"/>
            </a:xfrm>
            <a:prstGeom prst="rect">
              <a:avLst/>
            </a:prstGeom>
            <a:noFill/>
          </p:spPr>
          <p:txBody>
            <a:bodyPr wrap="square" rtlCol="0">
              <a:spAutoFit/>
            </a:bodyPr>
            <a:lstStyle/>
            <a:p>
              <a:pPr algn="ctr"/>
              <a:r>
                <a:rPr lang="en-US" sz="2800" b="1" dirty="0">
                  <a:solidFill>
                    <a:srgbClr val="FF0066"/>
                  </a:solidFill>
                </a:rPr>
                <a:t>Mentor :</a:t>
              </a:r>
            </a:p>
          </p:txBody>
        </p:sp>
        <p:sp>
          <p:nvSpPr>
            <p:cNvPr id="11" name="TextBox 10">
              <a:extLst>
                <a:ext uri="{FF2B5EF4-FFF2-40B4-BE49-F238E27FC236}">
                  <a16:creationId xmlns:a16="http://schemas.microsoft.com/office/drawing/2014/main" xmlns="" id="{CF1B1374-6C99-4642-9617-4426B07B7CEA}"/>
                </a:ext>
              </a:extLst>
            </p:cNvPr>
            <p:cNvSpPr txBox="1"/>
            <p:nvPr/>
          </p:nvSpPr>
          <p:spPr>
            <a:xfrm>
              <a:off x="2971800" y="5562600"/>
              <a:ext cx="2286000" cy="523220"/>
            </a:xfrm>
            <a:prstGeom prst="rect">
              <a:avLst/>
            </a:prstGeom>
            <a:noFill/>
          </p:spPr>
          <p:txBody>
            <a:bodyPr wrap="square" rtlCol="0">
              <a:spAutoFit/>
            </a:bodyPr>
            <a:lstStyle/>
            <a:p>
              <a:pPr algn="ctr"/>
              <a:r>
                <a:rPr lang="en-US" sz="2800" dirty="0">
                  <a:solidFill>
                    <a:srgbClr val="FF0066"/>
                  </a:solidFill>
                </a:rPr>
                <a:t>Mukesh Rao</a:t>
              </a:r>
            </a:p>
          </p:txBody>
        </p:sp>
      </p:grpSp>
      <p:sp>
        <p:nvSpPr>
          <p:cNvPr id="2" name="TextBox 1"/>
          <p:cNvSpPr txBox="1"/>
          <p:nvPr/>
        </p:nvSpPr>
        <p:spPr>
          <a:xfrm>
            <a:off x="1364293" y="6179630"/>
            <a:ext cx="6216061" cy="338554"/>
          </a:xfrm>
          <a:prstGeom prst="rect">
            <a:avLst/>
          </a:prstGeom>
          <a:noFill/>
        </p:spPr>
        <p:txBody>
          <a:bodyPr wrap="none" rtlCol="0">
            <a:spAutoFit/>
          </a:bodyPr>
          <a:lstStyle/>
          <a:p>
            <a:pPr marL="0" lvl="1"/>
            <a:r>
              <a:rPr lang="en-IN" sz="1600" b="1" dirty="0" smtClean="0">
                <a:solidFill>
                  <a:srgbClr val="0055A0"/>
                </a:solidFill>
              </a:rPr>
              <a:t>Git hub Link</a:t>
            </a:r>
            <a:r>
              <a:rPr lang="en-IN" sz="1600" dirty="0" smtClean="0">
                <a:solidFill>
                  <a:srgbClr val="0055A0"/>
                </a:solidFill>
              </a:rPr>
              <a:t>: </a:t>
            </a:r>
            <a:r>
              <a:rPr lang="en-IN" sz="1600" dirty="0">
                <a:solidFill>
                  <a:srgbClr val="0055A0"/>
                </a:solidFill>
                <a:hlinkClick r:id="rId2"/>
              </a:rPr>
              <a:t>https://</a:t>
            </a:r>
            <a:r>
              <a:rPr lang="en-IN" sz="1600" dirty="0" smtClean="0">
                <a:solidFill>
                  <a:srgbClr val="0055A0"/>
                </a:solidFill>
                <a:hlinkClick r:id="rId2"/>
              </a:rPr>
              <a:t>github.com/shobinjoy/PGPBDML-Capstone-Group8</a:t>
            </a:r>
            <a:endParaRPr lang="en-IN" sz="1600" dirty="0">
              <a:solidFill>
                <a:srgbClr val="0055A0"/>
              </a:solidFill>
            </a:endParaRPr>
          </a:p>
        </p:txBody>
      </p:sp>
    </p:spTree>
    <p:extLst>
      <p:ext uri="{BB962C8B-B14F-4D97-AF65-F5344CB8AC3E}">
        <p14:creationId xmlns:p14="http://schemas.microsoft.com/office/powerpoint/2010/main" val="176534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Recommendation Systems</a:t>
            </a:r>
          </a:p>
        </p:txBody>
      </p:sp>
      <p:sp>
        <p:nvSpPr>
          <p:cNvPr id="3" name="Content Placeholder 2"/>
          <p:cNvSpPr>
            <a:spLocks noGrp="1"/>
          </p:cNvSpPr>
          <p:nvPr>
            <p:ph idx="1"/>
          </p:nvPr>
        </p:nvSpPr>
        <p:spPr>
          <a:xfrm>
            <a:off x="457200" y="1600200"/>
            <a:ext cx="8229600" cy="4953000"/>
          </a:xfrm>
        </p:spPr>
        <p:txBody>
          <a:bodyPr/>
          <a:lstStyle/>
          <a:p>
            <a:r>
              <a:rPr lang="en-US" sz="2000" dirty="0"/>
              <a:t>Age of Information overload and many choices</a:t>
            </a:r>
          </a:p>
          <a:p>
            <a:r>
              <a:rPr lang="en-US" sz="2000" dirty="0"/>
              <a:t>Recommendation 2 step process</a:t>
            </a:r>
          </a:p>
          <a:p>
            <a:r>
              <a:rPr lang="en-US" sz="2000" dirty="0"/>
              <a:t>Context - Explicit and Implicit options</a:t>
            </a:r>
          </a:p>
          <a:p>
            <a:endParaRPr lang="en-US" sz="2000" dirty="0"/>
          </a:p>
          <a:p>
            <a:endParaRPr lang="en-US" dirty="0"/>
          </a:p>
        </p:txBody>
      </p:sp>
      <p:grpSp>
        <p:nvGrpSpPr>
          <p:cNvPr id="38" name="Group 37"/>
          <p:cNvGrpSpPr/>
          <p:nvPr/>
        </p:nvGrpSpPr>
        <p:grpSpPr>
          <a:xfrm>
            <a:off x="1555113" y="2849696"/>
            <a:ext cx="5868035" cy="3529965"/>
            <a:chOff x="1637982" y="1664018"/>
            <a:chExt cx="5868035" cy="3529965"/>
          </a:xfrm>
        </p:grpSpPr>
        <p:grpSp>
          <p:nvGrpSpPr>
            <p:cNvPr id="39" name="Group 38"/>
            <p:cNvGrpSpPr/>
            <p:nvPr/>
          </p:nvGrpSpPr>
          <p:grpSpPr>
            <a:xfrm>
              <a:off x="1637982" y="1664018"/>
              <a:ext cx="5868035" cy="3529965"/>
              <a:chOff x="1637982" y="1664018"/>
              <a:chExt cx="5868035" cy="3529965"/>
            </a:xfrm>
          </p:grpSpPr>
          <p:sp>
            <p:nvSpPr>
              <p:cNvPr id="53" name="Rectangle 52"/>
              <p:cNvSpPr/>
              <p:nvPr/>
            </p:nvSpPr>
            <p:spPr>
              <a:xfrm>
                <a:off x="1637982" y="1664018"/>
                <a:ext cx="5868035" cy="352996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100" dirty="0">
                  <a:effectLst/>
                  <a:ea typeface="Calibri"/>
                  <a:cs typeface="Times New Roman"/>
                </a:endParaRP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a:p>
                <a:pPr marL="0" marR="0">
                  <a:spcBef>
                    <a:spcPts val="0"/>
                  </a:spcBef>
                  <a:spcAft>
                    <a:spcPts val="0"/>
                  </a:spcAft>
                </a:pPr>
                <a:r>
                  <a:rPr lang="en-US" sz="1100" dirty="0">
                    <a:effectLst/>
                    <a:ea typeface="Calibri"/>
                    <a:cs typeface="Times New Roman"/>
                  </a:rPr>
                  <a:t> </a:t>
                </a:r>
              </a:p>
            </p:txBody>
          </p:sp>
          <p:sp>
            <p:nvSpPr>
              <p:cNvPr id="54" name="Rectangle 53"/>
              <p:cNvSpPr/>
              <p:nvPr/>
            </p:nvSpPr>
            <p:spPr>
              <a:xfrm>
                <a:off x="2606992" y="3055303"/>
                <a:ext cx="795020" cy="5321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Text Box 18"/>
              <p:cNvSpPr txBox="1"/>
              <p:nvPr/>
            </p:nvSpPr>
            <p:spPr>
              <a:xfrm>
                <a:off x="2630487" y="3102928"/>
                <a:ext cx="739140" cy="4368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Learning Process</a:t>
                </a:r>
              </a:p>
            </p:txBody>
          </p:sp>
          <p:cxnSp>
            <p:nvCxnSpPr>
              <p:cNvPr id="56" name="Elbow Connector 55"/>
              <p:cNvCxnSpPr/>
              <p:nvPr/>
            </p:nvCxnSpPr>
            <p:spPr>
              <a:xfrm rot="16200000" flipH="1">
                <a:off x="2433002" y="2490788"/>
                <a:ext cx="742315" cy="376555"/>
              </a:xfrm>
              <a:prstGeom prst="bentConnector3">
                <a:avLst>
                  <a:gd name="adj1" fmla="val 1798"/>
                </a:avLst>
              </a:prstGeom>
              <a:ln>
                <a:tailEnd type="arrow"/>
              </a:ln>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rot="5400000" flipH="1" flipV="1">
                <a:off x="2369502" y="3770313"/>
                <a:ext cx="803275" cy="437515"/>
              </a:xfrm>
              <a:prstGeom prst="bentConnector3">
                <a:avLst>
                  <a:gd name="adj1" fmla="val -3452"/>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a:off x="3402647" y="3357563"/>
                <a:ext cx="2063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Oval 58"/>
              <p:cNvSpPr/>
              <p:nvPr/>
            </p:nvSpPr>
            <p:spPr>
              <a:xfrm>
                <a:off x="3609657" y="2904173"/>
                <a:ext cx="922020" cy="9220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Text Box 24"/>
              <p:cNvSpPr txBox="1"/>
              <p:nvPr/>
            </p:nvSpPr>
            <p:spPr>
              <a:xfrm>
                <a:off x="3743007" y="3062288"/>
                <a:ext cx="643255" cy="61214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Cluster or Model</a:t>
                </a:r>
              </a:p>
            </p:txBody>
          </p:sp>
          <p:sp>
            <p:nvSpPr>
              <p:cNvPr id="61" name="Text Box 34"/>
              <p:cNvSpPr txBox="1"/>
              <p:nvPr/>
            </p:nvSpPr>
            <p:spPr>
              <a:xfrm>
                <a:off x="2650172" y="4700588"/>
                <a:ext cx="962025" cy="3727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600" b="1">
                    <a:ln w="6350" cap="flat" cmpd="sng" algn="ctr">
                      <a:solidFill>
                        <a:srgbClr val="054697"/>
                      </a:solidFill>
                      <a:prstDash val="solid"/>
                      <a:round/>
                    </a:ln>
                    <a:solidFill>
                      <a:srgbClr val="F4F1E3"/>
                    </a:solidFill>
                    <a:effectLst>
                      <a:outerShdw blurRad="41275" dist="20320" dir="1800000" algn="tl">
                        <a:srgbClr val="000000">
                          <a:alpha val="40000"/>
                        </a:srgbClr>
                      </a:outerShdw>
                    </a:effectLst>
                    <a:ea typeface="Calibri"/>
                    <a:cs typeface="Times New Roman"/>
                  </a:rPr>
                  <a:t>OFFLINE</a:t>
                </a:r>
                <a:endParaRPr lang="en-US" sz="1100">
                  <a:effectLst/>
                  <a:ea typeface="Calibri"/>
                  <a:cs typeface="Times New Roman"/>
                </a:endParaRPr>
              </a:p>
            </p:txBody>
          </p:sp>
          <p:pic>
            <p:nvPicPr>
              <p:cNvPr id="62" name="Picture 6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910397"/>
                <a:ext cx="855980" cy="795020"/>
              </a:xfrm>
              <a:prstGeom prst="rect">
                <a:avLst/>
              </a:prstGeom>
              <a:noFill/>
              <a:ln>
                <a:solidFill>
                  <a:schemeClr val="tx1"/>
                </a:solidFill>
              </a:ln>
            </p:spPr>
          </p:pic>
          <p:pic>
            <p:nvPicPr>
              <p:cNvPr id="63" name="Picture 62" descr="D:\Work\Study\PGPBDA\Capstone\Archive\images\Human face.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8632" y="3985260"/>
                <a:ext cx="793750" cy="810895"/>
              </a:xfrm>
              <a:prstGeom prst="rect">
                <a:avLst/>
              </a:prstGeom>
              <a:noFill/>
              <a:ln>
                <a:solidFill>
                  <a:schemeClr val="tx1"/>
                </a:solidFill>
              </a:ln>
            </p:spPr>
          </p:pic>
        </p:grpSp>
        <p:grpSp>
          <p:nvGrpSpPr>
            <p:cNvPr id="40" name="Group 39"/>
            <p:cNvGrpSpPr/>
            <p:nvPr/>
          </p:nvGrpSpPr>
          <p:grpSpPr>
            <a:xfrm>
              <a:off x="4531677" y="2307908"/>
              <a:ext cx="2879090" cy="2766060"/>
              <a:chOff x="4531677" y="2307908"/>
              <a:chExt cx="2879090" cy="2766060"/>
            </a:xfrm>
          </p:grpSpPr>
          <p:cxnSp>
            <p:nvCxnSpPr>
              <p:cNvPr id="41" name="Straight Arrow Connector 40"/>
              <p:cNvCxnSpPr/>
              <p:nvPr/>
            </p:nvCxnSpPr>
            <p:spPr>
              <a:xfrm>
                <a:off x="4531677" y="3357563"/>
                <a:ext cx="2863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4818062" y="3150553"/>
                <a:ext cx="977265" cy="5245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Text Box 27"/>
              <p:cNvSpPr txBox="1"/>
              <p:nvPr/>
            </p:nvSpPr>
            <p:spPr>
              <a:xfrm>
                <a:off x="4880292" y="3198178"/>
                <a:ext cx="864870" cy="4368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Decision Process</a:t>
                </a:r>
              </a:p>
            </p:txBody>
          </p:sp>
          <p:sp>
            <p:nvSpPr>
              <p:cNvPr id="44" name="Cloud 43"/>
              <p:cNvSpPr/>
              <p:nvPr/>
            </p:nvSpPr>
            <p:spPr>
              <a:xfrm>
                <a:off x="5548947" y="2307908"/>
                <a:ext cx="1192530" cy="579755"/>
              </a:xfrm>
              <a:prstGeom prst="clou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Text Box 29"/>
              <p:cNvSpPr txBox="1"/>
              <p:nvPr/>
            </p:nvSpPr>
            <p:spPr>
              <a:xfrm>
                <a:off x="5746432" y="2467293"/>
                <a:ext cx="772795" cy="2540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Context</a:t>
                </a:r>
              </a:p>
            </p:txBody>
          </p:sp>
          <p:cxnSp>
            <p:nvCxnSpPr>
              <p:cNvPr id="46" name="Elbow Connector 45"/>
              <p:cNvCxnSpPr/>
              <p:nvPr/>
            </p:nvCxnSpPr>
            <p:spPr>
              <a:xfrm rot="5400000">
                <a:off x="5112384" y="2717166"/>
                <a:ext cx="575945" cy="281940"/>
              </a:xfrm>
              <a:prstGeom prst="bentConnector3">
                <a:avLst>
                  <a:gd name="adj1" fmla="val -1079"/>
                </a:avLst>
              </a:prstGeom>
              <a:ln>
                <a:tailEnd type="arrow"/>
              </a:ln>
            </p:spPr>
            <p:style>
              <a:lnRef idx="1">
                <a:schemeClr val="dk1"/>
              </a:lnRef>
              <a:fillRef idx="0">
                <a:schemeClr val="dk1"/>
              </a:fillRef>
              <a:effectRef idx="0">
                <a:schemeClr val="dk1"/>
              </a:effectRef>
              <a:fontRef idx="minor">
                <a:schemeClr val="tx1"/>
              </a:fontRef>
            </p:style>
          </p:cxnSp>
          <p:sp>
            <p:nvSpPr>
              <p:cNvPr id="47" name="Rounded Rectangle 46"/>
              <p:cNvSpPr/>
              <p:nvPr/>
            </p:nvSpPr>
            <p:spPr>
              <a:xfrm>
                <a:off x="6265862" y="3102293"/>
                <a:ext cx="1144905" cy="61150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Text Box 32"/>
              <p:cNvSpPr txBox="1"/>
              <p:nvPr/>
            </p:nvSpPr>
            <p:spPr>
              <a:xfrm>
                <a:off x="6312217" y="3181668"/>
                <a:ext cx="1050290" cy="46863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100">
                    <a:effectLst/>
                    <a:ea typeface="Calibri"/>
                    <a:cs typeface="Times New Roman"/>
                  </a:rPr>
                  <a:t>Recommended </a:t>
                </a:r>
              </a:p>
              <a:p>
                <a:pPr marL="0" marR="0" algn="ctr">
                  <a:spcBef>
                    <a:spcPts val="0"/>
                  </a:spcBef>
                  <a:spcAft>
                    <a:spcPts val="0"/>
                  </a:spcAft>
                </a:pPr>
                <a:r>
                  <a:rPr lang="en-US" sz="1100">
                    <a:effectLst/>
                    <a:ea typeface="Calibri"/>
                    <a:cs typeface="Times New Roman"/>
                  </a:rPr>
                  <a:t>Items</a:t>
                </a:r>
              </a:p>
            </p:txBody>
          </p:sp>
          <p:cxnSp>
            <p:nvCxnSpPr>
              <p:cNvPr id="49" name="Straight Arrow Connector 48"/>
              <p:cNvCxnSpPr/>
              <p:nvPr/>
            </p:nvCxnSpPr>
            <p:spPr>
              <a:xfrm>
                <a:off x="5795962" y="3428683"/>
                <a:ext cx="46863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Text Box 35"/>
              <p:cNvSpPr txBox="1"/>
              <p:nvPr/>
            </p:nvSpPr>
            <p:spPr>
              <a:xfrm>
                <a:off x="5466397" y="4701223"/>
                <a:ext cx="962025" cy="3727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600" b="1" dirty="0">
                    <a:ln w="6350" cap="flat" cmpd="sng" algn="ctr">
                      <a:solidFill>
                        <a:srgbClr val="054697"/>
                      </a:solidFill>
                      <a:prstDash val="solid"/>
                      <a:round/>
                    </a:ln>
                    <a:solidFill>
                      <a:srgbClr val="F4F1E3"/>
                    </a:solidFill>
                    <a:effectLst>
                      <a:outerShdw blurRad="41275" dist="20320" dir="1800000" algn="tl">
                        <a:srgbClr val="000000">
                          <a:alpha val="40000"/>
                        </a:srgbClr>
                      </a:outerShdw>
                    </a:effectLst>
                    <a:ea typeface="Calibri"/>
                    <a:cs typeface="Times New Roman"/>
                  </a:rPr>
                  <a:t>ONLINE</a:t>
                </a:r>
                <a:endParaRPr lang="en-US" sz="1100" dirty="0">
                  <a:effectLst/>
                  <a:ea typeface="Calibri"/>
                  <a:cs typeface="Times New Roman"/>
                </a:endParaRPr>
              </a:p>
            </p:txBody>
          </p:sp>
          <p:sp>
            <p:nvSpPr>
              <p:cNvPr id="51" name="Up Arrow 50"/>
              <p:cNvSpPr/>
              <p:nvPr/>
            </p:nvSpPr>
            <p:spPr>
              <a:xfrm>
                <a:off x="5199697" y="3683318"/>
                <a:ext cx="158750" cy="436880"/>
              </a:xfrm>
              <a:prstGeom prst="up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52" name="Picture 51" descr="D:\Work\Study\PGPBDA\Capstone\Archive\images\Huma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4442" y="4130040"/>
                <a:ext cx="429260" cy="666115"/>
              </a:xfrm>
              <a:prstGeom prst="rect">
                <a:avLst/>
              </a:prstGeom>
              <a:noFill/>
              <a:ln>
                <a:noFill/>
              </a:ln>
            </p:spPr>
          </p:pic>
        </p:grpSp>
      </p:grpSp>
    </p:spTree>
    <p:extLst>
      <p:ext uri="{BB962C8B-B14F-4D97-AF65-F5344CB8AC3E}">
        <p14:creationId xmlns:p14="http://schemas.microsoft.com/office/powerpoint/2010/main" val="1335598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Popularity Based Recommendation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4076700" cy="2920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882" y="1524000"/>
            <a:ext cx="5472891" cy="3710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234645"/>
            <a:ext cx="6934200" cy="1591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16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Content Based Search Engine</a:t>
            </a:r>
          </a:p>
        </p:txBody>
      </p:sp>
      <p:sp>
        <p:nvSpPr>
          <p:cNvPr id="3" name="Content Placeholder 2"/>
          <p:cNvSpPr>
            <a:spLocks noGrp="1"/>
          </p:cNvSpPr>
          <p:nvPr>
            <p:ph idx="1"/>
          </p:nvPr>
        </p:nvSpPr>
        <p:spPr>
          <a:xfrm>
            <a:off x="2628900" y="1600200"/>
            <a:ext cx="6057900" cy="4525963"/>
          </a:xfrm>
        </p:spPr>
        <p:txBody>
          <a:bodyPr>
            <a:normAutofit/>
          </a:bodyPr>
          <a:lstStyle/>
          <a:p>
            <a:pPr marL="0" indent="0">
              <a:buNone/>
            </a:pPr>
            <a:r>
              <a:rPr lang="en-US" sz="2400" b="1" dirty="0"/>
              <a:t>Restaurant Features </a:t>
            </a:r>
          </a:p>
          <a:p>
            <a:r>
              <a:rPr lang="en-US" sz="2000" dirty="0"/>
              <a:t>Attributes – Facilities</a:t>
            </a:r>
          </a:p>
          <a:p>
            <a:r>
              <a:rPr lang="en-US" sz="2000" dirty="0"/>
              <a:t>Categories – Cuisines</a:t>
            </a:r>
          </a:p>
          <a:p>
            <a:pPr marL="0" indent="0">
              <a:buNone/>
            </a:pPr>
            <a:endParaRPr lang="en-US" sz="2000" dirty="0"/>
          </a:p>
          <a:p>
            <a:pPr marL="0" indent="0">
              <a:buNone/>
            </a:pPr>
            <a:r>
              <a:rPr lang="en-US" sz="2400" b="1" dirty="0"/>
              <a:t>Search Engine:</a:t>
            </a:r>
          </a:p>
          <a:p>
            <a:r>
              <a:rPr lang="en-US" sz="2000" dirty="0"/>
              <a:t>Exact matches for the criteria</a:t>
            </a:r>
          </a:p>
          <a:p>
            <a:endParaRPr lang="en-US" sz="2000" dirty="0"/>
          </a:p>
          <a:p>
            <a:pPr marL="0" indent="0">
              <a:buNone/>
            </a:pPr>
            <a:r>
              <a:rPr lang="en-US" sz="2400" b="1" dirty="0"/>
              <a:t>Recommender – Nearest Neighbor:</a:t>
            </a:r>
            <a:endParaRPr lang="en-US" sz="2000" b="1" dirty="0"/>
          </a:p>
          <a:p>
            <a:r>
              <a:rPr lang="en-US" sz="2000" dirty="0"/>
              <a:t>Convert Features to Vectors</a:t>
            </a:r>
          </a:p>
          <a:p>
            <a:r>
              <a:rPr lang="en-US" sz="2000" dirty="0"/>
              <a:t>Calculate distance between the vectors (Cosine, </a:t>
            </a:r>
            <a:r>
              <a:rPr lang="en-US" sz="2000" dirty="0" smtClean="0"/>
              <a:t>Pearson’s </a:t>
            </a:r>
            <a:r>
              <a:rPr lang="en-US" sz="2000" dirty="0"/>
              <a:t>Correlation, </a:t>
            </a:r>
            <a:r>
              <a:rPr lang="en-US" sz="2000" dirty="0" err="1"/>
              <a:t>etc</a:t>
            </a:r>
            <a:r>
              <a:rPr lang="en-US" sz="20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22479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2400"/>
            <a:ext cx="240030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33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2876550"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278829"/>
            <a:ext cx="30099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24044" y="365407"/>
            <a:ext cx="8819956" cy="1023938"/>
          </a:xfrm>
        </p:spPr>
        <p:txBody>
          <a:bodyPr>
            <a:noAutofit/>
          </a:bodyPr>
          <a:lstStyle/>
          <a:p>
            <a:pPr algn="l"/>
            <a:r>
              <a:rPr lang="en-US" sz="4000" dirty="0"/>
              <a:t>Item Similarity Based Collaborative Filter</a:t>
            </a:r>
          </a:p>
        </p:txBody>
      </p:sp>
      <p:sp>
        <p:nvSpPr>
          <p:cNvPr id="3" name="Content Placeholder 2"/>
          <p:cNvSpPr>
            <a:spLocks noGrp="1"/>
          </p:cNvSpPr>
          <p:nvPr>
            <p:ph idx="1"/>
          </p:nvPr>
        </p:nvSpPr>
        <p:spPr>
          <a:xfrm>
            <a:off x="4636832" y="1905000"/>
            <a:ext cx="4049968" cy="4525963"/>
          </a:xfrm>
        </p:spPr>
        <p:txBody>
          <a:bodyPr/>
          <a:lstStyle/>
          <a:p>
            <a:r>
              <a:rPr lang="en-US" sz="2400" dirty="0"/>
              <a:t>Nearest Neighbor Approach (KNN)</a:t>
            </a:r>
          </a:p>
          <a:p>
            <a:pPr marL="0" indent="0">
              <a:buNone/>
            </a:pPr>
            <a:endParaRPr lang="en-US" dirty="0"/>
          </a:p>
          <a:p>
            <a:pPr marL="0" indent="0">
              <a:buNone/>
            </a:pPr>
            <a:endParaRPr lang="en-US" dirty="0"/>
          </a:p>
          <a:p>
            <a:endParaRPr lang="en-US" sz="2400" dirty="0" smtClean="0"/>
          </a:p>
          <a:p>
            <a:r>
              <a:rPr lang="en-US" sz="2400" dirty="0" smtClean="0"/>
              <a:t>Reduced </a:t>
            </a:r>
            <a:r>
              <a:rPr lang="en-US" sz="2400" dirty="0"/>
              <a:t>Dimensions (SVD)</a:t>
            </a:r>
          </a:p>
          <a:p>
            <a:endParaRPr lang="en-US" sz="2400"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183" y="2819400"/>
            <a:ext cx="340042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1"/>
              <p:cNvSpPr txBox="1"/>
              <p:nvPr/>
            </p:nvSpPr>
            <p:spPr>
              <a:xfrm>
                <a:off x="5553791" y="3565416"/>
                <a:ext cx="2645211" cy="8041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a:cs typeface="Arial" pitchFamily="34" charset="0"/>
                            </a:rPr>
                          </m:ctrlPr>
                        </m:fPr>
                        <m:num>
                          <m:nary>
                            <m:naryPr>
                              <m:chr m:val="∑"/>
                              <m:supHide m:val="on"/>
                              <m:ctrlPr>
                                <a:rPr lang="en-US" sz="2000" b="1" i="1" smtClean="0">
                                  <a:latin typeface="Cambria Math"/>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smtClean="0">
                  <a:latin typeface="Arial" pitchFamily="34" charset="0"/>
                  <a:cs typeface="Arial" pitchFamily="34" charset="0"/>
                </a:endParaRPr>
              </a:p>
            </p:txBody>
          </p:sp>
        </mc:Choice>
        <mc:Fallback xmlns="">
          <p:sp>
            <p:nvSpPr>
              <p:cNvPr id="8" name="TextBox 1"/>
              <p:cNvSpPr txBox="1">
                <a:spLocks noRot="1" noChangeAspect="1" noMove="1" noResize="1" noEditPoints="1" noAdjustHandles="1" noChangeArrowheads="1" noChangeShapeType="1" noTextEdit="1"/>
              </p:cNvSpPr>
              <p:nvPr/>
            </p:nvSpPr>
            <p:spPr>
              <a:xfrm>
                <a:off x="5553791" y="3565416"/>
                <a:ext cx="2645211" cy="804131"/>
              </a:xfrm>
              <a:prstGeom prst="rect">
                <a:avLst/>
              </a:prstGeom>
              <a:blipFill rotWithShape="1">
                <a:blip r:embed="rId6"/>
                <a:stretch>
                  <a:fillRect/>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3791" y="5003104"/>
            <a:ext cx="25050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01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3838"/>
            <a:ext cx="8229600" cy="1143000"/>
          </a:xfrm>
        </p:spPr>
        <p:txBody>
          <a:bodyPr>
            <a:noAutofit/>
          </a:bodyPr>
          <a:lstStyle/>
          <a:p>
            <a:pPr algn="l"/>
            <a:r>
              <a:rPr lang="en-US" sz="4000" dirty="0"/>
              <a:t>Model Evaluation – Recommender 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7792326"/>
              </p:ext>
            </p:extLst>
          </p:nvPr>
        </p:nvGraphicFramePr>
        <p:xfrm>
          <a:off x="1905000" y="2754868"/>
          <a:ext cx="5410200" cy="990600"/>
        </p:xfrm>
        <a:graphic>
          <a:graphicData uri="http://schemas.openxmlformats.org/drawingml/2006/table">
            <a:tbl>
              <a:tblPr firstRow="1" firstCol="1" bandRow="1">
                <a:tableStyleId>{5C22544A-7EE6-4342-B048-85BDC9FD1C3A}</a:tableStyleId>
              </a:tblPr>
              <a:tblGrid>
                <a:gridCol w="707315">
                  <a:extLst>
                    <a:ext uri="{9D8B030D-6E8A-4147-A177-3AD203B41FA5}">
                      <a16:colId xmlns:a16="http://schemas.microsoft.com/office/drawing/2014/main" xmlns="" val="20000"/>
                    </a:ext>
                  </a:extLst>
                </a:gridCol>
                <a:gridCol w="936113">
                  <a:extLst>
                    <a:ext uri="{9D8B030D-6E8A-4147-A177-3AD203B41FA5}">
                      <a16:colId xmlns:a16="http://schemas.microsoft.com/office/drawing/2014/main" xmlns="" val="20001"/>
                    </a:ext>
                  </a:extLst>
                </a:gridCol>
                <a:gridCol w="902548">
                  <a:extLst>
                    <a:ext uri="{9D8B030D-6E8A-4147-A177-3AD203B41FA5}">
                      <a16:colId xmlns:a16="http://schemas.microsoft.com/office/drawing/2014/main" xmlns="" val="20002"/>
                    </a:ext>
                  </a:extLst>
                </a:gridCol>
                <a:gridCol w="975955">
                  <a:extLst>
                    <a:ext uri="{9D8B030D-6E8A-4147-A177-3AD203B41FA5}">
                      <a16:colId xmlns:a16="http://schemas.microsoft.com/office/drawing/2014/main" xmlns="" val="20003"/>
                    </a:ext>
                  </a:extLst>
                </a:gridCol>
                <a:gridCol w="946576">
                  <a:extLst>
                    <a:ext uri="{9D8B030D-6E8A-4147-A177-3AD203B41FA5}">
                      <a16:colId xmlns:a16="http://schemas.microsoft.com/office/drawing/2014/main" xmlns="" val="20004"/>
                    </a:ext>
                  </a:extLst>
                </a:gridCol>
                <a:gridCol w="941693">
                  <a:extLst>
                    <a:ext uri="{9D8B030D-6E8A-4147-A177-3AD203B41FA5}">
                      <a16:colId xmlns:a16="http://schemas.microsoft.com/office/drawing/2014/main" xmlns="" val="20005"/>
                    </a:ext>
                  </a:extLst>
                </a:gridCol>
              </a:tblGrid>
              <a:tr h="368710">
                <a:tc>
                  <a:txBody>
                    <a:bodyPr/>
                    <a:lstStyle/>
                    <a:p>
                      <a:pPr marL="0" marR="0">
                        <a:spcBef>
                          <a:spcPts val="0"/>
                        </a:spcBef>
                        <a:spcAft>
                          <a:spcPts val="0"/>
                        </a:spcAft>
                      </a:pPr>
                      <a:r>
                        <a:rPr lang="en-US" sz="1100" dirty="0">
                          <a:effectLst/>
                        </a:rPr>
                        <a:t> </a:t>
                      </a:r>
                      <a:endParaRPr lang="en-US" sz="1100" dirty="0">
                        <a:effectLst/>
                        <a:latin typeface="Calibri"/>
                        <a:ea typeface="Times New Roman"/>
                        <a:cs typeface="Times New Roman"/>
                      </a:endParaRPr>
                    </a:p>
                  </a:txBody>
                  <a:tcPr marL="68580" marR="68580" marT="0" marB="0"/>
                </a:tc>
                <a:tc>
                  <a:txBody>
                    <a:bodyPr/>
                    <a:lstStyle/>
                    <a:p>
                      <a:pPr marL="0" marR="0">
                        <a:spcBef>
                          <a:spcPts val="0"/>
                        </a:spcBef>
                        <a:spcAft>
                          <a:spcPts val="0"/>
                        </a:spcAft>
                      </a:pPr>
                      <a:r>
                        <a:rPr lang="en-US" sz="1100" dirty="0">
                          <a:effectLst/>
                        </a:rPr>
                        <a:t>Fold1</a:t>
                      </a:r>
                      <a:endParaRPr lang="en-US" sz="1100" dirty="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dirty="0">
                          <a:effectLst/>
                        </a:rPr>
                        <a:t>Fold2</a:t>
                      </a:r>
                      <a:endParaRPr lang="en-US" sz="1100" dirty="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a:effectLst/>
                        </a:rPr>
                        <a:t>Fold3</a:t>
                      </a:r>
                      <a:endParaRPr lang="en-US" sz="110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a:effectLst/>
                        </a:rPr>
                        <a:t>Fold4</a:t>
                      </a:r>
                      <a:endParaRPr lang="en-US" sz="110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a:effectLst/>
                        </a:rPr>
                        <a:t>Fold5</a:t>
                      </a:r>
                      <a:endParaRPr lang="en-US" sz="1100">
                        <a:effectLst/>
                        <a:latin typeface="Calibri"/>
                        <a:ea typeface="Times New Roman"/>
                        <a:cs typeface="Times New Roman"/>
                      </a:endParaRPr>
                    </a:p>
                  </a:txBody>
                  <a:tcPr marL="68580" marR="68580" marT="0" marB="0" anchor="ctr"/>
                </a:tc>
                <a:extLst>
                  <a:ext uri="{0D108BD9-81ED-4DB2-BD59-A6C34878D82A}">
                    <a16:rowId xmlns:a16="http://schemas.microsoft.com/office/drawing/2014/main" xmlns="" val="10000"/>
                  </a:ext>
                </a:extLst>
              </a:tr>
              <a:tr h="310945">
                <a:tc>
                  <a:txBody>
                    <a:bodyPr/>
                    <a:lstStyle/>
                    <a:p>
                      <a:pPr marL="0" marR="0">
                        <a:lnSpc>
                          <a:spcPct val="115000"/>
                        </a:lnSpc>
                        <a:spcBef>
                          <a:spcPts val="2400"/>
                        </a:spcBef>
                        <a:spcAft>
                          <a:spcPts val="0"/>
                        </a:spcAft>
                      </a:pPr>
                      <a:r>
                        <a:rPr lang="en-US" sz="1100">
                          <a:effectLst/>
                        </a:rPr>
                        <a:t>RMSE</a:t>
                      </a:r>
                      <a:endParaRPr lang="en-US" sz="1000">
                        <a:effectLst/>
                        <a:latin typeface="Calibri"/>
                        <a:ea typeface="Calibri"/>
                        <a:cs typeface="Arial"/>
                      </a:endParaRPr>
                    </a:p>
                  </a:txBody>
                  <a:tcPr marL="68580" marR="68580" marT="0" marB="0" anchor="ctr"/>
                </a:tc>
                <a:tc>
                  <a:txBody>
                    <a:bodyPr/>
                    <a:lstStyle/>
                    <a:p>
                      <a:r>
                        <a:rPr lang="en-US" sz="1100">
                          <a:effectLst/>
                        </a:rPr>
                        <a:t>1.16632661</a:t>
                      </a:r>
                      <a:endParaRPr lang="en-US" sz="1000">
                        <a:effectLst/>
                        <a:latin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a:effectLst/>
                        </a:rPr>
                        <a:t>1.1781625</a:t>
                      </a:r>
                      <a:endParaRPr lang="en-US" sz="100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a:effectLst/>
                        </a:rPr>
                        <a:t>1.19805187</a:t>
                      </a:r>
                      <a:endParaRPr lang="en-US" sz="100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a:effectLst/>
                        </a:rPr>
                        <a:t>1.19853795</a:t>
                      </a:r>
                      <a:endParaRPr lang="en-US" sz="100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effectLst/>
                        </a:rPr>
                        <a:t>1.20440856</a:t>
                      </a:r>
                      <a:endParaRPr lang="en-US" sz="1000" dirty="0">
                        <a:effectLst/>
                        <a:latin typeface="Calibri"/>
                        <a:ea typeface="Calibri"/>
                        <a:cs typeface="Arial"/>
                      </a:endParaRPr>
                    </a:p>
                  </a:txBody>
                  <a:tcPr marL="68580" marR="68580" marT="0" marB="0" anchor="ctr"/>
                </a:tc>
                <a:extLst>
                  <a:ext uri="{0D108BD9-81ED-4DB2-BD59-A6C34878D82A}">
                    <a16:rowId xmlns:a16="http://schemas.microsoft.com/office/drawing/2014/main" xmlns="" val="10001"/>
                  </a:ext>
                </a:extLst>
              </a:tr>
              <a:tr h="310945">
                <a:tc>
                  <a:txBody>
                    <a:bodyPr/>
                    <a:lstStyle/>
                    <a:p>
                      <a:pPr marL="0" marR="0">
                        <a:lnSpc>
                          <a:spcPct val="115000"/>
                        </a:lnSpc>
                        <a:spcBef>
                          <a:spcPts val="2400"/>
                        </a:spcBef>
                        <a:spcAft>
                          <a:spcPts val="0"/>
                        </a:spcAft>
                      </a:pPr>
                      <a:r>
                        <a:rPr lang="en-US" sz="1100" dirty="0">
                          <a:effectLst/>
                        </a:rPr>
                        <a:t>MAE</a:t>
                      </a:r>
                      <a:endParaRPr lang="en-US" sz="1000" dirty="0">
                        <a:effectLst/>
                        <a:latin typeface="Calibri"/>
                        <a:ea typeface="Calibri"/>
                        <a:cs typeface="Arial"/>
                      </a:endParaRPr>
                    </a:p>
                  </a:txBody>
                  <a:tcPr marL="68580" marR="68580" marT="0" marB="0" anchor="ctr"/>
                </a:tc>
                <a:tc>
                  <a:txBody>
                    <a:bodyPr/>
                    <a:lstStyle/>
                    <a:p>
                      <a:r>
                        <a:rPr lang="en-US" sz="1100">
                          <a:effectLst/>
                        </a:rPr>
                        <a:t>0.93165396</a:t>
                      </a:r>
                      <a:endParaRPr lang="en-US" sz="1000">
                        <a:effectLst/>
                        <a:latin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a:effectLst/>
                        </a:rPr>
                        <a:t>0.94119723</a:t>
                      </a:r>
                      <a:endParaRPr lang="en-US" sz="100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a:effectLst/>
                        </a:rPr>
                        <a:t>0.94512725</a:t>
                      </a:r>
                      <a:endParaRPr lang="en-US" sz="100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a:effectLst/>
                        </a:rPr>
                        <a:t>0.95047884</a:t>
                      </a:r>
                      <a:endParaRPr lang="en-US" sz="100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effectLst/>
                        </a:rPr>
                        <a:t>0.95037895</a:t>
                      </a:r>
                      <a:endParaRPr lang="en-US" sz="1000" dirty="0">
                        <a:effectLst/>
                        <a:latin typeface="Calibri"/>
                        <a:ea typeface="Calibri"/>
                        <a:cs typeface="Arial"/>
                      </a:endParaRPr>
                    </a:p>
                  </a:txBody>
                  <a:tcPr marL="68580" marR="68580" marT="0" marB="0" anchor="ct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1001133"/>
              </p:ext>
            </p:extLst>
          </p:nvPr>
        </p:nvGraphicFramePr>
        <p:xfrm>
          <a:off x="1905000" y="4355068"/>
          <a:ext cx="5402575" cy="1026695"/>
        </p:xfrm>
        <a:graphic>
          <a:graphicData uri="http://schemas.openxmlformats.org/drawingml/2006/table">
            <a:tbl>
              <a:tblPr firstRow="1" firstCol="1" bandRow="1">
                <a:tableStyleId>{5C22544A-7EE6-4342-B048-85BDC9FD1C3A}</a:tableStyleId>
              </a:tblPr>
              <a:tblGrid>
                <a:gridCol w="691027">
                  <a:extLst>
                    <a:ext uri="{9D8B030D-6E8A-4147-A177-3AD203B41FA5}">
                      <a16:colId xmlns:a16="http://schemas.microsoft.com/office/drawing/2014/main" xmlns="" val="20000"/>
                    </a:ext>
                  </a:extLst>
                </a:gridCol>
                <a:gridCol w="902523">
                  <a:extLst>
                    <a:ext uri="{9D8B030D-6E8A-4147-A177-3AD203B41FA5}">
                      <a16:colId xmlns:a16="http://schemas.microsoft.com/office/drawing/2014/main" xmlns="" val="20001"/>
                    </a:ext>
                  </a:extLst>
                </a:gridCol>
                <a:gridCol w="957666">
                  <a:extLst>
                    <a:ext uri="{9D8B030D-6E8A-4147-A177-3AD203B41FA5}">
                      <a16:colId xmlns:a16="http://schemas.microsoft.com/office/drawing/2014/main" xmlns="" val="20002"/>
                    </a:ext>
                  </a:extLst>
                </a:gridCol>
                <a:gridCol w="957666">
                  <a:extLst>
                    <a:ext uri="{9D8B030D-6E8A-4147-A177-3AD203B41FA5}">
                      <a16:colId xmlns:a16="http://schemas.microsoft.com/office/drawing/2014/main" xmlns="" val="20003"/>
                    </a:ext>
                  </a:extLst>
                </a:gridCol>
                <a:gridCol w="957666">
                  <a:extLst>
                    <a:ext uri="{9D8B030D-6E8A-4147-A177-3AD203B41FA5}">
                      <a16:colId xmlns:a16="http://schemas.microsoft.com/office/drawing/2014/main" xmlns="" val="20004"/>
                    </a:ext>
                  </a:extLst>
                </a:gridCol>
                <a:gridCol w="936027">
                  <a:extLst>
                    <a:ext uri="{9D8B030D-6E8A-4147-A177-3AD203B41FA5}">
                      <a16:colId xmlns:a16="http://schemas.microsoft.com/office/drawing/2014/main" xmlns="" val="20005"/>
                    </a:ext>
                  </a:extLst>
                </a:gridCol>
              </a:tblGrid>
              <a:tr h="418490">
                <a:tc>
                  <a:txBody>
                    <a:bodyPr/>
                    <a:lstStyle/>
                    <a:p>
                      <a:pPr marL="0" marR="0">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tc>
                <a:tc>
                  <a:txBody>
                    <a:bodyPr/>
                    <a:lstStyle/>
                    <a:p>
                      <a:pPr marL="0" marR="0">
                        <a:spcBef>
                          <a:spcPts val="0"/>
                        </a:spcBef>
                        <a:spcAft>
                          <a:spcPts val="0"/>
                        </a:spcAft>
                      </a:pPr>
                      <a:r>
                        <a:rPr lang="en-US" sz="1100">
                          <a:effectLst/>
                        </a:rPr>
                        <a:t>Fold1</a:t>
                      </a:r>
                      <a:endParaRPr lang="en-US" sz="110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a:effectLst/>
                        </a:rPr>
                        <a:t>Fold2</a:t>
                      </a:r>
                      <a:endParaRPr lang="en-US" sz="110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a:effectLst/>
                        </a:rPr>
                        <a:t>Fold3</a:t>
                      </a:r>
                      <a:endParaRPr lang="en-US" sz="110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a:effectLst/>
                        </a:rPr>
                        <a:t>Fold4</a:t>
                      </a:r>
                      <a:endParaRPr lang="en-US" sz="1100">
                        <a:effectLst/>
                        <a:latin typeface="Calibri"/>
                        <a:ea typeface="Times New Roman"/>
                        <a:cs typeface="Times New Roman"/>
                      </a:endParaRPr>
                    </a:p>
                  </a:txBody>
                  <a:tcPr marL="68580" marR="68580" marT="0" marB="0" anchor="ctr"/>
                </a:tc>
                <a:tc>
                  <a:txBody>
                    <a:bodyPr/>
                    <a:lstStyle/>
                    <a:p>
                      <a:pPr marL="0" marR="0">
                        <a:spcBef>
                          <a:spcPts val="0"/>
                        </a:spcBef>
                        <a:spcAft>
                          <a:spcPts val="0"/>
                        </a:spcAft>
                      </a:pPr>
                      <a:r>
                        <a:rPr lang="en-US" sz="1100">
                          <a:effectLst/>
                        </a:rPr>
                        <a:t>Fold5</a:t>
                      </a:r>
                      <a:endParaRPr lang="en-US" sz="1100">
                        <a:effectLst/>
                        <a:latin typeface="Calibri"/>
                        <a:ea typeface="Times New Roman"/>
                        <a:cs typeface="Times New Roman"/>
                      </a:endParaRPr>
                    </a:p>
                  </a:txBody>
                  <a:tcPr marL="68580" marR="68580" marT="0" marB="0" anchor="ctr"/>
                </a:tc>
                <a:extLst>
                  <a:ext uri="{0D108BD9-81ED-4DB2-BD59-A6C34878D82A}">
                    <a16:rowId xmlns:a16="http://schemas.microsoft.com/office/drawing/2014/main" xmlns="" val="10000"/>
                  </a:ext>
                </a:extLst>
              </a:tr>
              <a:tr h="343510">
                <a:tc>
                  <a:txBody>
                    <a:bodyPr/>
                    <a:lstStyle/>
                    <a:p>
                      <a:pPr marL="0" marR="0">
                        <a:lnSpc>
                          <a:spcPct val="115000"/>
                        </a:lnSpc>
                        <a:spcBef>
                          <a:spcPts val="2400"/>
                        </a:spcBef>
                        <a:spcAft>
                          <a:spcPts val="0"/>
                        </a:spcAft>
                      </a:pPr>
                      <a:r>
                        <a:rPr lang="en-US" sz="1100">
                          <a:effectLst/>
                        </a:rPr>
                        <a:t>RMSE</a:t>
                      </a:r>
                      <a:endParaRPr lang="en-US" sz="1000">
                        <a:effectLst/>
                        <a:latin typeface="Calibri"/>
                        <a:ea typeface="Calibri"/>
                        <a:cs typeface="Arial"/>
                      </a:endParaRPr>
                    </a:p>
                  </a:txBody>
                  <a:tcPr marL="68580" marR="68580" marT="0" marB="0" anchor="ctr"/>
                </a:tc>
                <a:tc>
                  <a:txBody>
                    <a:bodyPr/>
                    <a:lstStyle/>
                    <a:p>
                      <a:r>
                        <a:rPr lang="en-US" sz="1100" dirty="0"/>
                        <a:t>1.36519902</a:t>
                      </a:r>
                      <a:endParaRPr lang="en-US" sz="1000" dirty="0">
                        <a:effectLst/>
                        <a:latin typeface="Calibri"/>
                        <a:cs typeface="Arial"/>
                      </a:endParaRPr>
                    </a:p>
                  </a:txBody>
                  <a:tcPr marL="68580" marR="68580" marT="0" marB="0" anchor="ctr"/>
                </a:tc>
                <a:tc>
                  <a:txBody>
                    <a:bodyPr/>
                    <a:lstStyle/>
                    <a:p>
                      <a:r>
                        <a:rPr lang="en-US" sz="1100" dirty="0"/>
                        <a:t>1.32256785</a:t>
                      </a:r>
                      <a:endParaRPr lang="en-US" sz="1000" dirty="0">
                        <a:effectLst/>
                        <a:latin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t>1.37540035</a:t>
                      </a:r>
                      <a:endParaRPr lang="en-US" sz="1000" dirty="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t>1.35896141</a:t>
                      </a:r>
                      <a:endParaRPr lang="en-US" sz="1000" dirty="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t>1.33197688</a:t>
                      </a:r>
                      <a:endParaRPr lang="en-US" sz="1000" dirty="0">
                        <a:effectLst/>
                        <a:latin typeface="Calibri"/>
                        <a:ea typeface="Calibri"/>
                        <a:cs typeface="Arial"/>
                      </a:endParaRPr>
                    </a:p>
                  </a:txBody>
                  <a:tcPr marL="68580" marR="68580" marT="0" marB="0" anchor="ctr"/>
                </a:tc>
                <a:extLst>
                  <a:ext uri="{0D108BD9-81ED-4DB2-BD59-A6C34878D82A}">
                    <a16:rowId xmlns:a16="http://schemas.microsoft.com/office/drawing/2014/main" xmlns="" val="10001"/>
                  </a:ext>
                </a:extLst>
              </a:tr>
              <a:tr h="264695">
                <a:tc>
                  <a:txBody>
                    <a:bodyPr/>
                    <a:lstStyle/>
                    <a:p>
                      <a:pPr marL="0" marR="0">
                        <a:lnSpc>
                          <a:spcPct val="115000"/>
                        </a:lnSpc>
                        <a:spcBef>
                          <a:spcPts val="2400"/>
                        </a:spcBef>
                        <a:spcAft>
                          <a:spcPts val="0"/>
                        </a:spcAft>
                      </a:pPr>
                      <a:r>
                        <a:rPr lang="en-US" sz="1100">
                          <a:effectLst/>
                        </a:rPr>
                        <a:t>MAE</a:t>
                      </a:r>
                      <a:endParaRPr lang="en-US" sz="1000">
                        <a:effectLst/>
                        <a:latin typeface="Calibri"/>
                        <a:ea typeface="Calibri"/>
                        <a:cs typeface="Arial"/>
                      </a:endParaRPr>
                    </a:p>
                  </a:txBody>
                  <a:tcPr marL="68580" marR="68580" marT="0" marB="0" anchor="ctr"/>
                </a:tc>
                <a:tc>
                  <a:txBody>
                    <a:bodyPr/>
                    <a:lstStyle/>
                    <a:p>
                      <a:r>
                        <a:rPr lang="en-US" sz="1100" dirty="0"/>
                        <a:t>1.01937273</a:t>
                      </a:r>
                      <a:endParaRPr lang="en-US" sz="1000" dirty="0">
                        <a:effectLst/>
                        <a:latin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t>0.97884052</a:t>
                      </a:r>
                      <a:endParaRPr lang="en-US" sz="1000" dirty="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t>1.02052509</a:t>
                      </a:r>
                      <a:endParaRPr lang="en-US" sz="1000" dirty="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t>1.01461168</a:t>
                      </a:r>
                      <a:endParaRPr lang="en-US" sz="1000" dirty="0">
                        <a:effectLst/>
                        <a:latin typeface="Calibri"/>
                        <a:ea typeface="Calibri"/>
                        <a:cs typeface="Arial"/>
                      </a:endParaRPr>
                    </a:p>
                  </a:txBody>
                  <a:tcPr marL="68580" marR="68580" marT="0" marB="0" anchor="ctr"/>
                </a:tc>
                <a:tc>
                  <a:txBody>
                    <a:bodyPr/>
                    <a:lstStyle/>
                    <a:p>
                      <a:pPr marL="0" marR="0">
                        <a:lnSpc>
                          <a:spcPct val="115000"/>
                        </a:lnSpc>
                        <a:spcBef>
                          <a:spcPts val="2400"/>
                        </a:spcBef>
                        <a:spcAft>
                          <a:spcPts val="0"/>
                        </a:spcAft>
                      </a:pPr>
                      <a:r>
                        <a:rPr lang="en-US" sz="1100" dirty="0"/>
                        <a:t>0.98846071</a:t>
                      </a:r>
                      <a:endParaRPr lang="en-US" sz="1000" dirty="0">
                        <a:effectLst/>
                        <a:latin typeface="Calibri"/>
                        <a:ea typeface="Calibri"/>
                        <a:cs typeface="Arial"/>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7" name="TextBox 6"/>
          <p:cNvSpPr txBox="1"/>
          <p:nvPr/>
        </p:nvSpPr>
        <p:spPr>
          <a:xfrm>
            <a:off x="914400" y="1793742"/>
            <a:ext cx="2935932" cy="369332"/>
          </a:xfrm>
          <a:prstGeom prst="rect">
            <a:avLst/>
          </a:prstGeom>
          <a:noFill/>
        </p:spPr>
        <p:txBody>
          <a:bodyPr wrap="none" rtlCol="0">
            <a:spAutoFit/>
          </a:bodyPr>
          <a:lstStyle/>
          <a:p>
            <a:r>
              <a:rPr lang="en-US" b="1" dirty="0"/>
              <a:t>SVD – 5-fold Cross Validation</a:t>
            </a:r>
          </a:p>
        </p:txBody>
      </p:sp>
      <p:sp>
        <p:nvSpPr>
          <p:cNvPr id="8" name="TextBox 7"/>
          <p:cNvSpPr txBox="1"/>
          <p:nvPr/>
        </p:nvSpPr>
        <p:spPr>
          <a:xfrm>
            <a:off x="914400" y="3905268"/>
            <a:ext cx="2978379" cy="369332"/>
          </a:xfrm>
          <a:prstGeom prst="rect">
            <a:avLst/>
          </a:prstGeom>
          <a:noFill/>
        </p:spPr>
        <p:txBody>
          <a:bodyPr wrap="none" rtlCol="0">
            <a:spAutoFit/>
          </a:bodyPr>
          <a:lstStyle/>
          <a:p>
            <a:r>
              <a:rPr lang="en-US" b="1" dirty="0"/>
              <a:t>KNN – 5-fold Cross Validation</a:t>
            </a:r>
          </a:p>
        </p:txBody>
      </p:sp>
      <p:sp>
        <p:nvSpPr>
          <p:cNvPr id="3" name="TextBox 2"/>
          <p:cNvSpPr txBox="1"/>
          <p:nvPr/>
        </p:nvSpPr>
        <p:spPr>
          <a:xfrm>
            <a:off x="1219200" y="2146619"/>
            <a:ext cx="5781785" cy="338554"/>
          </a:xfrm>
          <a:prstGeom prst="rect">
            <a:avLst/>
          </a:prstGeom>
          <a:noFill/>
        </p:spPr>
        <p:txBody>
          <a:bodyPr wrap="square" rtlCol="0">
            <a:spAutoFit/>
          </a:bodyPr>
          <a:lstStyle/>
          <a:p>
            <a:pPr marL="0" lvl="2"/>
            <a:r>
              <a:rPr lang="en-US" sz="1600" b="1" dirty="0" smtClean="0"/>
              <a:t>Hyper Parameter selection using Grid Search</a:t>
            </a:r>
            <a:r>
              <a:rPr lang="en-US" sz="1600" b="1" dirty="0" smtClean="0"/>
              <a:t>:</a:t>
            </a:r>
            <a:endParaRPr lang="en-US" sz="1600" b="1" dirty="0" smtClean="0"/>
          </a:p>
        </p:txBody>
      </p:sp>
    </p:spTree>
    <p:extLst>
      <p:ext uri="{BB962C8B-B14F-4D97-AF65-F5344CB8AC3E}">
        <p14:creationId xmlns:p14="http://schemas.microsoft.com/office/powerpoint/2010/main" val="2072495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3B015-3C7E-4262-A8AA-2A8B7EFA584D}"/>
              </a:ext>
            </a:extLst>
          </p:cNvPr>
          <p:cNvSpPr>
            <a:spLocks noGrp="1"/>
          </p:cNvSpPr>
          <p:nvPr>
            <p:ph type="title"/>
          </p:nvPr>
        </p:nvSpPr>
        <p:spPr/>
        <p:txBody>
          <a:bodyPr>
            <a:noAutofit/>
          </a:bodyPr>
          <a:lstStyle/>
          <a:p>
            <a:pPr algn="l"/>
            <a:r>
              <a:rPr lang="en-IN" sz="4000" dirty="0"/>
              <a:t/>
            </a:r>
            <a:br>
              <a:rPr lang="en-IN" sz="4000" dirty="0"/>
            </a:br>
            <a:r>
              <a:rPr lang="en-IN" sz="4000" dirty="0"/>
              <a:t>Restaurant Improvements through Text Mining</a:t>
            </a:r>
            <a:br>
              <a:rPr lang="en-IN" sz="4000" dirty="0"/>
            </a:br>
            <a:endParaRPr lang="en-US" sz="4000" dirty="0"/>
          </a:p>
        </p:txBody>
      </p:sp>
      <p:sp>
        <p:nvSpPr>
          <p:cNvPr id="3" name="Content Placeholder 2">
            <a:extLst>
              <a:ext uri="{FF2B5EF4-FFF2-40B4-BE49-F238E27FC236}">
                <a16:creationId xmlns:a16="http://schemas.microsoft.com/office/drawing/2014/main" xmlns="" id="{FFF6865B-BCE2-4247-805E-EABD86397E1A}"/>
              </a:ext>
            </a:extLst>
          </p:cNvPr>
          <p:cNvSpPr>
            <a:spLocks noGrp="1"/>
          </p:cNvSpPr>
          <p:nvPr>
            <p:ph idx="1"/>
          </p:nvPr>
        </p:nvSpPr>
        <p:spPr/>
        <p:txBody>
          <a:bodyPr/>
          <a:lstStyle/>
          <a:p>
            <a:r>
              <a:rPr lang="en-US" dirty="0"/>
              <a:t>Review Text Preprocessing</a:t>
            </a:r>
          </a:p>
          <a:p>
            <a:r>
              <a:rPr lang="en-US" dirty="0"/>
              <a:t>Word Cloud</a:t>
            </a:r>
          </a:p>
          <a:p>
            <a:r>
              <a:rPr lang="en-US" dirty="0"/>
              <a:t>Identifying the most negative bigrams</a:t>
            </a:r>
          </a:p>
          <a:p>
            <a:r>
              <a:rPr lang="en-US" dirty="0"/>
              <a:t>Identifying the Topics</a:t>
            </a:r>
          </a:p>
        </p:txBody>
      </p:sp>
    </p:spTree>
    <p:extLst>
      <p:ext uri="{BB962C8B-B14F-4D97-AF65-F5344CB8AC3E}">
        <p14:creationId xmlns:p14="http://schemas.microsoft.com/office/powerpoint/2010/main" val="190509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DB502-41EC-49C2-946B-503A29313EDD}"/>
              </a:ext>
            </a:extLst>
          </p:cNvPr>
          <p:cNvSpPr>
            <a:spLocks noGrp="1"/>
          </p:cNvSpPr>
          <p:nvPr>
            <p:ph type="title"/>
          </p:nvPr>
        </p:nvSpPr>
        <p:spPr/>
        <p:txBody>
          <a:bodyPr>
            <a:normAutofit/>
          </a:bodyPr>
          <a:lstStyle/>
          <a:p>
            <a:pPr algn="l"/>
            <a:r>
              <a:rPr lang="en-US" sz="4000" dirty="0"/>
              <a:t>Data extraction rules</a:t>
            </a:r>
          </a:p>
        </p:txBody>
      </p:sp>
      <p:sp>
        <p:nvSpPr>
          <p:cNvPr id="3" name="Content Placeholder 2">
            <a:extLst>
              <a:ext uri="{FF2B5EF4-FFF2-40B4-BE49-F238E27FC236}">
                <a16:creationId xmlns:a16="http://schemas.microsoft.com/office/drawing/2014/main" xmlns="" id="{BE481BB9-A6A9-4D98-B856-644C193A0F22}"/>
              </a:ext>
            </a:extLst>
          </p:cNvPr>
          <p:cNvSpPr>
            <a:spLocks noGrp="1"/>
          </p:cNvSpPr>
          <p:nvPr>
            <p:ph idx="1"/>
          </p:nvPr>
        </p:nvSpPr>
        <p:spPr/>
        <p:txBody>
          <a:bodyPr/>
          <a:lstStyle/>
          <a:p>
            <a:pPr lvl="1"/>
            <a:r>
              <a:rPr lang="en-US" dirty="0"/>
              <a:t>High rated restaurants:</a:t>
            </a:r>
          </a:p>
          <a:p>
            <a:pPr lvl="2">
              <a:buFont typeface="Wingdings" panose="05000000000000000000" pitchFamily="2" charset="2"/>
              <a:buChar char="ü"/>
            </a:pPr>
            <a:r>
              <a:rPr lang="en-US" dirty="0"/>
              <a:t> average rating of 4 and 5.</a:t>
            </a:r>
          </a:p>
          <a:p>
            <a:pPr lvl="2">
              <a:buFont typeface="Wingdings" panose="05000000000000000000" pitchFamily="2" charset="2"/>
              <a:buChar char="ü"/>
            </a:pPr>
            <a:r>
              <a:rPr lang="en-US" dirty="0"/>
              <a:t>Only reviews with rating 4 and 5</a:t>
            </a:r>
          </a:p>
          <a:p>
            <a:pPr lvl="1"/>
            <a:r>
              <a:rPr lang="en-US" dirty="0"/>
              <a:t>Low rated restaurants </a:t>
            </a:r>
          </a:p>
          <a:p>
            <a:pPr lvl="2">
              <a:buFont typeface="Wingdings" panose="05000000000000000000" pitchFamily="2" charset="2"/>
              <a:buChar char="ü"/>
            </a:pPr>
            <a:r>
              <a:rPr lang="en-US" dirty="0"/>
              <a:t> average rating of 1 and 2.</a:t>
            </a:r>
          </a:p>
          <a:p>
            <a:pPr lvl="2">
              <a:buFont typeface="Wingdings" panose="05000000000000000000" pitchFamily="2" charset="2"/>
              <a:buChar char="ü"/>
            </a:pPr>
            <a:r>
              <a:rPr lang="en-US" sz="2400" dirty="0"/>
              <a:t>Only reviews with rating 1 and 2</a:t>
            </a:r>
          </a:p>
        </p:txBody>
      </p:sp>
    </p:spTree>
    <p:extLst>
      <p:ext uri="{BB962C8B-B14F-4D97-AF65-F5344CB8AC3E}">
        <p14:creationId xmlns:p14="http://schemas.microsoft.com/office/powerpoint/2010/main" val="148791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BFC21-01B7-42C3-BFC9-0C59D30C4DBA}"/>
              </a:ext>
            </a:extLst>
          </p:cNvPr>
          <p:cNvSpPr>
            <a:spLocks noGrp="1"/>
          </p:cNvSpPr>
          <p:nvPr>
            <p:ph type="title"/>
          </p:nvPr>
        </p:nvSpPr>
        <p:spPr/>
        <p:txBody>
          <a:bodyPr>
            <a:normAutofit/>
          </a:bodyPr>
          <a:lstStyle/>
          <a:p>
            <a:pPr algn="l"/>
            <a:r>
              <a:rPr lang="en-US" sz="4000" dirty="0"/>
              <a:t>Review Text Preprocessing</a:t>
            </a:r>
          </a:p>
        </p:txBody>
      </p:sp>
      <p:pic>
        <p:nvPicPr>
          <p:cNvPr id="6" name="Picture 5">
            <a:extLst>
              <a:ext uri="{FF2B5EF4-FFF2-40B4-BE49-F238E27FC236}">
                <a16:creationId xmlns:a16="http://schemas.microsoft.com/office/drawing/2014/main" xmlns="" id="{2277E6ED-C380-43FC-AB03-05559E9AB121}"/>
              </a:ext>
            </a:extLst>
          </p:cNvPr>
          <p:cNvPicPr>
            <a:picLocks noChangeAspect="1"/>
          </p:cNvPicPr>
          <p:nvPr/>
        </p:nvPicPr>
        <p:blipFill>
          <a:blip r:embed="rId2"/>
          <a:stretch>
            <a:fillRect/>
          </a:stretch>
        </p:blipFill>
        <p:spPr>
          <a:xfrm>
            <a:off x="824673" y="2057400"/>
            <a:ext cx="7557327" cy="2505075"/>
          </a:xfrm>
          <a:prstGeom prst="rect">
            <a:avLst/>
          </a:prstGeom>
        </p:spPr>
      </p:pic>
    </p:spTree>
    <p:extLst>
      <p:ext uri="{BB962C8B-B14F-4D97-AF65-F5344CB8AC3E}">
        <p14:creationId xmlns:p14="http://schemas.microsoft.com/office/powerpoint/2010/main" val="3677753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5CE542-F046-4DEA-8611-C5C27693F483}"/>
              </a:ext>
            </a:extLst>
          </p:cNvPr>
          <p:cNvSpPr>
            <a:spLocks noGrp="1"/>
          </p:cNvSpPr>
          <p:nvPr>
            <p:ph type="title"/>
          </p:nvPr>
        </p:nvSpPr>
        <p:spPr/>
        <p:txBody>
          <a:bodyPr>
            <a:normAutofit/>
          </a:bodyPr>
          <a:lstStyle/>
          <a:p>
            <a:pPr algn="l"/>
            <a:r>
              <a:rPr lang="en-US" sz="4000" dirty="0"/>
              <a:t>Word Cloud</a:t>
            </a:r>
          </a:p>
        </p:txBody>
      </p:sp>
      <p:pic>
        <p:nvPicPr>
          <p:cNvPr id="4" name="Content Placeholder 3">
            <a:extLst>
              <a:ext uri="{FF2B5EF4-FFF2-40B4-BE49-F238E27FC236}">
                <a16:creationId xmlns:a16="http://schemas.microsoft.com/office/drawing/2014/main" xmlns="" id="{90B4D539-70E5-4C41-9532-A1E223F38BC9}"/>
              </a:ext>
            </a:extLst>
          </p:cNvPr>
          <p:cNvPicPr>
            <a:picLocks noGrp="1" noChangeAspect="1"/>
          </p:cNvPicPr>
          <p:nvPr>
            <p:ph idx="1"/>
          </p:nvPr>
        </p:nvPicPr>
        <p:blipFill>
          <a:blip r:embed="rId2"/>
          <a:stretch>
            <a:fillRect/>
          </a:stretch>
        </p:blipFill>
        <p:spPr>
          <a:xfrm>
            <a:off x="457200" y="2095854"/>
            <a:ext cx="8229600" cy="3534655"/>
          </a:xfrm>
          <a:prstGeom prst="rect">
            <a:avLst/>
          </a:prstGeom>
        </p:spPr>
      </p:pic>
    </p:spTree>
    <p:extLst>
      <p:ext uri="{BB962C8B-B14F-4D97-AF65-F5344CB8AC3E}">
        <p14:creationId xmlns:p14="http://schemas.microsoft.com/office/powerpoint/2010/main" val="187857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C5417A4-DB1D-4FE3-9FDE-C78682A42571}"/>
              </a:ext>
            </a:extLst>
          </p:cNvPr>
          <p:cNvSpPr>
            <a:spLocks noGrp="1"/>
          </p:cNvSpPr>
          <p:nvPr>
            <p:ph type="title"/>
          </p:nvPr>
        </p:nvSpPr>
        <p:spPr/>
        <p:txBody>
          <a:bodyPr>
            <a:normAutofit/>
          </a:bodyPr>
          <a:lstStyle/>
          <a:p>
            <a:pPr algn="l"/>
            <a:r>
              <a:rPr lang="en-US" sz="4000" dirty="0"/>
              <a:t>Word Cloud</a:t>
            </a:r>
          </a:p>
        </p:txBody>
      </p:sp>
      <p:pic>
        <p:nvPicPr>
          <p:cNvPr id="10" name="Content Placeholder 9">
            <a:extLst>
              <a:ext uri="{FF2B5EF4-FFF2-40B4-BE49-F238E27FC236}">
                <a16:creationId xmlns:a16="http://schemas.microsoft.com/office/drawing/2014/main" xmlns="" id="{1CF9E901-14F8-4B0C-9DC8-6CDB0EAA828C}"/>
              </a:ext>
            </a:extLst>
          </p:cNvPr>
          <p:cNvPicPr>
            <a:picLocks noGrp="1" noChangeAspect="1"/>
          </p:cNvPicPr>
          <p:nvPr>
            <p:ph sz="half" idx="1"/>
          </p:nvPr>
        </p:nvPicPr>
        <p:blipFill>
          <a:blip r:embed="rId2"/>
          <a:stretch>
            <a:fillRect/>
          </a:stretch>
        </p:blipFill>
        <p:spPr>
          <a:xfrm>
            <a:off x="457200" y="2209800"/>
            <a:ext cx="4038600" cy="1143000"/>
          </a:xfrm>
          <a:prstGeom prst="rect">
            <a:avLst/>
          </a:prstGeom>
        </p:spPr>
      </p:pic>
      <p:pic>
        <p:nvPicPr>
          <p:cNvPr id="11" name="Picture 10">
            <a:extLst>
              <a:ext uri="{FF2B5EF4-FFF2-40B4-BE49-F238E27FC236}">
                <a16:creationId xmlns:a16="http://schemas.microsoft.com/office/drawing/2014/main" xmlns="" id="{09BEEC29-F035-4217-9599-C7123EAC9149}"/>
              </a:ext>
            </a:extLst>
          </p:cNvPr>
          <p:cNvPicPr>
            <a:picLocks noChangeAspect="1"/>
          </p:cNvPicPr>
          <p:nvPr/>
        </p:nvPicPr>
        <p:blipFill>
          <a:blip r:embed="rId3"/>
          <a:stretch>
            <a:fillRect/>
          </a:stretch>
        </p:blipFill>
        <p:spPr>
          <a:xfrm>
            <a:off x="457200" y="4572000"/>
            <a:ext cx="4038600" cy="1098034"/>
          </a:xfrm>
          <a:prstGeom prst="rect">
            <a:avLst/>
          </a:prstGeom>
        </p:spPr>
      </p:pic>
      <p:pic>
        <p:nvPicPr>
          <p:cNvPr id="12" name="Picture 11">
            <a:extLst>
              <a:ext uri="{FF2B5EF4-FFF2-40B4-BE49-F238E27FC236}">
                <a16:creationId xmlns:a16="http://schemas.microsoft.com/office/drawing/2014/main" xmlns="" id="{719266F7-CF92-4A91-B323-14F59FC4B04F}"/>
              </a:ext>
            </a:extLst>
          </p:cNvPr>
          <p:cNvPicPr>
            <a:picLocks noChangeAspect="1"/>
          </p:cNvPicPr>
          <p:nvPr/>
        </p:nvPicPr>
        <p:blipFill>
          <a:blip r:embed="rId4" cstate="print"/>
          <a:stretch>
            <a:fillRect/>
          </a:stretch>
        </p:blipFill>
        <p:spPr>
          <a:xfrm>
            <a:off x="4648201" y="2209800"/>
            <a:ext cx="3733800" cy="1085987"/>
          </a:xfrm>
          <a:prstGeom prst="rect">
            <a:avLst/>
          </a:prstGeom>
        </p:spPr>
      </p:pic>
      <p:pic>
        <p:nvPicPr>
          <p:cNvPr id="13" name="Picture 12">
            <a:extLst>
              <a:ext uri="{FF2B5EF4-FFF2-40B4-BE49-F238E27FC236}">
                <a16:creationId xmlns:a16="http://schemas.microsoft.com/office/drawing/2014/main" xmlns="" id="{D69162C4-4F78-460F-9C88-DB5A21726A42}"/>
              </a:ext>
            </a:extLst>
          </p:cNvPr>
          <p:cNvPicPr>
            <a:picLocks noChangeAspect="1"/>
          </p:cNvPicPr>
          <p:nvPr/>
        </p:nvPicPr>
        <p:blipFill>
          <a:blip r:embed="rId5"/>
          <a:stretch>
            <a:fillRect/>
          </a:stretch>
        </p:blipFill>
        <p:spPr>
          <a:xfrm>
            <a:off x="4648201" y="4572000"/>
            <a:ext cx="4038600" cy="1115383"/>
          </a:xfrm>
          <a:prstGeom prst="rect">
            <a:avLst/>
          </a:prstGeom>
        </p:spPr>
      </p:pic>
      <p:sp>
        <p:nvSpPr>
          <p:cNvPr id="15" name="TextBox 14">
            <a:extLst>
              <a:ext uri="{FF2B5EF4-FFF2-40B4-BE49-F238E27FC236}">
                <a16:creationId xmlns:a16="http://schemas.microsoft.com/office/drawing/2014/main" xmlns="" id="{638B1DD9-A6D3-476B-A45F-F8A1CE992D0D}"/>
              </a:ext>
            </a:extLst>
          </p:cNvPr>
          <p:cNvSpPr txBox="1"/>
          <p:nvPr/>
        </p:nvSpPr>
        <p:spPr>
          <a:xfrm>
            <a:off x="4648201" y="3996566"/>
            <a:ext cx="2514600" cy="369332"/>
          </a:xfrm>
          <a:prstGeom prst="rect">
            <a:avLst/>
          </a:prstGeom>
          <a:noFill/>
        </p:spPr>
        <p:txBody>
          <a:bodyPr wrap="square" rtlCol="0">
            <a:spAutoFit/>
          </a:bodyPr>
          <a:lstStyle/>
          <a:p>
            <a:r>
              <a:rPr lang="en-US" dirty="0"/>
              <a:t>Price Range 4</a:t>
            </a:r>
          </a:p>
        </p:txBody>
      </p:sp>
      <p:sp>
        <p:nvSpPr>
          <p:cNvPr id="16" name="TextBox 15">
            <a:extLst>
              <a:ext uri="{FF2B5EF4-FFF2-40B4-BE49-F238E27FC236}">
                <a16:creationId xmlns:a16="http://schemas.microsoft.com/office/drawing/2014/main" xmlns="" id="{8A5B47BD-D58D-4143-B34A-D03B22305D60}"/>
              </a:ext>
            </a:extLst>
          </p:cNvPr>
          <p:cNvSpPr txBox="1"/>
          <p:nvPr/>
        </p:nvSpPr>
        <p:spPr>
          <a:xfrm>
            <a:off x="457200" y="1600200"/>
            <a:ext cx="2514600" cy="369332"/>
          </a:xfrm>
          <a:prstGeom prst="rect">
            <a:avLst/>
          </a:prstGeom>
          <a:noFill/>
        </p:spPr>
        <p:txBody>
          <a:bodyPr wrap="square" rtlCol="0">
            <a:spAutoFit/>
          </a:bodyPr>
          <a:lstStyle/>
          <a:p>
            <a:r>
              <a:rPr lang="en-US" dirty="0"/>
              <a:t>Price range 1</a:t>
            </a:r>
          </a:p>
        </p:txBody>
      </p:sp>
      <p:sp>
        <p:nvSpPr>
          <p:cNvPr id="17" name="TextBox 16">
            <a:extLst>
              <a:ext uri="{FF2B5EF4-FFF2-40B4-BE49-F238E27FC236}">
                <a16:creationId xmlns:a16="http://schemas.microsoft.com/office/drawing/2014/main" xmlns="" id="{E03275AD-F25E-4D54-9FD9-30C6680039D1}"/>
              </a:ext>
            </a:extLst>
          </p:cNvPr>
          <p:cNvSpPr txBox="1"/>
          <p:nvPr/>
        </p:nvSpPr>
        <p:spPr>
          <a:xfrm>
            <a:off x="457200" y="3996566"/>
            <a:ext cx="2514600" cy="369332"/>
          </a:xfrm>
          <a:prstGeom prst="rect">
            <a:avLst/>
          </a:prstGeom>
          <a:noFill/>
        </p:spPr>
        <p:txBody>
          <a:bodyPr wrap="square" rtlCol="0">
            <a:spAutoFit/>
          </a:bodyPr>
          <a:lstStyle/>
          <a:p>
            <a:r>
              <a:rPr lang="en-US" dirty="0"/>
              <a:t>Price Range 2</a:t>
            </a:r>
          </a:p>
        </p:txBody>
      </p:sp>
      <p:sp>
        <p:nvSpPr>
          <p:cNvPr id="18" name="TextBox 17">
            <a:extLst>
              <a:ext uri="{FF2B5EF4-FFF2-40B4-BE49-F238E27FC236}">
                <a16:creationId xmlns:a16="http://schemas.microsoft.com/office/drawing/2014/main" xmlns="" id="{CB332493-4F94-4530-A036-219CB0719C9F}"/>
              </a:ext>
            </a:extLst>
          </p:cNvPr>
          <p:cNvSpPr txBox="1"/>
          <p:nvPr/>
        </p:nvSpPr>
        <p:spPr>
          <a:xfrm>
            <a:off x="4648201" y="1600200"/>
            <a:ext cx="2514600" cy="369332"/>
          </a:xfrm>
          <a:prstGeom prst="rect">
            <a:avLst/>
          </a:prstGeom>
          <a:noFill/>
        </p:spPr>
        <p:txBody>
          <a:bodyPr wrap="square" rtlCol="0">
            <a:spAutoFit/>
          </a:bodyPr>
          <a:lstStyle/>
          <a:p>
            <a:r>
              <a:rPr lang="en-US" dirty="0"/>
              <a:t>Price range 3</a:t>
            </a:r>
          </a:p>
        </p:txBody>
      </p:sp>
    </p:spTree>
    <p:extLst>
      <p:ext uri="{BB962C8B-B14F-4D97-AF65-F5344CB8AC3E}">
        <p14:creationId xmlns:p14="http://schemas.microsoft.com/office/powerpoint/2010/main" val="356420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27091" y="626558"/>
            <a:ext cx="8537369" cy="707886"/>
          </a:xfrm>
          <a:prstGeom prst="rect">
            <a:avLst/>
          </a:prstGeom>
          <a:noFill/>
        </p:spPr>
        <p:txBody>
          <a:bodyPr wrap="square" rtlCol="0">
            <a:spAutoFit/>
          </a:bodyPr>
          <a:lstStyle/>
          <a:p>
            <a:r>
              <a:rPr lang="en-US" sz="4000" dirty="0">
                <a:ea typeface="굴림" panose="020B0600000101010101" pitchFamily="34" charset="-127"/>
              </a:rPr>
              <a:t>Objective</a:t>
            </a:r>
            <a:endParaRPr lang="en-US" sz="4000" b="1" dirty="0"/>
          </a:p>
        </p:txBody>
      </p:sp>
      <p:sp>
        <p:nvSpPr>
          <p:cNvPr id="6" name="TextBox 5"/>
          <p:cNvSpPr txBox="1"/>
          <p:nvPr/>
        </p:nvSpPr>
        <p:spPr>
          <a:xfrm>
            <a:off x="990600" y="1981200"/>
            <a:ext cx="7620000" cy="3170099"/>
          </a:xfrm>
          <a:prstGeom prst="rect">
            <a:avLst/>
          </a:prstGeom>
          <a:noFill/>
        </p:spPr>
        <p:txBody>
          <a:bodyPr wrap="square" rtlCol="0">
            <a:spAutoFit/>
          </a:bodyPr>
          <a:lstStyle/>
          <a:p>
            <a:pPr marL="457200" indent="-457200">
              <a:lnSpc>
                <a:spcPct val="200000"/>
              </a:lnSpc>
              <a:buFont typeface="+mj-lt"/>
              <a:buAutoNum type="arabicPeriod"/>
            </a:pPr>
            <a:r>
              <a:rPr lang="en-US" sz="2000" b="1" dirty="0"/>
              <a:t>Making a personalized  </a:t>
            </a:r>
            <a:r>
              <a:rPr lang="en-US" sz="2000" b="1" dirty="0" smtClean="0"/>
              <a:t>restaurants </a:t>
            </a:r>
            <a:r>
              <a:rPr lang="en-US" sz="2000" b="1" dirty="0"/>
              <a:t>recommendation based on</a:t>
            </a:r>
          </a:p>
          <a:p>
            <a:pPr lvl="1">
              <a:lnSpc>
                <a:spcPct val="200000"/>
              </a:lnSpc>
            </a:pPr>
            <a:r>
              <a:rPr lang="en-US" sz="2000" dirty="0"/>
              <a:t>	</a:t>
            </a:r>
            <a:r>
              <a:rPr lang="en-US" sz="2000" dirty="0" smtClean="0"/>
              <a:t>User’s </a:t>
            </a:r>
            <a:r>
              <a:rPr lang="en-US" sz="2000" dirty="0"/>
              <a:t>preference </a:t>
            </a:r>
            <a:r>
              <a:rPr lang="en-US" sz="2000" dirty="0" smtClean="0"/>
              <a:t>and </a:t>
            </a:r>
            <a:r>
              <a:rPr lang="en-US" sz="2000" dirty="0"/>
              <a:t>their past ratings of the </a:t>
            </a:r>
            <a:r>
              <a:rPr lang="en-US" sz="2000" dirty="0" smtClean="0"/>
              <a:t>restaurant.</a:t>
            </a:r>
            <a:endParaRPr lang="en-US" sz="2000" dirty="0"/>
          </a:p>
          <a:p>
            <a:pPr>
              <a:lnSpc>
                <a:spcPct val="200000"/>
              </a:lnSpc>
            </a:pPr>
            <a:r>
              <a:rPr lang="en-US" sz="2000" dirty="0"/>
              <a:t>	</a:t>
            </a:r>
          </a:p>
          <a:p>
            <a:pPr>
              <a:lnSpc>
                <a:spcPct val="200000"/>
              </a:lnSpc>
            </a:pPr>
            <a:r>
              <a:rPr lang="en-US" sz="2000" b="1" dirty="0" smtClean="0"/>
              <a:t>2.      Provide </a:t>
            </a:r>
            <a:r>
              <a:rPr lang="en-US" sz="2000" b="1" dirty="0"/>
              <a:t>Improvement topics to low rated </a:t>
            </a:r>
            <a:r>
              <a:rPr lang="en-US" sz="2000" b="1" dirty="0" smtClean="0"/>
              <a:t>restaurants </a:t>
            </a:r>
            <a:r>
              <a:rPr lang="en-US" sz="2000" dirty="0"/>
              <a:t>by doing  </a:t>
            </a:r>
            <a:r>
              <a:rPr lang="en-US" sz="2000" dirty="0" smtClean="0"/>
              <a:t>	text </a:t>
            </a:r>
            <a:r>
              <a:rPr lang="en-US" sz="2000" dirty="0"/>
              <a:t>mining on all the low rated reviews of the restaurant </a:t>
            </a:r>
            <a:r>
              <a:rPr lang="en-US" sz="2000" dirty="0" smtClean="0"/>
              <a:t>.</a:t>
            </a:r>
            <a:endParaRPr lang="en-US" sz="2000"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590C6A-633D-4E9F-AAA8-E2EE09F89184}"/>
              </a:ext>
            </a:extLst>
          </p:cNvPr>
          <p:cNvSpPr>
            <a:spLocks noGrp="1"/>
          </p:cNvSpPr>
          <p:nvPr>
            <p:ph type="title"/>
          </p:nvPr>
        </p:nvSpPr>
        <p:spPr/>
        <p:txBody>
          <a:bodyPr>
            <a:normAutofit/>
          </a:bodyPr>
          <a:lstStyle/>
          <a:p>
            <a:pPr algn="l"/>
            <a:r>
              <a:rPr lang="en-US" sz="4000" dirty="0"/>
              <a:t>Identifying the most negative bigrams</a:t>
            </a:r>
          </a:p>
        </p:txBody>
      </p:sp>
      <p:pic>
        <p:nvPicPr>
          <p:cNvPr id="4" name="Content Placeholder 3">
            <a:extLst>
              <a:ext uri="{FF2B5EF4-FFF2-40B4-BE49-F238E27FC236}">
                <a16:creationId xmlns:a16="http://schemas.microsoft.com/office/drawing/2014/main" xmlns="" id="{FCAF9BCB-3F15-49C2-BD7F-90ACB0903CF8}"/>
              </a:ext>
            </a:extLst>
          </p:cNvPr>
          <p:cNvPicPr>
            <a:picLocks noGrp="1" noChangeAspect="1"/>
          </p:cNvPicPr>
          <p:nvPr>
            <p:ph idx="1"/>
          </p:nvPr>
        </p:nvPicPr>
        <p:blipFill>
          <a:blip r:embed="rId2"/>
          <a:stretch>
            <a:fillRect/>
          </a:stretch>
        </p:blipFill>
        <p:spPr>
          <a:xfrm>
            <a:off x="457200" y="1981200"/>
            <a:ext cx="8229600" cy="1177684"/>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53" y="3641160"/>
            <a:ext cx="7119377"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9047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BAC9E-1063-4A67-BB07-1D460031C66D}"/>
              </a:ext>
            </a:extLst>
          </p:cNvPr>
          <p:cNvSpPr>
            <a:spLocks noGrp="1"/>
          </p:cNvSpPr>
          <p:nvPr>
            <p:ph type="title"/>
          </p:nvPr>
        </p:nvSpPr>
        <p:spPr/>
        <p:txBody>
          <a:bodyPr>
            <a:normAutofit/>
          </a:bodyPr>
          <a:lstStyle/>
          <a:p>
            <a:pPr algn="l"/>
            <a:r>
              <a:rPr lang="en-US" sz="4000" dirty="0"/>
              <a:t>Latent Dirichlet Model</a:t>
            </a:r>
          </a:p>
        </p:txBody>
      </p:sp>
      <p:pic>
        <p:nvPicPr>
          <p:cNvPr id="5" name="Content Placeholder 4">
            <a:extLst>
              <a:ext uri="{FF2B5EF4-FFF2-40B4-BE49-F238E27FC236}">
                <a16:creationId xmlns:a16="http://schemas.microsoft.com/office/drawing/2014/main" xmlns="" id="{E9A74540-BA6A-4007-93E3-17CB4096CC2C}"/>
              </a:ext>
            </a:extLst>
          </p:cNvPr>
          <p:cNvPicPr>
            <a:picLocks noGrp="1" noChangeAspect="1"/>
          </p:cNvPicPr>
          <p:nvPr>
            <p:ph idx="1"/>
          </p:nvPr>
        </p:nvPicPr>
        <p:blipFill>
          <a:blip r:embed="rId2"/>
          <a:stretch>
            <a:fillRect/>
          </a:stretch>
        </p:blipFill>
        <p:spPr>
          <a:xfrm>
            <a:off x="457200" y="1752458"/>
            <a:ext cx="8229600" cy="4221447"/>
          </a:xfrm>
          <a:prstGeom prst="rect">
            <a:avLst/>
          </a:prstGeom>
        </p:spPr>
      </p:pic>
    </p:spTree>
    <p:extLst>
      <p:ext uri="{BB962C8B-B14F-4D97-AF65-F5344CB8AC3E}">
        <p14:creationId xmlns:p14="http://schemas.microsoft.com/office/powerpoint/2010/main" val="3368872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FC98A-8B59-44B2-8BFB-9DFBF9A2DC5A}"/>
              </a:ext>
            </a:extLst>
          </p:cNvPr>
          <p:cNvSpPr>
            <a:spLocks noGrp="1"/>
          </p:cNvSpPr>
          <p:nvPr>
            <p:ph type="title"/>
          </p:nvPr>
        </p:nvSpPr>
        <p:spPr>
          <a:xfrm>
            <a:off x="457200" y="261938"/>
            <a:ext cx="8229600" cy="652462"/>
          </a:xfrm>
        </p:spPr>
        <p:txBody>
          <a:bodyPr>
            <a:noAutofit/>
          </a:bodyPr>
          <a:lstStyle/>
          <a:p>
            <a:pPr algn="l"/>
            <a:r>
              <a:rPr lang="en-US" sz="4000" dirty="0"/>
              <a:t>Identifying the Topics </a:t>
            </a:r>
          </a:p>
        </p:txBody>
      </p:sp>
      <p:pic>
        <p:nvPicPr>
          <p:cNvPr id="7" name="Picture 6">
            <a:extLst>
              <a:ext uri="{FF2B5EF4-FFF2-40B4-BE49-F238E27FC236}">
                <a16:creationId xmlns:a16="http://schemas.microsoft.com/office/drawing/2014/main" xmlns="" id="{6F35C28C-1074-43B7-9760-4E627C077F11}"/>
              </a:ext>
            </a:extLst>
          </p:cNvPr>
          <p:cNvPicPr>
            <a:picLocks noChangeAspect="1"/>
          </p:cNvPicPr>
          <p:nvPr/>
        </p:nvPicPr>
        <p:blipFill>
          <a:blip r:embed="rId2"/>
          <a:stretch>
            <a:fillRect/>
          </a:stretch>
        </p:blipFill>
        <p:spPr>
          <a:xfrm>
            <a:off x="1100137" y="1619250"/>
            <a:ext cx="7711189" cy="4019550"/>
          </a:xfrm>
          <a:prstGeom prst="rect">
            <a:avLst/>
          </a:prstGeom>
        </p:spPr>
      </p:pic>
    </p:spTree>
    <p:extLst>
      <p:ext uri="{BB962C8B-B14F-4D97-AF65-F5344CB8AC3E}">
        <p14:creationId xmlns:p14="http://schemas.microsoft.com/office/powerpoint/2010/main" val="4070368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678A0-DE43-4ED0-A614-F180A4E93652}"/>
              </a:ext>
            </a:extLst>
          </p:cNvPr>
          <p:cNvSpPr>
            <a:spLocks noGrp="1"/>
          </p:cNvSpPr>
          <p:nvPr>
            <p:ph type="title"/>
          </p:nvPr>
        </p:nvSpPr>
        <p:spPr>
          <a:xfrm>
            <a:off x="457200" y="261938"/>
            <a:ext cx="8229600" cy="576262"/>
          </a:xfrm>
        </p:spPr>
        <p:txBody>
          <a:bodyPr>
            <a:noAutofit/>
          </a:bodyPr>
          <a:lstStyle/>
          <a:p>
            <a:pPr algn="l"/>
            <a:r>
              <a:rPr lang="en-US" sz="4000" dirty="0"/>
              <a:t>Identifying the topics</a:t>
            </a:r>
          </a:p>
        </p:txBody>
      </p:sp>
      <p:pic>
        <p:nvPicPr>
          <p:cNvPr id="9" name="Picture 8">
            <a:extLst>
              <a:ext uri="{FF2B5EF4-FFF2-40B4-BE49-F238E27FC236}">
                <a16:creationId xmlns:a16="http://schemas.microsoft.com/office/drawing/2014/main" xmlns="" id="{5AB13925-ECBB-4312-8D93-8CBD96DB4D00}"/>
              </a:ext>
            </a:extLst>
          </p:cNvPr>
          <p:cNvPicPr>
            <a:picLocks noChangeAspect="1"/>
          </p:cNvPicPr>
          <p:nvPr/>
        </p:nvPicPr>
        <p:blipFill>
          <a:blip r:embed="rId2"/>
          <a:stretch>
            <a:fillRect/>
          </a:stretch>
        </p:blipFill>
        <p:spPr>
          <a:xfrm>
            <a:off x="4515633" y="1029992"/>
            <a:ext cx="4298091" cy="2018007"/>
          </a:xfrm>
          <a:prstGeom prst="rect">
            <a:avLst/>
          </a:prstGeom>
        </p:spPr>
      </p:pic>
      <p:pic>
        <p:nvPicPr>
          <p:cNvPr id="10" name="Picture 9">
            <a:extLst>
              <a:ext uri="{FF2B5EF4-FFF2-40B4-BE49-F238E27FC236}">
                <a16:creationId xmlns:a16="http://schemas.microsoft.com/office/drawing/2014/main" xmlns="" id="{AA483F88-6F31-4F34-AF86-5FDC3EE966A1}"/>
              </a:ext>
            </a:extLst>
          </p:cNvPr>
          <p:cNvPicPr>
            <a:picLocks noChangeAspect="1"/>
          </p:cNvPicPr>
          <p:nvPr/>
        </p:nvPicPr>
        <p:blipFill>
          <a:blip r:embed="rId3"/>
          <a:stretch>
            <a:fillRect/>
          </a:stretch>
        </p:blipFill>
        <p:spPr>
          <a:xfrm>
            <a:off x="4640294" y="3048000"/>
            <a:ext cx="4356525" cy="1879949"/>
          </a:xfrm>
          <a:prstGeom prst="rect">
            <a:avLst/>
          </a:prstGeom>
        </p:spPr>
      </p:pic>
      <p:pic>
        <p:nvPicPr>
          <p:cNvPr id="11" name="Picture 10">
            <a:extLst>
              <a:ext uri="{FF2B5EF4-FFF2-40B4-BE49-F238E27FC236}">
                <a16:creationId xmlns:a16="http://schemas.microsoft.com/office/drawing/2014/main" xmlns="" id="{DB888FB8-2FD3-446C-B4AC-800F24DB21DC}"/>
              </a:ext>
            </a:extLst>
          </p:cNvPr>
          <p:cNvPicPr>
            <a:picLocks noChangeAspect="1"/>
          </p:cNvPicPr>
          <p:nvPr/>
        </p:nvPicPr>
        <p:blipFill>
          <a:blip r:embed="rId4"/>
          <a:stretch>
            <a:fillRect/>
          </a:stretch>
        </p:blipFill>
        <p:spPr>
          <a:xfrm>
            <a:off x="4587443" y="5024437"/>
            <a:ext cx="4251757" cy="1833563"/>
          </a:xfrm>
          <a:prstGeom prst="rect">
            <a:avLst/>
          </a:prstGeom>
        </p:spPr>
      </p:pic>
      <p:pic>
        <p:nvPicPr>
          <p:cNvPr id="12" name="Picture 11">
            <a:extLst>
              <a:ext uri="{FF2B5EF4-FFF2-40B4-BE49-F238E27FC236}">
                <a16:creationId xmlns:a16="http://schemas.microsoft.com/office/drawing/2014/main" xmlns="" id="{57A9C938-0A60-4E07-8178-CFA4A0815867}"/>
              </a:ext>
            </a:extLst>
          </p:cNvPr>
          <p:cNvPicPr>
            <a:picLocks noChangeAspect="1"/>
          </p:cNvPicPr>
          <p:nvPr/>
        </p:nvPicPr>
        <p:blipFill>
          <a:blip r:embed="rId5"/>
          <a:stretch>
            <a:fillRect/>
          </a:stretch>
        </p:blipFill>
        <p:spPr>
          <a:xfrm>
            <a:off x="405540" y="1741864"/>
            <a:ext cx="3237157" cy="4658936"/>
          </a:xfrm>
          <a:prstGeom prst="rect">
            <a:avLst/>
          </a:prstGeom>
        </p:spPr>
      </p:pic>
      <p:sp>
        <p:nvSpPr>
          <p:cNvPr id="13" name="TextBox 12">
            <a:extLst>
              <a:ext uri="{FF2B5EF4-FFF2-40B4-BE49-F238E27FC236}">
                <a16:creationId xmlns:a16="http://schemas.microsoft.com/office/drawing/2014/main" xmlns="" id="{590DCCC9-03E0-4AAB-A9FF-1927F55C025E}"/>
              </a:ext>
            </a:extLst>
          </p:cNvPr>
          <p:cNvSpPr txBox="1"/>
          <p:nvPr/>
        </p:nvSpPr>
        <p:spPr>
          <a:xfrm>
            <a:off x="3609403" y="1854329"/>
            <a:ext cx="986523" cy="369332"/>
          </a:xfrm>
          <a:prstGeom prst="rect">
            <a:avLst/>
          </a:prstGeom>
          <a:noFill/>
        </p:spPr>
        <p:txBody>
          <a:bodyPr wrap="square" rtlCol="0">
            <a:spAutoFit/>
          </a:bodyPr>
          <a:lstStyle/>
          <a:p>
            <a:r>
              <a:rPr lang="en-US" b="1" dirty="0"/>
              <a:t>Topic 2</a:t>
            </a:r>
          </a:p>
        </p:txBody>
      </p:sp>
      <p:sp>
        <p:nvSpPr>
          <p:cNvPr id="14" name="TextBox 13">
            <a:extLst>
              <a:ext uri="{FF2B5EF4-FFF2-40B4-BE49-F238E27FC236}">
                <a16:creationId xmlns:a16="http://schemas.microsoft.com/office/drawing/2014/main" xmlns="" id="{AB9D0C4E-04E7-45EA-9BEB-B97FE218EDFE}"/>
              </a:ext>
            </a:extLst>
          </p:cNvPr>
          <p:cNvSpPr txBox="1"/>
          <p:nvPr/>
        </p:nvSpPr>
        <p:spPr>
          <a:xfrm>
            <a:off x="3622931" y="5726079"/>
            <a:ext cx="972995" cy="369332"/>
          </a:xfrm>
          <a:prstGeom prst="rect">
            <a:avLst/>
          </a:prstGeom>
          <a:noFill/>
        </p:spPr>
        <p:txBody>
          <a:bodyPr wrap="square" rtlCol="0">
            <a:spAutoFit/>
          </a:bodyPr>
          <a:lstStyle/>
          <a:p>
            <a:r>
              <a:rPr lang="en-US" b="1" dirty="0"/>
              <a:t>Topic 3</a:t>
            </a:r>
          </a:p>
        </p:txBody>
      </p:sp>
      <p:sp>
        <p:nvSpPr>
          <p:cNvPr id="15" name="TextBox 14">
            <a:extLst>
              <a:ext uri="{FF2B5EF4-FFF2-40B4-BE49-F238E27FC236}">
                <a16:creationId xmlns:a16="http://schemas.microsoft.com/office/drawing/2014/main" xmlns="" id="{8BB8B56C-EBBF-40CB-AE77-8A3CA89D9517}"/>
              </a:ext>
            </a:extLst>
          </p:cNvPr>
          <p:cNvSpPr txBox="1"/>
          <p:nvPr/>
        </p:nvSpPr>
        <p:spPr>
          <a:xfrm>
            <a:off x="3617645" y="3797474"/>
            <a:ext cx="983566" cy="381000"/>
          </a:xfrm>
          <a:prstGeom prst="rect">
            <a:avLst/>
          </a:prstGeom>
          <a:noFill/>
        </p:spPr>
        <p:txBody>
          <a:bodyPr wrap="square" rtlCol="0">
            <a:spAutoFit/>
          </a:bodyPr>
          <a:lstStyle/>
          <a:p>
            <a:r>
              <a:rPr lang="en-US" b="1" dirty="0"/>
              <a:t>Topic 1</a:t>
            </a:r>
          </a:p>
        </p:txBody>
      </p:sp>
      <p:sp>
        <p:nvSpPr>
          <p:cNvPr id="16" name="TextBox 15">
            <a:extLst>
              <a:ext uri="{FF2B5EF4-FFF2-40B4-BE49-F238E27FC236}">
                <a16:creationId xmlns:a16="http://schemas.microsoft.com/office/drawing/2014/main" xmlns="" id="{CFF8EE46-DE1C-42A6-8FB4-0CF2F55D83B2}"/>
              </a:ext>
            </a:extLst>
          </p:cNvPr>
          <p:cNvSpPr txBox="1"/>
          <p:nvPr/>
        </p:nvSpPr>
        <p:spPr>
          <a:xfrm>
            <a:off x="533400" y="1286308"/>
            <a:ext cx="1752600" cy="369332"/>
          </a:xfrm>
          <a:prstGeom prst="rect">
            <a:avLst/>
          </a:prstGeom>
          <a:noFill/>
        </p:spPr>
        <p:txBody>
          <a:bodyPr wrap="square" rtlCol="0">
            <a:spAutoFit/>
          </a:bodyPr>
          <a:lstStyle/>
          <a:p>
            <a:r>
              <a:rPr lang="en-US" b="1" dirty="0"/>
              <a:t>Topic clusters</a:t>
            </a:r>
          </a:p>
        </p:txBody>
      </p:sp>
    </p:spTree>
    <p:extLst>
      <p:ext uri="{BB962C8B-B14F-4D97-AF65-F5344CB8AC3E}">
        <p14:creationId xmlns:p14="http://schemas.microsoft.com/office/powerpoint/2010/main" val="4082814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CD0331-E845-44D6-9855-690F57548AA0}"/>
              </a:ext>
            </a:extLst>
          </p:cNvPr>
          <p:cNvSpPr>
            <a:spLocks noGrp="1"/>
          </p:cNvSpPr>
          <p:nvPr>
            <p:ph type="title"/>
          </p:nvPr>
        </p:nvSpPr>
        <p:spPr>
          <a:xfrm>
            <a:off x="457200" y="405606"/>
            <a:ext cx="8229600" cy="652462"/>
          </a:xfrm>
        </p:spPr>
        <p:txBody>
          <a:bodyPr>
            <a:noAutofit/>
          </a:bodyPr>
          <a:lstStyle/>
          <a:p>
            <a:pPr algn="l"/>
            <a:r>
              <a:rPr lang="en-US" sz="4000" dirty="0"/>
              <a:t>Evaluation</a:t>
            </a:r>
          </a:p>
        </p:txBody>
      </p:sp>
      <p:sp>
        <p:nvSpPr>
          <p:cNvPr id="3" name="Content Placeholder 2">
            <a:extLst>
              <a:ext uri="{FF2B5EF4-FFF2-40B4-BE49-F238E27FC236}">
                <a16:creationId xmlns:a16="http://schemas.microsoft.com/office/drawing/2014/main" xmlns="" id="{7AB802F5-CF18-4490-B1F9-6437AFE462F5}"/>
              </a:ext>
            </a:extLst>
          </p:cNvPr>
          <p:cNvSpPr>
            <a:spLocks noGrp="1"/>
          </p:cNvSpPr>
          <p:nvPr>
            <p:ph idx="1"/>
          </p:nvPr>
        </p:nvSpPr>
        <p:spPr/>
        <p:txBody>
          <a:bodyPr>
            <a:normAutofit/>
          </a:bodyPr>
          <a:lstStyle/>
          <a:p>
            <a:pPr>
              <a:lnSpc>
                <a:spcPct val="200000"/>
              </a:lnSpc>
            </a:pPr>
            <a:r>
              <a:rPr lang="en-US" sz="2000" dirty="0" smtClean="0"/>
              <a:t>Evaluation </a:t>
            </a:r>
            <a:r>
              <a:rPr lang="en-US" sz="2000" dirty="0"/>
              <a:t>of Restaurant Improvements</a:t>
            </a:r>
          </a:p>
          <a:p>
            <a:pPr lvl="2">
              <a:lnSpc>
                <a:spcPct val="200000"/>
              </a:lnSpc>
            </a:pPr>
            <a:r>
              <a:rPr lang="en-US" sz="1600" b="1" dirty="0"/>
              <a:t>Grid Search and LDA </a:t>
            </a:r>
            <a:r>
              <a:rPr lang="en-US" sz="1600" dirty="0"/>
              <a:t>– All the review text were classified into one of the three topics based on the highest probability score</a:t>
            </a:r>
          </a:p>
          <a:p>
            <a:pPr lvl="2">
              <a:lnSpc>
                <a:spcPct val="200000"/>
              </a:lnSpc>
            </a:pPr>
            <a:r>
              <a:rPr lang="en-US" sz="1600" b="1" dirty="0"/>
              <a:t>Manual Evaluation </a:t>
            </a:r>
            <a:r>
              <a:rPr lang="en-US" sz="1600" dirty="0"/>
              <a:t>- We randomly took some 110 review text and manually labeled them to be in one of the three topics (Food, Service or others). </a:t>
            </a:r>
          </a:p>
          <a:p>
            <a:pPr>
              <a:lnSpc>
                <a:spcPct val="200000"/>
              </a:lnSpc>
            </a:pPr>
            <a:r>
              <a:rPr lang="en-US" sz="2200" b="1" dirty="0"/>
              <a:t>The Confusion matrix returned an accuracy score of 67.49%.</a:t>
            </a:r>
            <a:endParaRPr lang="en-US" sz="2200" dirty="0"/>
          </a:p>
          <a:p>
            <a:pPr marL="914400" lvl="2" indent="0">
              <a:buNone/>
            </a:pPr>
            <a:endParaRPr lang="en-US" dirty="0"/>
          </a:p>
          <a:p>
            <a:pPr lvl="2"/>
            <a:endParaRPr lang="en-US" dirty="0"/>
          </a:p>
          <a:p>
            <a:pPr lvl="2"/>
            <a:endParaRPr lang="en-US" sz="1600" dirty="0"/>
          </a:p>
        </p:txBody>
      </p:sp>
    </p:spTree>
    <p:extLst>
      <p:ext uri="{BB962C8B-B14F-4D97-AF65-F5344CB8AC3E}">
        <p14:creationId xmlns:p14="http://schemas.microsoft.com/office/powerpoint/2010/main" val="1146376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378031" y="626558"/>
            <a:ext cx="8537369" cy="707886"/>
          </a:xfrm>
          <a:prstGeom prst="rect">
            <a:avLst/>
          </a:prstGeom>
          <a:noFill/>
        </p:spPr>
        <p:txBody>
          <a:bodyPr wrap="square" rtlCol="0">
            <a:spAutoFit/>
          </a:bodyPr>
          <a:lstStyle/>
          <a:p>
            <a:r>
              <a:rPr lang="en-IN" sz="4000" dirty="0">
                <a:latin typeface="+mj-lt"/>
                <a:ea typeface="+mj-ea"/>
                <a:cs typeface="+mj-cs"/>
              </a:rPr>
              <a:t>Django ,HTML  and Python</a:t>
            </a:r>
          </a:p>
        </p:txBody>
      </p:sp>
      <p:pic>
        <p:nvPicPr>
          <p:cNvPr id="7" name="Picture 6" descr="Image result for django mvc architecture">
            <a:extLst>
              <a:ext uri="{FF2B5EF4-FFF2-40B4-BE49-F238E27FC236}">
                <a16:creationId xmlns:a16="http://schemas.microsoft.com/office/drawing/2014/main" xmlns="" id="{AB0BA945-4BBE-4387-9A7D-9E720F4CD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348" y="1790282"/>
            <a:ext cx="2945301" cy="402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5BBD136-1083-40F3-8B1A-4BE80FC762F4}"/>
              </a:ext>
            </a:extLst>
          </p:cNvPr>
          <p:cNvSpPr txBox="1"/>
          <p:nvPr/>
        </p:nvSpPr>
        <p:spPr>
          <a:xfrm>
            <a:off x="479712" y="1371600"/>
            <a:ext cx="8537369" cy="4185761"/>
          </a:xfrm>
          <a:prstGeom prst="rect">
            <a:avLst/>
          </a:prstGeom>
          <a:noFill/>
        </p:spPr>
        <p:txBody>
          <a:bodyPr wrap="square" rtlCol="0">
            <a:spAutoFit/>
          </a:bodyPr>
          <a:lstStyle/>
          <a:p>
            <a:pPr marL="342900" indent="-342900">
              <a:buAutoNum type="arabicPeriod"/>
            </a:pPr>
            <a:r>
              <a:rPr lang="en-US" dirty="0">
                <a:ea typeface="굴림" panose="020B0600000101010101" pitchFamily="34" charset="-127"/>
              </a:rPr>
              <a:t>Use user’s location and recommend the nearest restaurant based on the </a:t>
            </a:r>
            <a:r>
              <a:rPr lang="en-US" dirty="0" smtClean="0">
                <a:ea typeface="굴림" panose="020B0600000101010101" pitchFamily="34" charset="-127"/>
              </a:rPr>
              <a:t>preferences </a:t>
            </a:r>
            <a:r>
              <a:rPr lang="en-US" dirty="0">
                <a:ea typeface="굴림" panose="020B0600000101010101" pitchFamily="34" charset="-127"/>
              </a:rPr>
              <a:t>and show the directions with the help of Google Maps</a:t>
            </a:r>
            <a:r>
              <a:rPr lang="en-US" dirty="0" smtClean="0">
                <a:ea typeface="굴림" panose="020B0600000101010101" pitchFamily="34" charset="-127"/>
              </a:rPr>
              <a:t>.</a:t>
            </a:r>
          </a:p>
          <a:p>
            <a:pPr marL="342900" indent="-342900">
              <a:buAutoNum type="arabicPeriod"/>
            </a:pPr>
            <a:endParaRPr lang="en-US" dirty="0">
              <a:ea typeface="굴림" panose="020B0600000101010101" pitchFamily="34" charset="-127"/>
            </a:endParaRPr>
          </a:p>
          <a:p>
            <a:pPr marL="342900" indent="-342900">
              <a:buAutoNum type="arabicPeriod"/>
            </a:pPr>
            <a:r>
              <a:rPr lang="en-US" dirty="0"/>
              <a:t>Creating user similarity based recommendation for users who were filtered out based on low review </a:t>
            </a:r>
            <a:r>
              <a:rPr lang="en-US" dirty="0" smtClean="0"/>
              <a:t>count</a:t>
            </a:r>
            <a:r>
              <a:rPr lang="en-US" dirty="0"/>
              <a:t> </a:t>
            </a:r>
            <a:r>
              <a:rPr lang="en-US" dirty="0" smtClean="0"/>
              <a:t>using user’s </a:t>
            </a:r>
            <a:r>
              <a:rPr lang="en-US" dirty="0" smtClean="0"/>
              <a:t>profile.</a:t>
            </a:r>
          </a:p>
          <a:p>
            <a:pPr marL="342900" indent="-342900">
              <a:buAutoNum type="arabicPeriod"/>
            </a:pPr>
            <a:endParaRPr lang="en-US" dirty="0" smtClean="0"/>
          </a:p>
          <a:p>
            <a:pPr marL="342900" indent="-342900">
              <a:buAutoNum type="arabicPeriod"/>
            </a:pPr>
            <a:r>
              <a:rPr lang="en-US" dirty="0" smtClean="0"/>
              <a:t>Extend Content based search engine to content based recommendation based on nearest neighbor of the item selected. </a:t>
            </a:r>
          </a:p>
          <a:p>
            <a:pPr marL="342900" indent="-342900">
              <a:buAutoNum type="arabicPeriod"/>
            </a:pPr>
            <a:endParaRPr lang="en-US" dirty="0"/>
          </a:p>
          <a:p>
            <a:pPr marL="342900" indent="-342900">
              <a:buAutoNum type="arabicPeriod"/>
            </a:pPr>
            <a:r>
              <a:rPr lang="en-US" dirty="0"/>
              <a:t>In memory processing of recommendation engine using Spark on a larger data</a:t>
            </a:r>
            <a:r>
              <a:rPr lang="en-US" dirty="0" smtClean="0"/>
              <a:t>.</a:t>
            </a:r>
          </a:p>
          <a:p>
            <a:pPr marL="342900" indent="-342900">
              <a:buAutoNum type="arabicPeriod"/>
            </a:pPr>
            <a:endParaRPr lang="en-US" dirty="0"/>
          </a:p>
          <a:p>
            <a:pPr marL="342900" indent="-342900">
              <a:buFontTx/>
              <a:buAutoNum type="arabicPeriod"/>
            </a:pPr>
            <a:r>
              <a:rPr lang="en-US" dirty="0"/>
              <a:t>Add more Filter criteria to search Engine based on clean data being available.</a:t>
            </a:r>
          </a:p>
          <a:p>
            <a:pPr marL="342900" indent="-342900">
              <a:buAutoNum type="arabicPeriod"/>
            </a:pPr>
            <a:endParaRPr lang="en-US" sz="1400" dirty="0"/>
          </a:p>
          <a:p>
            <a:endParaRPr lang="en-US" dirty="0">
              <a:ea typeface="굴림" panose="020B0600000101010101" pitchFamily="34" charset="-127"/>
            </a:endParaRPr>
          </a:p>
          <a:p>
            <a:pPr marL="342900" indent="-342900">
              <a:buAutoNum type="arabicPeriod"/>
            </a:pPr>
            <a:endParaRPr lang="en-US" b="1" dirty="0"/>
          </a:p>
        </p:txBody>
      </p:sp>
      <p:sp>
        <p:nvSpPr>
          <p:cNvPr id="5" name="TextBox 4">
            <a:extLst>
              <a:ext uri="{FF2B5EF4-FFF2-40B4-BE49-F238E27FC236}">
                <a16:creationId xmlns:a16="http://schemas.microsoft.com/office/drawing/2014/main" xmlns="" id="{FA77145E-09F2-4D65-ABC9-DF1ADEA2684F}"/>
              </a:ext>
            </a:extLst>
          </p:cNvPr>
          <p:cNvSpPr txBox="1"/>
          <p:nvPr/>
        </p:nvSpPr>
        <p:spPr>
          <a:xfrm>
            <a:off x="479713" y="381000"/>
            <a:ext cx="8664287" cy="707886"/>
          </a:xfrm>
          <a:prstGeom prst="rect">
            <a:avLst/>
          </a:prstGeom>
          <a:noFill/>
        </p:spPr>
        <p:txBody>
          <a:bodyPr wrap="square" rtlCol="0">
            <a:spAutoFit/>
          </a:bodyPr>
          <a:lstStyle/>
          <a:p>
            <a:r>
              <a:rPr lang="en-US" sz="4000" dirty="0">
                <a:latin typeface="+mj-lt"/>
                <a:ea typeface="+mj-ea"/>
                <a:cs typeface="+mj-cs"/>
              </a:rPr>
              <a:t>Possible Enhancements</a:t>
            </a:r>
          </a:p>
        </p:txBody>
      </p:sp>
    </p:spTree>
    <p:extLst>
      <p:ext uri="{BB962C8B-B14F-4D97-AF65-F5344CB8AC3E}">
        <p14:creationId xmlns:p14="http://schemas.microsoft.com/office/powerpoint/2010/main" val="2178229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2362200" y="205740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01474" y="455894"/>
            <a:ext cx="8537369" cy="707886"/>
          </a:xfrm>
          <a:prstGeom prst="rect">
            <a:avLst/>
          </a:prstGeom>
          <a:noFill/>
        </p:spPr>
        <p:txBody>
          <a:bodyPr wrap="square" rtlCol="0">
            <a:spAutoFit/>
          </a:bodyPr>
          <a:lstStyle/>
          <a:p>
            <a:r>
              <a:rPr lang="en-US" sz="4000" dirty="0">
                <a:ea typeface="굴림" panose="020B0600000101010101" pitchFamily="34" charset="-127"/>
              </a:rPr>
              <a:t>Business Case</a:t>
            </a:r>
            <a:endParaRPr lang="en-US" sz="4000" b="1" dirty="0"/>
          </a:p>
        </p:txBody>
      </p:sp>
      <p:sp>
        <p:nvSpPr>
          <p:cNvPr id="6" name="TextBox 5"/>
          <p:cNvSpPr txBox="1"/>
          <p:nvPr/>
        </p:nvSpPr>
        <p:spPr>
          <a:xfrm>
            <a:off x="228600" y="1447800"/>
            <a:ext cx="8610600" cy="4199611"/>
          </a:xfrm>
          <a:prstGeom prst="rect">
            <a:avLst/>
          </a:prstGeom>
          <a:noFill/>
        </p:spPr>
        <p:txBody>
          <a:bodyPr wrap="square" rtlCol="0">
            <a:spAutoFit/>
          </a:bodyPr>
          <a:lstStyle/>
          <a:p>
            <a:pPr marL="342900" indent="-342900" algn="just">
              <a:lnSpc>
                <a:spcPct val="150000"/>
              </a:lnSpc>
            </a:pPr>
            <a:r>
              <a:rPr lang="en-US" sz="2000" dirty="0"/>
              <a:t>    </a:t>
            </a:r>
            <a:r>
              <a:rPr lang="en-US" sz="2000" dirty="0" err="1"/>
              <a:t>i</a:t>
            </a:r>
            <a:r>
              <a:rPr lang="en-US" sz="2000" dirty="0"/>
              <a:t>) Today , Users are spoilt for choices because of lot of options  and traditional recommendation system will provide a laundry list of restaurants without understanding what is the user preference on a given day</a:t>
            </a:r>
          </a:p>
          <a:p>
            <a:pPr marL="342900" indent="-342900" algn="just">
              <a:lnSpc>
                <a:spcPct val="150000"/>
              </a:lnSpc>
            </a:pPr>
            <a:endParaRPr lang="en-US" sz="2000" dirty="0"/>
          </a:p>
          <a:p>
            <a:pPr marL="342900" indent="-342900" algn="just">
              <a:lnSpc>
                <a:spcPct val="150000"/>
              </a:lnSpc>
            </a:pPr>
            <a:r>
              <a:rPr lang="en-US" sz="2000" dirty="0"/>
              <a:t>	ii) A recent study from Ohio University says 60% of the restaurants close within three years and 80% closes within five years of the opening. There is also a need to come up with strategies that help business sustain in the market by improving  their performance by  working on the negative points provided by the customers</a:t>
            </a:r>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smtClean="0">
                <a:ea typeface="굴림" panose="020B0600000101010101" pitchFamily="34" charset="-127"/>
              </a:rPr>
              <a:t>Dataset</a:t>
            </a:r>
            <a:endParaRPr lang="en-US" sz="4000" b="1" dirty="0"/>
          </a:p>
        </p:txBody>
      </p:sp>
      <p:sp>
        <p:nvSpPr>
          <p:cNvPr id="7" name="TextBox 6"/>
          <p:cNvSpPr txBox="1"/>
          <p:nvPr/>
        </p:nvSpPr>
        <p:spPr>
          <a:xfrm>
            <a:off x="457200" y="685800"/>
            <a:ext cx="8382000" cy="4108817"/>
          </a:xfrm>
          <a:prstGeom prst="rect">
            <a:avLst/>
          </a:prstGeom>
          <a:noFill/>
        </p:spPr>
        <p:txBody>
          <a:bodyPr wrap="square" rtlCol="0">
            <a:spAutoFit/>
          </a:bodyPr>
          <a:lstStyle/>
          <a:p>
            <a:pPr>
              <a:lnSpc>
                <a:spcPct val="150000"/>
              </a:lnSpc>
            </a:pPr>
            <a:r>
              <a:rPr lang="en-US" dirty="0" smtClean="0"/>
              <a:t>The dataset provided for the Capstone Project is part of the Yelp Dataset Challenge and the specific dataset used in this capstone corresponds to Round 11 of their challenge and can be accessed from the following link for download: </a:t>
            </a:r>
            <a:r>
              <a:rPr lang="en-US" dirty="0" smtClean="0">
                <a:hlinkClick r:id="rId2"/>
              </a:rPr>
              <a:t>http://www.yelp.com/dataset_challenge</a:t>
            </a:r>
            <a:r>
              <a:rPr lang="en-US" dirty="0" smtClean="0"/>
              <a:t>.</a:t>
            </a:r>
          </a:p>
          <a:p>
            <a:endParaRPr lang="en-US" dirty="0" smtClean="0"/>
          </a:p>
          <a:p>
            <a:pPr>
              <a:lnSpc>
                <a:spcPct val="150000"/>
              </a:lnSpc>
              <a:buFont typeface="Wingdings" pitchFamily="2" charset="2"/>
              <a:buChar char="v"/>
            </a:pPr>
            <a:r>
              <a:rPr lang="en-US" dirty="0" smtClean="0"/>
              <a:t>The Yelp Dataset is a subset of business, reviews and users data</a:t>
            </a:r>
          </a:p>
          <a:p>
            <a:pPr>
              <a:lnSpc>
                <a:spcPct val="150000"/>
              </a:lnSpc>
              <a:buFont typeface="Wingdings" pitchFamily="2" charset="2"/>
              <a:buChar char="v"/>
            </a:pPr>
            <a:r>
              <a:rPr lang="en-US" dirty="0" smtClean="0"/>
              <a:t>Each file consists of a single object type, one JSON-object per line</a:t>
            </a:r>
          </a:p>
          <a:p>
            <a:pPr>
              <a:lnSpc>
                <a:spcPct val="150000"/>
              </a:lnSpc>
              <a:buFont typeface="Wingdings" pitchFamily="2" charset="2"/>
              <a:buChar char="v"/>
            </a:pPr>
            <a:r>
              <a:rPr lang="en-US" dirty="0" smtClean="0"/>
              <a:t>Yelp aggregates review data  from its users and rank restaurants based on them</a:t>
            </a:r>
          </a:p>
          <a:p>
            <a:pPr>
              <a:lnSpc>
                <a:spcPct val="150000"/>
              </a:lnSpc>
              <a:buFont typeface="Wingdings" pitchFamily="2" charset="2"/>
              <a:buChar char="v"/>
            </a:pPr>
            <a:endParaRPr lang="en-US" dirty="0" smtClean="0"/>
          </a:p>
          <a:p>
            <a:pPr>
              <a:lnSpc>
                <a:spcPct val="150000"/>
              </a:lnSpc>
            </a:pPr>
            <a:r>
              <a:rPr lang="en-US" b="1" u="sng" dirty="0" smtClean="0"/>
              <a:t>Size </a:t>
            </a:r>
            <a:r>
              <a:rPr lang="en-US" b="1" u="sng" dirty="0" smtClean="0"/>
              <a:t>of the Data </a:t>
            </a:r>
            <a:r>
              <a:rPr lang="en-US" dirty="0" smtClean="0"/>
              <a:t> </a:t>
            </a:r>
          </a:p>
        </p:txBody>
      </p:sp>
      <p:grpSp>
        <p:nvGrpSpPr>
          <p:cNvPr id="2" name="Group 13"/>
          <p:cNvGrpSpPr/>
          <p:nvPr/>
        </p:nvGrpSpPr>
        <p:grpSpPr>
          <a:xfrm>
            <a:off x="533400" y="4857690"/>
            <a:ext cx="8382000" cy="1847910"/>
            <a:chOff x="609600" y="4419600"/>
            <a:chExt cx="8382000" cy="1847910"/>
          </a:xfrm>
        </p:grpSpPr>
        <p:pic>
          <p:nvPicPr>
            <p:cNvPr id="8" name="Picture 7" descr="Reviews.jpg"/>
            <p:cNvPicPr>
              <a:picLocks noChangeAspect="1"/>
            </p:cNvPicPr>
            <p:nvPr/>
          </p:nvPicPr>
          <p:blipFill>
            <a:blip r:embed="rId3"/>
            <a:stretch>
              <a:fillRect/>
            </a:stretch>
          </p:blipFill>
          <p:spPr>
            <a:xfrm>
              <a:off x="609600" y="4495800"/>
              <a:ext cx="2057400" cy="1148316"/>
            </a:xfrm>
            <a:prstGeom prst="rect">
              <a:avLst/>
            </a:prstGeom>
          </p:spPr>
        </p:pic>
        <p:pic>
          <p:nvPicPr>
            <p:cNvPr id="9" name="Picture 8" descr="Restaurants.png"/>
            <p:cNvPicPr>
              <a:picLocks noChangeAspect="1"/>
            </p:cNvPicPr>
            <p:nvPr/>
          </p:nvPicPr>
          <p:blipFill>
            <a:blip r:embed="rId4"/>
            <a:stretch>
              <a:fillRect/>
            </a:stretch>
          </p:blipFill>
          <p:spPr>
            <a:xfrm>
              <a:off x="3886200" y="4419600"/>
              <a:ext cx="1137920" cy="1143000"/>
            </a:xfrm>
            <a:prstGeom prst="rect">
              <a:avLst/>
            </a:prstGeom>
          </p:spPr>
        </p:pic>
        <p:pic>
          <p:nvPicPr>
            <p:cNvPr id="10" name="Picture 9" descr="Users.png"/>
            <p:cNvPicPr>
              <a:picLocks noChangeAspect="1"/>
            </p:cNvPicPr>
            <p:nvPr/>
          </p:nvPicPr>
          <p:blipFill>
            <a:blip r:embed="rId5"/>
            <a:stretch>
              <a:fillRect/>
            </a:stretch>
          </p:blipFill>
          <p:spPr>
            <a:xfrm>
              <a:off x="6019800" y="4495800"/>
              <a:ext cx="2070674" cy="990600"/>
            </a:xfrm>
            <a:prstGeom prst="rect">
              <a:avLst/>
            </a:prstGeom>
          </p:spPr>
        </p:pic>
        <p:sp>
          <p:nvSpPr>
            <p:cNvPr id="11" name="TextBox 10"/>
            <p:cNvSpPr txBox="1"/>
            <p:nvPr/>
          </p:nvSpPr>
          <p:spPr>
            <a:xfrm>
              <a:off x="609600" y="5867400"/>
              <a:ext cx="2514600" cy="400110"/>
            </a:xfrm>
            <a:prstGeom prst="rect">
              <a:avLst/>
            </a:prstGeom>
            <a:noFill/>
          </p:spPr>
          <p:txBody>
            <a:bodyPr wrap="square" rtlCol="0">
              <a:spAutoFit/>
            </a:bodyPr>
            <a:lstStyle/>
            <a:p>
              <a:r>
                <a:rPr lang="en-US" sz="2000" b="1" dirty="0" smtClean="0">
                  <a:solidFill>
                    <a:srgbClr val="FF0000"/>
                  </a:solidFill>
                </a:rPr>
                <a:t>5,200,000</a:t>
              </a:r>
              <a:r>
                <a:rPr lang="en-US" sz="2000" b="1" dirty="0" smtClean="0">
                  <a:solidFill>
                    <a:srgbClr val="FF0000"/>
                  </a:solidFill>
                </a:rPr>
                <a:t>+  Reviews</a:t>
              </a:r>
              <a:endParaRPr lang="en-US" sz="2000" b="1" dirty="0">
                <a:solidFill>
                  <a:srgbClr val="FF0000"/>
                </a:solidFill>
              </a:endParaRPr>
            </a:p>
          </p:txBody>
        </p:sp>
        <p:sp>
          <p:nvSpPr>
            <p:cNvPr id="12" name="TextBox 11"/>
            <p:cNvSpPr txBox="1"/>
            <p:nvPr/>
          </p:nvSpPr>
          <p:spPr>
            <a:xfrm>
              <a:off x="3581400" y="5791200"/>
              <a:ext cx="2514600" cy="400110"/>
            </a:xfrm>
            <a:prstGeom prst="rect">
              <a:avLst/>
            </a:prstGeom>
            <a:noFill/>
          </p:spPr>
          <p:txBody>
            <a:bodyPr wrap="square" rtlCol="0">
              <a:spAutoFit/>
            </a:bodyPr>
            <a:lstStyle/>
            <a:p>
              <a:r>
                <a:rPr lang="en-US" sz="2000" b="1" dirty="0" smtClean="0">
                  <a:solidFill>
                    <a:srgbClr val="FF0000"/>
                  </a:solidFill>
                </a:rPr>
                <a:t>54</a:t>
              </a:r>
              <a:r>
                <a:rPr lang="en-US" sz="2000" b="1" dirty="0" smtClean="0">
                  <a:solidFill>
                    <a:srgbClr val="FF0000"/>
                  </a:solidFill>
                </a:rPr>
                <a:t>,000</a:t>
              </a:r>
              <a:r>
                <a:rPr lang="en-US" sz="2000" b="1" dirty="0" smtClean="0">
                  <a:solidFill>
                    <a:srgbClr val="FF0000"/>
                  </a:solidFill>
                </a:rPr>
                <a:t>+ Restaurants</a:t>
              </a:r>
            </a:p>
          </p:txBody>
        </p:sp>
        <p:sp>
          <p:nvSpPr>
            <p:cNvPr id="13" name="TextBox 12"/>
            <p:cNvSpPr txBox="1"/>
            <p:nvPr/>
          </p:nvSpPr>
          <p:spPr>
            <a:xfrm>
              <a:off x="6248400" y="5791200"/>
              <a:ext cx="2743200" cy="400110"/>
            </a:xfrm>
            <a:prstGeom prst="rect">
              <a:avLst/>
            </a:prstGeom>
            <a:noFill/>
          </p:spPr>
          <p:txBody>
            <a:bodyPr wrap="square" rtlCol="0">
              <a:spAutoFit/>
            </a:bodyPr>
            <a:lstStyle/>
            <a:p>
              <a:r>
                <a:rPr lang="en-US" sz="2000" b="1" dirty="0" smtClean="0">
                  <a:solidFill>
                    <a:srgbClr val="FF0000"/>
                  </a:solidFill>
                </a:rPr>
                <a:t>1,300,000</a:t>
              </a:r>
              <a:r>
                <a:rPr lang="en-US" sz="2000" b="1" dirty="0" smtClean="0">
                  <a:solidFill>
                    <a:srgbClr val="FF0000"/>
                  </a:solidFill>
                </a:rPr>
                <a:t>+  Users</a:t>
              </a:r>
            </a:p>
          </p:txBody>
        </p:sp>
      </p:gr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olution Architecture.jpg"/>
          <p:cNvPicPr>
            <a:picLocks noChangeAspect="1"/>
          </p:cNvPicPr>
          <p:nvPr/>
        </p:nvPicPr>
        <p:blipFill>
          <a:blip r:embed="rId2"/>
          <a:stretch>
            <a:fillRect/>
          </a:stretch>
        </p:blipFill>
        <p:spPr>
          <a:xfrm>
            <a:off x="762000" y="1447800"/>
            <a:ext cx="7556412" cy="4244578"/>
          </a:xfrm>
          <a:prstGeom prst="rect">
            <a:avLst/>
          </a:prstGeom>
          <a:ln>
            <a:solidFill>
              <a:schemeClr val="accent1"/>
            </a:solidFill>
          </a:ln>
        </p:spPr>
      </p:pic>
      <p:sp>
        <p:nvSpPr>
          <p:cNvPr id="4" name="TextBox 3"/>
          <p:cNvSpPr txBox="1"/>
          <p:nvPr/>
        </p:nvSpPr>
        <p:spPr>
          <a:xfrm>
            <a:off x="381000" y="304800"/>
            <a:ext cx="8537369" cy="707886"/>
          </a:xfrm>
          <a:prstGeom prst="rect">
            <a:avLst/>
          </a:prstGeom>
          <a:noFill/>
        </p:spPr>
        <p:txBody>
          <a:bodyPr wrap="square" rtlCol="0">
            <a:spAutoFit/>
          </a:bodyPr>
          <a:lstStyle/>
          <a:p>
            <a:r>
              <a:rPr lang="en-US" sz="4000" dirty="0" smtClean="0">
                <a:ea typeface="굴림" panose="020B0600000101010101" pitchFamily="34" charset="-127"/>
              </a:rPr>
              <a:t>Solution Architecture</a:t>
            </a:r>
            <a:endParaRPr lang="en-US" sz="4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B8F23-F4A8-4BD0-A26B-9F0EBF49CA00}"/>
              </a:ext>
            </a:extLst>
          </p:cNvPr>
          <p:cNvSpPr>
            <a:spLocks noGrp="1"/>
          </p:cNvSpPr>
          <p:nvPr>
            <p:ph type="title"/>
          </p:nvPr>
        </p:nvSpPr>
        <p:spPr>
          <a:xfrm>
            <a:off x="457200" y="311834"/>
            <a:ext cx="8229600" cy="533400"/>
          </a:xfrm>
        </p:spPr>
        <p:txBody>
          <a:bodyPr>
            <a:normAutofit fontScale="90000"/>
          </a:bodyPr>
          <a:lstStyle/>
          <a:p>
            <a:pPr algn="l"/>
            <a:r>
              <a:rPr lang="en-IN" dirty="0"/>
              <a:t>Data Pre Processing and EDA</a:t>
            </a:r>
          </a:p>
        </p:txBody>
      </p:sp>
      <p:sp>
        <p:nvSpPr>
          <p:cNvPr id="3" name="Content Placeholder 2">
            <a:extLst>
              <a:ext uri="{FF2B5EF4-FFF2-40B4-BE49-F238E27FC236}">
                <a16:creationId xmlns:a16="http://schemas.microsoft.com/office/drawing/2014/main" xmlns="" id="{6B6979A3-EE92-4237-9EC3-6FFA316231FD}"/>
              </a:ext>
            </a:extLst>
          </p:cNvPr>
          <p:cNvSpPr>
            <a:spLocks noGrp="1"/>
          </p:cNvSpPr>
          <p:nvPr>
            <p:ph idx="1"/>
          </p:nvPr>
        </p:nvSpPr>
        <p:spPr>
          <a:xfrm>
            <a:off x="304801" y="1066800"/>
            <a:ext cx="8839199" cy="3207434"/>
          </a:xfrm>
        </p:spPr>
        <p:txBody>
          <a:bodyPr>
            <a:normAutofit lnSpcReduction="10000"/>
          </a:bodyPr>
          <a:lstStyle/>
          <a:p>
            <a:pPr marL="0" indent="0">
              <a:buNone/>
            </a:pPr>
            <a:r>
              <a:rPr lang="en-US" sz="2000" b="1" dirty="0" smtClean="0"/>
              <a:t>Data Filtering and Consolidation:</a:t>
            </a:r>
            <a:endParaRPr lang="en-US" sz="2000" b="1" dirty="0"/>
          </a:p>
          <a:p>
            <a:endParaRPr lang="en-US" sz="2000" dirty="0" smtClean="0"/>
          </a:p>
          <a:p>
            <a:r>
              <a:rPr lang="en-US" sz="2000" dirty="0" smtClean="0"/>
              <a:t>The JSON files are filtered to only </a:t>
            </a:r>
            <a:r>
              <a:rPr lang="en-US" sz="2000" b="1" dirty="0" smtClean="0"/>
              <a:t>open</a:t>
            </a:r>
            <a:r>
              <a:rPr lang="en-US" sz="2000" dirty="0" smtClean="0"/>
              <a:t> restaurants in </a:t>
            </a:r>
            <a:r>
              <a:rPr lang="en-US" sz="2000" b="1" dirty="0" smtClean="0"/>
              <a:t>Arizona </a:t>
            </a:r>
            <a:r>
              <a:rPr lang="en-US" sz="2000" dirty="0" smtClean="0"/>
              <a:t>that were reviewed between </a:t>
            </a:r>
            <a:r>
              <a:rPr lang="en-US" sz="2000" b="1" dirty="0" smtClean="0"/>
              <a:t>2013- 2017 </a:t>
            </a:r>
            <a:r>
              <a:rPr lang="en-US" sz="2000" dirty="0" smtClean="0"/>
              <a:t>in MongoDB.</a:t>
            </a:r>
          </a:p>
          <a:p>
            <a:pPr marL="0" indent="0">
              <a:buNone/>
            </a:pPr>
            <a:endParaRPr lang="en-US" sz="2000" b="1" dirty="0" smtClean="0"/>
          </a:p>
          <a:p>
            <a:r>
              <a:rPr lang="en-US" sz="2000" dirty="0" smtClean="0"/>
              <a:t>Flattening </a:t>
            </a:r>
            <a:r>
              <a:rPr lang="en-US" sz="2000" dirty="0"/>
              <a:t>of the attributes and categories of the restaurants into individual </a:t>
            </a:r>
            <a:r>
              <a:rPr lang="en-US" sz="2000" dirty="0" smtClean="0"/>
              <a:t>columns</a:t>
            </a:r>
          </a:p>
          <a:p>
            <a:pPr marL="0" indent="0">
              <a:buNone/>
            </a:pPr>
            <a:endParaRPr lang="en-US" sz="2000" dirty="0"/>
          </a:p>
          <a:p>
            <a:r>
              <a:rPr lang="en-US" sz="2000" dirty="0"/>
              <a:t>255 categories that are not relevant to restaurant cuisines like ‘</a:t>
            </a:r>
            <a:r>
              <a:rPr lang="en-US" sz="2000" dirty="0" err="1"/>
              <a:t>category_Active</a:t>
            </a:r>
            <a:r>
              <a:rPr lang="en-US" sz="2000" dirty="0"/>
              <a:t> Life ’, ‘</a:t>
            </a:r>
            <a:r>
              <a:rPr lang="en-US" sz="2000" dirty="0" err="1"/>
              <a:t>category_Day</a:t>
            </a:r>
            <a:r>
              <a:rPr lang="en-US" sz="2000" dirty="0"/>
              <a:t> Spas’, ‘</a:t>
            </a:r>
            <a:r>
              <a:rPr lang="en-US" sz="2000" dirty="0" err="1"/>
              <a:t>category_RV</a:t>
            </a:r>
            <a:r>
              <a:rPr lang="en-US" sz="2000" dirty="0"/>
              <a:t> Repair ’ etc.., were removed.</a:t>
            </a:r>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endParaRPr lang="en-US" sz="2000" dirty="0"/>
          </a:p>
          <a:p>
            <a:endParaRPr lang="en-US" dirty="0"/>
          </a:p>
        </p:txBody>
      </p:sp>
    </p:spTree>
    <p:extLst>
      <p:ext uri="{BB962C8B-B14F-4D97-AF65-F5344CB8AC3E}">
        <p14:creationId xmlns:p14="http://schemas.microsoft.com/office/powerpoint/2010/main" val="3011042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8987B-CDC0-42FE-8184-BC7EDC74CE12}"/>
              </a:ext>
            </a:extLst>
          </p:cNvPr>
          <p:cNvSpPr>
            <a:spLocks noGrp="1"/>
          </p:cNvSpPr>
          <p:nvPr>
            <p:ph type="title"/>
          </p:nvPr>
        </p:nvSpPr>
        <p:spPr>
          <a:xfrm>
            <a:off x="457200" y="338507"/>
            <a:ext cx="8229600" cy="483395"/>
          </a:xfrm>
        </p:spPr>
        <p:txBody>
          <a:bodyPr>
            <a:noAutofit/>
          </a:bodyPr>
          <a:lstStyle/>
          <a:p>
            <a:pPr algn="l"/>
            <a:r>
              <a:rPr lang="en-IN" sz="4000" dirty="0"/>
              <a:t>Data Pre Processing and EDA</a:t>
            </a:r>
            <a:endParaRPr lang="en-US" sz="4000" dirty="0"/>
          </a:p>
        </p:txBody>
      </p:sp>
      <p:sp>
        <p:nvSpPr>
          <p:cNvPr id="4" name="Content Placeholder 3">
            <a:extLst>
              <a:ext uri="{FF2B5EF4-FFF2-40B4-BE49-F238E27FC236}">
                <a16:creationId xmlns:a16="http://schemas.microsoft.com/office/drawing/2014/main" xmlns="" id="{839C9EAC-1F07-4B36-8936-DF5CBF3EDC77}"/>
              </a:ext>
            </a:extLst>
          </p:cNvPr>
          <p:cNvSpPr>
            <a:spLocks noGrp="1"/>
          </p:cNvSpPr>
          <p:nvPr>
            <p:ph idx="1"/>
          </p:nvPr>
        </p:nvSpPr>
        <p:spPr>
          <a:xfrm>
            <a:off x="457200" y="846520"/>
            <a:ext cx="8534400" cy="3725480"/>
          </a:xfrm>
        </p:spPr>
        <p:txBody>
          <a:bodyPr>
            <a:normAutofit/>
          </a:bodyPr>
          <a:lstStyle/>
          <a:p>
            <a:r>
              <a:rPr lang="en-US" sz="2000" dirty="0"/>
              <a:t>Our dataset contains 7367 restaurants with 276 features.</a:t>
            </a:r>
          </a:p>
          <a:p>
            <a:r>
              <a:rPr lang="en-US" sz="2000" dirty="0"/>
              <a:t>As part of </a:t>
            </a:r>
            <a:r>
              <a:rPr lang="en-US" sz="2000" b="1" dirty="0"/>
              <a:t>data cleaning</a:t>
            </a:r>
            <a:r>
              <a:rPr lang="en-US" sz="2000" dirty="0"/>
              <a:t>, we have done the below mentioned steps</a:t>
            </a:r>
          </a:p>
          <a:p>
            <a:pPr lvl="2">
              <a:buFont typeface="Wingdings" panose="05000000000000000000" pitchFamily="2" charset="2"/>
              <a:buChar char="v"/>
            </a:pPr>
            <a:r>
              <a:rPr lang="en-US" sz="1600" dirty="0"/>
              <a:t>Features with lesser importance that had no impact on the dataset like ‘</a:t>
            </a:r>
            <a:r>
              <a:rPr lang="en-US" sz="1600" dirty="0" err="1"/>
              <a:t>HairSpecializesIn_coloring</a:t>
            </a:r>
            <a:r>
              <a:rPr lang="en-US" sz="1600" dirty="0"/>
              <a:t>’, ‘</a:t>
            </a:r>
            <a:r>
              <a:rPr lang="en-US" sz="1600" dirty="0" err="1"/>
              <a:t>BYOBCorkage</a:t>
            </a:r>
            <a:r>
              <a:rPr lang="en-US" sz="1600" dirty="0"/>
              <a:t>’, ‘</a:t>
            </a:r>
            <a:r>
              <a:rPr lang="en-US" sz="1600" dirty="0" err="1"/>
              <a:t>AcceptsInsurance</a:t>
            </a:r>
            <a:r>
              <a:rPr lang="en-US" sz="1600" dirty="0"/>
              <a:t>’ etc.., were removed. </a:t>
            </a:r>
          </a:p>
          <a:p>
            <a:pPr lvl="2">
              <a:buFont typeface="Wingdings" panose="05000000000000000000" pitchFamily="2" charset="2"/>
              <a:buChar char="v"/>
            </a:pPr>
            <a:r>
              <a:rPr lang="en-US" sz="1600" dirty="0"/>
              <a:t>Handled the </a:t>
            </a:r>
            <a:r>
              <a:rPr lang="en-US" sz="1600" dirty="0" err="1"/>
              <a:t>NaN</a:t>
            </a:r>
            <a:r>
              <a:rPr lang="en-US" sz="1600" dirty="0"/>
              <a:t> values for all columns other than ‘</a:t>
            </a:r>
            <a:r>
              <a:rPr lang="en-US" sz="1600" dirty="0" err="1"/>
              <a:t>business_id</a:t>
            </a:r>
            <a:r>
              <a:rPr lang="en-US" sz="1600" dirty="0"/>
              <a:t>’, ‘name’, ‘address’, ‘city’, ‘state’, ‘</a:t>
            </a:r>
            <a:r>
              <a:rPr lang="en-US" sz="1600" dirty="0" err="1"/>
              <a:t>postal_code</a:t>
            </a:r>
            <a:r>
              <a:rPr lang="en-US" sz="1600" dirty="0"/>
              <a:t>’, ‘latitude’, ‘longitude’, ‘stars’ and ‘</a:t>
            </a:r>
            <a:r>
              <a:rPr lang="en-US" sz="1600" dirty="0" err="1"/>
              <a:t>review_count</a:t>
            </a:r>
            <a:r>
              <a:rPr lang="en-US" sz="1600" dirty="0"/>
              <a:t>’ based on their attribute counts.</a:t>
            </a:r>
          </a:p>
          <a:p>
            <a:pPr lvl="2">
              <a:buFont typeface="Wingdings" panose="05000000000000000000" pitchFamily="2" charset="2"/>
              <a:buChar char="v"/>
            </a:pPr>
            <a:r>
              <a:rPr lang="en-US" sz="1600" dirty="0"/>
              <a:t>Cleaned up the irregularities in the restaurant names, postal codes, cities, latitude and longitude attributes with the help of charts plotted in Tableau.</a:t>
            </a:r>
          </a:p>
          <a:p>
            <a:r>
              <a:rPr lang="en-US" sz="2000" dirty="0"/>
              <a:t>Now we finally have 7365 restaurants with 235 features.</a:t>
            </a:r>
          </a:p>
          <a:p>
            <a:endParaRPr lang="en-US" sz="2000" dirty="0"/>
          </a:p>
          <a:p>
            <a:pPr marL="0" indent="0">
              <a:buNone/>
            </a:pPr>
            <a:endParaRPr lang="en-US" dirty="0"/>
          </a:p>
        </p:txBody>
      </p:sp>
      <p:graphicFrame>
        <p:nvGraphicFramePr>
          <p:cNvPr id="3" name="Table 2">
            <a:extLst>
              <a:ext uri="{FF2B5EF4-FFF2-40B4-BE49-F238E27FC236}">
                <a16:creationId xmlns:a16="http://schemas.microsoft.com/office/drawing/2014/main" xmlns="" id="{7DB6E554-C133-466C-B77F-DC26F9FB49D0}"/>
              </a:ext>
            </a:extLst>
          </p:cNvPr>
          <p:cNvGraphicFramePr>
            <a:graphicFrameLocks noGrp="1"/>
          </p:cNvGraphicFramePr>
          <p:nvPr>
            <p:extLst>
              <p:ext uri="{D42A27DB-BD31-4B8C-83A1-F6EECF244321}">
                <p14:modId xmlns:p14="http://schemas.microsoft.com/office/powerpoint/2010/main" val="476318473"/>
              </p:ext>
            </p:extLst>
          </p:nvPr>
        </p:nvGraphicFramePr>
        <p:xfrm>
          <a:off x="1677987" y="3962400"/>
          <a:ext cx="5788025" cy="2011680"/>
        </p:xfrm>
        <a:graphic>
          <a:graphicData uri="http://schemas.openxmlformats.org/drawingml/2006/table">
            <a:tbl>
              <a:tblPr firstRow="1" firstCol="1" bandRow="1">
                <a:tableStyleId>{5C22544A-7EE6-4342-B048-85BDC9FD1C3A}</a:tableStyleId>
              </a:tblPr>
              <a:tblGrid>
                <a:gridCol w="1518920">
                  <a:extLst>
                    <a:ext uri="{9D8B030D-6E8A-4147-A177-3AD203B41FA5}">
                      <a16:colId xmlns:a16="http://schemas.microsoft.com/office/drawing/2014/main" xmlns="" val="2938650132"/>
                    </a:ext>
                  </a:extLst>
                </a:gridCol>
                <a:gridCol w="1294130">
                  <a:extLst>
                    <a:ext uri="{9D8B030D-6E8A-4147-A177-3AD203B41FA5}">
                      <a16:colId xmlns:a16="http://schemas.microsoft.com/office/drawing/2014/main" xmlns="" val="1070906405"/>
                    </a:ext>
                  </a:extLst>
                </a:gridCol>
                <a:gridCol w="1130935">
                  <a:extLst>
                    <a:ext uri="{9D8B030D-6E8A-4147-A177-3AD203B41FA5}">
                      <a16:colId xmlns:a16="http://schemas.microsoft.com/office/drawing/2014/main" xmlns="" val="11419360"/>
                    </a:ext>
                  </a:extLst>
                </a:gridCol>
                <a:gridCol w="582930">
                  <a:extLst>
                    <a:ext uri="{9D8B030D-6E8A-4147-A177-3AD203B41FA5}">
                      <a16:colId xmlns:a16="http://schemas.microsoft.com/office/drawing/2014/main" xmlns="" val="4091612520"/>
                    </a:ext>
                  </a:extLst>
                </a:gridCol>
                <a:gridCol w="1261110">
                  <a:extLst>
                    <a:ext uri="{9D8B030D-6E8A-4147-A177-3AD203B41FA5}">
                      <a16:colId xmlns:a16="http://schemas.microsoft.com/office/drawing/2014/main" xmlns="" val="3414383862"/>
                    </a:ext>
                  </a:extLst>
                </a:gridCol>
              </a:tblGrid>
              <a:tr h="323850">
                <a:tc>
                  <a:txBody>
                    <a:bodyPr/>
                    <a:lstStyle/>
                    <a:p>
                      <a:pPr marL="0" marR="0" algn="ctr">
                        <a:spcBef>
                          <a:spcPts val="0"/>
                        </a:spcBef>
                        <a:spcAft>
                          <a:spcPts val="0"/>
                        </a:spcAft>
                      </a:pPr>
                      <a:r>
                        <a:rPr lang="en-US" sz="1100" dirty="0">
                          <a:effectLst/>
                        </a:rPr>
                        <a:t>Column Name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Column Values Before Handling NaN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Column Values After Handling NaN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Final Values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100">
                          <a:effectLst/>
                        </a:rPr>
                        <a:t>Description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593737383"/>
                  </a:ext>
                </a:extLst>
              </a:tr>
              <a:tr h="323850">
                <a:tc>
                  <a:txBody>
                    <a:bodyPr/>
                    <a:lstStyle/>
                    <a:p>
                      <a:pPr marL="0" marR="0">
                        <a:spcBef>
                          <a:spcPts val="0"/>
                        </a:spcBef>
                        <a:spcAft>
                          <a:spcPts val="0"/>
                        </a:spcAft>
                      </a:pPr>
                      <a:r>
                        <a:rPr lang="en-US" sz="1100">
                          <a:effectLst/>
                        </a:rPr>
                        <a:t>Alcohol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['none', 'full_bar', nan,  'beer_and_wine']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['none', 'full_bar', 'beer_and_wine']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[0, 2, 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none: 0, beer and wine: 1, Full bar: 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1462820"/>
                  </a:ext>
                </a:extLst>
              </a:tr>
              <a:tr h="323850">
                <a:tc>
                  <a:txBody>
                    <a:bodyPr/>
                    <a:lstStyle/>
                    <a:p>
                      <a:pPr marL="0" marR="0">
                        <a:spcBef>
                          <a:spcPts val="0"/>
                        </a:spcBef>
                        <a:spcAft>
                          <a:spcPts val="0"/>
                        </a:spcAft>
                      </a:pPr>
                      <a:r>
                        <a:rPr lang="en-US" sz="1100" dirty="0">
                          <a:effectLst/>
                        </a:rPr>
                        <a:t>RestaurantsPriceRange2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  1.,  2., nan,  3.,  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  1.,  2., 0,  3.,  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[1, 2, 0, 3, 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0, 1, 2, 3, 4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709340539"/>
                  </a:ext>
                </a:extLst>
              </a:tr>
              <a:tr h="190500">
                <a:tc>
                  <a:txBody>
                    <a:bodyPr/>
                    <a:lstStyle/>
                    <a:p>
                      <a:pPr marL="0" marR="0">
                        <a:spcBef>
                          <a:spcPts val="0"/>
                        </a:spcBef>
                        <a:spcAft>
                          <a:spcPts val="0"/>
                        </a:spcAft>
                      </a:pPr>
                      <a:r>
                        <a:rPr lang="en-US" sz="1100">
                          <a:effectLst/>
                        </a:rPr>
                        <a:t>Smoking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[nan, 'no', 'outdoor', 'yes']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['no', 'outdoor', 'yes']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[0, 1, 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no:0, outdoor:1, yes:2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84336962"/>
                  </a:ext>
                </a:extLst>
              </a:tr>
              <a:tr h="190500">
                <a:tc>
                  <a:txBody>
                    <a:bodyPr/>
                    <a:lstStyle/>
                    <a:p>
                      <a:pPr marL="0" marR="0">
                        <a:spcBef>
                          <a:spcPts val="0"/>
                        </a:spcBef>
                        <a:spcAft>
                          <a:spcPts val="0"/>
                        </a:spcAft>
                      </a:pPr>
                      <a:r>
                        <a:rPr lang="en-US" sz="1100">
                          <a:effectLst/>
                        </a:rPr>
                        <a:t>WiFi</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['free', 'paid', nan, 'no']</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['free', 'paid', 'no']</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a:effectLst/>
                        </a:rPr>
                        <a:t>[1, 2, 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1100" dirty="0">
                          <a:effectLst/>
                        </a:rPr>
                        <a:t>no:0, free:1, paid:2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977372890"/>
                  </a:ext>
                </a:extLst>
              </a:tr>
            </a:tbl>
          </a:graphicData>
        </a:graphic>
      </p:graphicFrame>
    </p:spTree>
    <p:extLst>
      <p:ext uri="{BB962C8B-B14F-4D97-AF65-F5344CB8AC3E}">
        <p14:creationId xmlns:p14="http://schemas.microsoft.com/office/powerpoint/2010/main" val="3068028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8987B-CDC0-42FE-8184-BC7EDC74CE12}"/>
              </a:ext>
            </a:extLst>
          </p:cNvPr>
          <p:cNvSpPr>
            <a:spLocks noGrp="1"/>
          </p:cNvSpPr>
          <p:nvPr>
            <p:ph type="title"/>
          </p:nvPr>
        </p:nvSpPr>
        <p:spPr>
          <a:xfrm>
            <a:off x="457200" y="338507"/>
            <a:ext cx="8229600" cy="483395"/>
          </a:xfrm>
        </p:spPr>
        <p:txBody>
          <a:bodyPr>
            <a:noAutofit/>
          </a:bodyPr>
          <a:lstStyle/>
          <a:p>
            <a:pPr algn="l"/>
            <a:r>
              <a:rPr lang="en-IN" sz="4000" dirty="0"/>
              <a:t>Data Pre Processing and EDA</a:t>
            </a:r>
            <a:endParaRPr lang="en-US" sz="4000" dirty="0"/>
          </a:p>
        </p:txBody>
      </p:sp>
      <p:pic>
        <p:nvPicPr>
          <p:cNvPr id="1029" name="Picture 36">
            <a:extLst>
              <a:ext uri="{FF2B5EF4-FFF2-40B4-BE49-F238E27FC236}">
                <a16:creationId xmlns:a16="http://schemas.microsoft.com/office/drawing/2014/main" xmlns="" id="{84264F28-36B3-49F7-AE68-953574DA4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5943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a:extLst>
              <a:ext uri="{FF2B5EF4-FFF2-40B4-BE49-F238E27FC236}">
                <a16:creationId xmlns:a16="http://schemas.microsoft.com/office/drawing/2014/main" xmlns="" id="{08328FDD-545E-47C5-AEAE-A5B74E95CB1F}"/>
              </a:ext>
            </a:extLst>
          </p:cNvPr>
          <p:cNvSpPr>
            <a:spLocks noGrp="1"/>
          </p:cNvSpPr>
          <p:nvPr>
            <p:ph idx="1"/>
          </p:nvPr>
        </p:nvSpPr>
        <p:spPr>
          <a:xfrm>
            <a:off x="457200" y="821902"/>
            <a:ext cx="8229600" cy="5304261"/>
          </a:xfrm>
        </p:spPr>
        <p:txBody>
          <a:bodyPr>
            <a:normAutofit/>
          </a:bodyPr>
          <a:lstStyle/>
          <a:p>
            <a:pPr marL="0" indent="0">
              <a:buNone/>
            </a:pPr>
            <a:r>
              <a:rPr lang="en-US" sz="1800" b="1" dirty="0"/>
              <a:t>Word cloud</a:t>
            </a:r>
            <a:r>
              <a:rPr lang="en-US" sz="1800" dirty="0"/>
              <a:t> based on number of restaurants in the city</a:t>
            </a:r>
          </a:p>
        </p:txBody>
      </p:sp>
      <p:pic>
        <p:nvPicPr>
          <p:cNvPr id="1030" name="Picture 39">
            <a:extLst>
              <a:ext uri="{FF2B5EF4-FFF2-40B4-BE49-F238E27FC236}">
                <a16:creationId xmlns:a16="http://schemas.microsoft.com/office/drawing/2014/main" xmlns="" id="{F8E7365E-4955-495C-AA1C-17FDE37DF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74032"/>
            <a:ext cx="8787618" cy="338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DCE174D5-2557-4B1B-BA09-7037DEE6C53A}"/>
              </a:ext>
            </a:extLst>
          </p:cNvPr>
          <p:cNvSpPr txBox="1"/>
          <p:nvPr/>
        </p:nvSpPr>
        <p:spPr>
          <a:xfrm>
            <a:off x="4343400" y="6322194"/>
            <a:ext cx="4114800" cy="369332"/>
          </a:xfrm>
          <a:prstGeom prst="rect">
            <a:avLst/>
          </a:prstGeom>
          <a:noFill/>
        </p:spPr>
        <p:txBody>
          <a:bodyPr wrap="square" rtlCol="0">
            <a:spAutoFit/>
          </a:bodyPr>
          <a:lstStyle/>
          <a:p>
            <a:r>
              <a:rPr lang="en-US" dirty="0"/>
              <a:t>Analysis of </a:t>
            </a:r>
            <a:r>
              <a:rPr lang="en-US" b="1" dirty="0"/>
              <a:t>restaurants in the top 5 cities</a:t>
            </a:r>
            <a:r>
              <a:rPr lang="en-US" dirty="0"/>
              <a:t> </a:t>
            </a:r>
          </a:p>
        </p:txBody>
      </p:sp>
    </p:spTree>
    <p:extLst>
      <p:ext uri="{BB962C8B-B14F-4D97-AF65-F5344CB8AC3E}">
        <p14:creationId xmlns:p14="http://schemas.microsoft.com/office/powerpoint/2010/main" val="1161348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8987B-CDC0-42FE-8184-BC7EDC74CE12}"/>
              </a:ext>
            </a:extLst>
          </p:cNvPr>
          <p:cNvSpPr>
            <a:spLocks noGrp="1"/>
          </p:cNvSpPr>
          <p:nvPr>
            <p:ph type="title"/>
          </p:nvPr>
        </p:nvSpPr>
        <p:spPr>
          <a:xfrm>
            <a:off x="438443" y="304287"/>
            <a:ext cx="8229600" cy="533913"/>
          </a:xfrm>
        </p:spPr>
        <p:txBody>
          <a:bodyPr>
            <a:noAutofit/>
          </a:bodyPr>
          <a:lstStyle/>
          <a:p>
            <a:pPr algn="l"/>
            <a:r>
              <a:rPr lang="en-IN" sz="4000" dirty="0"/>
              <a:t>Data Pre Processing and EDA</a:t>
            </a:r>
            <a:endParaRPr lang="en-US" sz="4000" dirty="0"/>
          </a:p>
        </p:txBody>
      </p:sp>
      <p:pic>
        <p:nvPicPr>
          <p:cNvPr id="7" name="Content Placeholder 6">
            <a:extLst>
              <a:ext uri="{FF2B5EF4-FFF2-40B4-BE49-F238E27FC236}">
                <a16:creationId xmlns:a16="http://schemas.microsoft.com/office/drawing/2014/main" xmlns="" id="{F8DE9EBE-BE9F-4114-8282-D4A2D3DF33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838200"/>
            <a:ext cx="8001000" cy="2221523"/>
          </a:xfrm>
        </p:spPr>
      </p:pic>
      <p:pic>
        <p:nvPicPr>
          <p:cNvPr id="9" name="Picture 38">
            <a:extLst>
              <a:ext uri="{FF2B5EF4-FFF2-40B4-BE49-F238E27FC236}">
                <a16:creationId xmlns:a16="http://schemas.microsoft.com/office/drawing/2014/main" xmlns="" id="{24192875-C2F7-4BF4-B79F-9A3231679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00400"/>
            <a:ext cx="883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610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9034</TotalTime>
  <Words>996</Words>
  <Application>Microsoft Office PowerPoint</Application>
  <PresentationFormat>On-screen Show (4:3)</PresentationFormat>
  <Paragraphs>210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Data Pre Processing and EDA</vt:lpstr>
      <vt:lpstr>Data Pre Processing and EDA</vt:lpstr>
      <vt:lpstr>Data Pre Processing and EDA</vt:lpstr>
      <vt:lpstr>Data Pre Processing and EDA</vt:lpstr>
      <vt:lpstr>Recommendation Systems</vt:lpstr>
      <vt:lpstr>Popularity Based Recommendation</vt:lpstr>
      <vt:lpstr>Content Based Search Engine</vt:lpstr>
      <vt:lpstr>Item Similarity Based Collaborative Filter</vt:lpstr>
      <vt:lpstr>Model Evaluation – Recommender Systems</vt:lpstr>
      <vt:lpstr> Restaurant Improvements through Text Mining </vt:lpstr>
      <vt:lpstr>Data extraction rules</vt:lpstr>
      <vt:lpstr>Review Text Preprocessing</vt:lpstr>
      <vt:lpstr>Word Cloud</vt:lpstr>
      <vt:lpstr>Word Cloud</vt:lpstr>
      <vt:lpstr>Identifying the most negative bigrams</vt:lpstr>
      <vt:lpstr>Latent Dirichlet Model</vt:lpstr>
      <vt:lpstr>Identifying the Topics </vt:lpstr>
      <vt:lpstr>Identifying the topics</vt:lpstr>
      <vt:lpstr>Evaluation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Joy</cp:lastModifiedBy>
  <cp:revision>364</cp:revision>
  <dcterms:created xsi:type="dcterms:W3CDTF">2017-03-30T12:09:41Z</dcterms:created>
  <dcterms:modified xsi:type="dcterms:W3CDTF">2018-08-25T19:43:26Z</dcterms:modified>
</cp:coreProperties>
</file>