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DM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jLEo/jteHrP/7TZew2/1hcYR3M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DMSans-regular.fntdata"/><Relationship Id="rId14" Type="http://schemas.openxmlformats.org/officeDocument/2006/relationships/slide" Target="slides/slide9.xml"/><Relationship Id="rId17" Type="http://schemas.openxmlformats.org/officeDocument/2006/relationships/font" Target="fonts/DMSans-italic.fntdata"/><Relationship Id="rId16" Type="http://schemas.openxmlformats.org/officeDocument/2006/relationships/font" Target="fonts/DMSa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3.jpg"/><Relationship Id="rId5"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8.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22.jpg"/></Relationships>
</file>

<file path=ppt/slides/_rels/slide6.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17.png"/><Relationship Id="rId13" Type="http://schemas.openxmlformats.org/officeDocument/2006/relationships/image" Target="../media/image10.png"/><Relationship Id="rId12"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27.png"/><Relationship Id="rId14" Type="http://schemas.openxmlformats.org/officeDocument/2006/relationships/image" Target="../media/image26.png"/><Relationship Id="rId5" Type="http://schemas.openxmlformats.org/officeDocument/2006/relationships/image" Target="../media/image4.png"/><Relationship Id="rId6" Type="http://schemas.openxmlformats.org/officeDocument/2006/relationships/image" Target="../media/image23.png"/><Relationship Id="rId7" Type="http://schemas.openxmlformats.org/officeDocument/2006/relationships/image" Target="../media/image15.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9.png"/><Relationship Id="rId5" Type="http://schemas.openxmlformats.org/officeDocument/2006/relationships/image" Target="../media/image16.png"/><Relationship Id="rId6"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BFB"/>
        </a:solidFill>
      </p:bgPr>
    </p:bg>
    <p:spTree>
      <p:nvGrpSpPr>
        <p:cNvPr id="83" name="Shape 83"/>
        <p:cNvGrpSpPr/>
        <p:nvPr/>
      </p:nvGrpSpPr>
      <p:grpSpPr>
        <a:xfrm>
          <a:off x="0" y="0"/>
          <a:ext cx="0" cy="0"/>
          <a:chOff x="0" y="0"/>
          <a:chExt cx="0" cy="0"/>
        </a:xfrm>
      </p:grpSpPr>
      <p:grpSp>
        <p:nvGrpSpPr>
          <p:cNvPr id="84" name="Google Shape;84;p1"/>
          <p:cNvGrpSpPr/>
          <p:nvPr/>
        </p:nvGrpSpPr>
        <p:grpSpPr>
          <a:xfrm>
            <a:off x="4945999" y="6465893"/>
            <a:ext cx="8396002" cy="1881944"/>
            <a:chOff x="0" y="0"/>
            <a:chExt cx="1918697" cy="430071"/>
          </a:xfrm>
        </p:grpSpPr>
        <p:sp>
          <p:nvSpPr>
            <p:cNvPr id="85" name="Google Shape;85;p1"/>
            <p:cNvSpPr/>
            <p:nvPr/>
          </p:nvSpPr>
          <p:spPr>
            <a:xfrm>
              <a:off x="0" y="0"/>
              <a:ext cx="1918697" cy="391280"/>
            </a:xfrm>
            <a:custGeom>
              <a:rect b="b" l="l" r="r" t="t"/>
              <a:pathLst>
                <a:path extrusionOk="0" h="391280" w="1918697">
                  <a:moveTo>
                    <a:pt x="0" y="0"/>
                  </a:moveTo>
                  <a:lnTo>
                    <a:pt x="1918697" y="0"/>
                  </a:lnTo>
                  <a:lnTo>
                    <a:pt x="1918697" y="391280"/>
                  </a:lnTo>
                  <a:lnTo>
                    <a:pt x="0" y="391280"/>
                  </a:ln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
            <p:cNvSpPr txBox="1"/>
            <p:nvPr/>
          </p:nvSpPr>
          <p:spPr>
            <a:xfrm>
              <a:off x="0" y="691"/>
              <a:ext cx="1918697" cy="429380"/>
            </a:xfrm>
            <a:prstGeom prst="rect">
              <a:avLst/>
            </a:prstGeom>
            <a:noFill/>
            <a:ln>
              <a:noFill/>
            </a:ln>
          </p:spPr>
          <p:txBody>
            <a:bodyPr anchorCtr="0" anchor="ctr" bIns="50800" lIns="50800" spcFirstLastPara="1" rIns="50800" wrap="square" tIns="50800">
              <a:noAutofit/>
            </a:bodyPr>
            <a:lstStyle/>
            <a:p>
              <a:pPr indent="0" lvl="0" marL="0" marR="0" rtl="0" algn="ctr">
                <a:lnSpc>
                  <a:spcPct val="125019"/>
                </a:lnSpc>
                <a:spcBef>
                  <a:spcPts val="0"/>
                </a:spcBef>
                <a:spcAft>
                  <a:spcPts val="0"/>
                </a:spcAft>
                <a:buNone/>
              </a:pPr>
              <a:r>
                <a:rPr lang="en-US" sz="2550">
                  <a:solidFill>
                    <a:srgbClr val="FFFFFF"/>
                  </a:solidFill>
                  <a:latin typeface="DM Sans"/>
                  <a:ea typeface="DM Sans"/>
                  <a:cs typeface="DM Sans"/>
                  <a:sym typeface="DM Sans"/>
                </a:rPr>
                <a:t>TEAM 113: </a:t>
              </a:r>
              <a:endParaRPr/>
            </a:p>
            <a:p>
              <a:pPr indent="0" lvl="0" marL="0" marR="0" rtl="0" algn="ctr">
                <a:lnSpc>
                  <a:spcPct val="125019"/>
                </a:lnSpc>
                <a:spcBef>
                  <a:spcPts val="0"/>
                </a:spcBef>
                <a:spcAft>
                  <a:spcPts val="0"/>
                </a:spcAft>
                <a:buNone/>
              </a:pPr>
              <a:r>
                <a:rPr lang="en-US" sz="2550">
                  <a:solidFill>
                    <a:srgbClr val="FFFFFF"/>
                  </a:solidFill>
                  <a:latin typeface="DM Sans"/>
                  <a:ea typeface="DM Sans"/>
                  <a:cs typeface="DM Sans"/>
                  <a:sym typeface="DM Sans"/>
                </a:rPr>
                <a:t>Kyle Hester, Shobitha Bhaskar, Shubham Prasad, Nayana Reddy</a:t>
              </a:r>
              <a:endParaRPr/>
            </a:p>
            <a:p>
              <a:pPr indent="0" lvl="0" marL="0" marR="0" rtl="0" algn="ctr">
                <a:lnSpc>
                  <a:spcPct val="125019"/>
                </a:lnSpc>
                <a:spcBef>
                  <a:spcPts val="0"/>
                </a:spcBef>
                <a:spcAft>
                  <a:spcPts val="0"/>
                </a:spcAft>
                <a:buNone/>
              </a:pPr>
              <a:r>
                <a:t/>
              </a:r>
              <a:endParaRPr sz="2550">
                <a:solidFill>
                  <a:srgbClr val="FFFFFF"/>
                </a:solidFill>
                <a:latin typeface="DM Sans"/>
                <a:ea typeface="DM Sans"/>
                <a:cs typeface="DM Sans"/>
                <a:sym typeface="DM Sans"/>
              </a:endParaRPr>
            </a:p>
          </p:txBody>
        </p:sp>
      </p:grpSp>
      <p:sp>
        <p:nvSpPr>
          <p:cNvPr id="87" name="Google Shape;87;p1"/>
          <p:cNvSpPr txBox="1"/>
          <p:nvPr/>
        </p:nvSpPr>
        <p:spPr>
          <a:xfrm>
            <a:off x="1534866" y="1918113"/>
            <a:ext cx="15039300" cy="6403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8000">
                <a:solidFill>
                  <a:srgbClr val="11100E"/>
                </a:solidFill>
                <a:latin typeface="Ultra"/>
                <a:ea typeface="Ultra"/>
                <a:cs typeface="Ultra"/>
                <a:sym typeface="Ultra"/>
              </a:rPr>
              <a:t>Employee Survey Insights for</a:t>
            </a:r>
            <a:endParaRPr/>
          </a:p>
          <a:p>
            <a:pPr indent="0" lvl="0" marL="0" marR="0" rtl="0" algn="ctr">
              <a:lnSpc>
                <a:spcPct val="140000"/>
              </a:lnSpc>
              <a:spcBef>
                <a:spcPts val="0"/>
              </a:spcBef>
              <a:spcAft>
                <a:spcPts val="0"/>
              </a:spcAft>
              <a:buNone/>
            </a:pPr>
            <a:r>
              <a:rPr b="1" lang="en-US" sz="8000">
                <a:solidFill>
                  <a:srgbClr val="11100E"/>
                </a:solidFill>
                <a:latin typeface="Ultra"/>
                <a:ea typeface="Ultra"/>
                <a:cs typeface="Ultra"/>
                <a:sym typeface="Ultra"/>
              </a:rPr>
              <a:t>Advocate Health</a:t>
            </a:r>
            <a:endParaRPr/>
          </a:p>
          <a:p>
            <a:pPr indent="0" lvl="0" marL="0" marR="0" rtl="0" algn="ctr">
              <a:lnSpc>
                <a:spcPct val="140000"/>
              </a:lnSpc>
              <a:spcBef>
                <a:spcPts val="0"/>
              </a:spcBef>
              <a:spcAft>
                <a:spcPts val="0"/>
              </a:spcAft>
              <a:buNone/>
            </a:pPr>
            <a:r>
              <a:t/>
            </a:r>
            <a:endParaRPr b="1" sz="8000">
              <a:solidFill>
                <a:srgbClr val="11100E"/>
              </a:solidFill>
              <a:latin typeface="Ultra"/>
              <a:ea typeface="Ultra"/>
              <a:cs typeface="Ultra"/>
              <a:sym typeface="Ultra"/>
            </a:endParaRPr>
          </a:p>
        </p:txBody>
      </p:sp>
      <p:sp>
        <p:nvSpPr>
          <p:cNvPr id="88" name="Google Shape;88;p1"/>
          <p:cNvSpPr/>
          <p:nvPr/>
        </p:nvSpPr>
        <p:spPr>
          <a:xfrm>
            <a:off x="11430000" y="7059070"/>
            <a:ext cx="11109843" cy="7494094"/>
          </a:xfrm>
          <a:custGeom>
            <a:rect b="b" l="l" r="r" t="t"/>
            <a:pathLst>
              <a:path extrusionOk="0" h="7494094" w="11109843">
                <a:moveTo>
                  <a:pt x="0" y="0"/>
                </a:moveTo>
                <a:lnTo>
                  <a:pt x="11109842" y="0"/>
                </a:lnTo>
                <a:lnTo>
                  <a:pt x="11109842" y="7494094"/>
                </a:lnTo>
                <a:lnTo>
                  <a:pt x="0" y="749409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rot="2076909">
            <a:off x="-4770220" y="-4094631"/>
            <a:ext cx="9540441" cy="6435461"/>
          </a:xfrm>
          <a:custGeom>
            <a:rect b="b" l="l" r="r" t="t"/>
            <a:pathLst>
              <a:path extrusionOk="0" h="6435461" w="9540441">
                <a:moveTo>
                  <a:pt x="0" y="0"/>
                </a:moveTo>
                <a:lnTo>
                  <a:pt x="9540440" y="0"/>
                </a:lnTo>
                <a:lnTo>
                  <a:pt x="9540440" y="6435461"/>
                </a:lnTo>
                <a:lnTo>
                  <a:pt x="0" y="643546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7C00"/>
        </a:solidFill>
      </p:bgPr>
    </p:bg>
    <p:spTree>
      <p:nvGrpSpPr>
        <p:cNvPr id="93" name="Shape 93"/>
        <p:cNvGrpSpPr/>
        <p:nvPr/>
      </p:nvGrpSpPr>
      <p:grpSpPr>
        <a:xfrm>
          <a:off x="0" y="0"/>
          <a:ext cx="0" cy="0"/>
          <a:chOff x="0" y="0"/>
          <a:chExt cx="0" cy="0"/>
        </a:xfrm>
      </p:grpSpPr>
      <p:sp>
        <p:nvSpPr>
          <p:cNvPr id="94" name="Google Shape;94;p2"/>
          <p:cNvSpPr/>
          <p:nvPr/>
        </p:nvSpPr>
        <p:spPr>
          <a:xfrm>
            <a:off x="7670963" y="427812"/>
            <a:ext cx="2946073" cy="2292581"/>
          </a:xfrm>
          <a:custGeom>
            <a:rect b="b" l="l" r="r" t="t"/>
            <a:pathLst>
              <a:path extrusionOk="0" h="2292581" w="2946073">
                <a:moveTo>
                  <a:pt x="0" y="0"/>
                </a:moveTo>
                <a:lnTo>
                  <a:pt x="2946073" y="0"/>
                </a:lnTo>
                <a:lnTo>
                  <a:pt x="2946073" y="2292581"/>
                </a:lnTo>
                <a:lnTo>
                  <a:pt x="0" y="229258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2"/>
          <p:cNvSpPr txBox="1"/>
          <p:nvPr/>
        </p:nvSpPr>
        <p:spPr>
          <a:xfrm>
            <a:off x="3048000" y="2814572"/>
            <a:ext cx="12570990" cy="1024227"/>
          </a:xfrm>
          <a:prstGeom prst="rect">
            <a:avLst/>
          </a:prstGeom>
          <a:noFill/>
          <a:ln>
            <a:noFill/>
          </a:ln>
        </p:spPr>
        <p:txBody>
          <a:bodyPr anchorCtr="0" anchor="t" bIns="0" lIns="0" spcFirstLastPara="1" rIns="0" wrap="square" tIns="0">
            <a:spAutoFit/>
          </a:bodyPr>
          <a:lstStyle/>
          <a:p>
            <a:pPr indent="0" lvl="0" marL="0" marR="0" rtl="0" algn="ctr">
              <a:lnSpc>
                <a:spcPct val="138001"/>
              </a:lnSpc>
              <a:spcBef>
                <a:spcPts val="0"/>
              </a:spcBef>
              <a:spcAft>
                <a:spcPts val="0"/>
              </a:spcAft>
              <a:buNone/>
            </a:pPr>
            <a:r>
              <a:rPr lang="en-US" sz="5555">
                <a:solidFill>
                  <a:srgbClr val="FFFFFF"/>
                </a:solidFill>
                <a:latin typeface="Arial"/>
                <a:ea typeface="Arial"/>
                <a:cs typeface="Arial"/>
                <a:sym typeface="Arial"/>
              </a:rPr>
              <a:t>INTRODUCTION</a:t>
            </a:r>
            <a:endParaRPr/>
          </a:p>
        </p:txBody>
      </p:sp>
      <p:sp>
        <p:nvSpPr>
          <p:cNvPr id="96" name="Google Shape;96;p2"/>
          <p:cNvSpPr/>
          <p:nvPr/>
        </p:nvSpPr>
        <p:spPr>
          <a:xfrm>
            <a:off x="16230600" y="6501850"/>
            <a:ext cx="5867521" cy="5867521"/>
          </a:xfrm>
          <a:custGeom>
            <a:rect b="b" l="l" r="r" t="t"/>
            <a:pathLst>
              <a:path extrusionOk="0" h="5867521" w="5867521">
                <a:moveTo>
                  <a:pt x="0" y="0"/>
                </a:moveTo>
                <a:lnTo>
                  <a:pt x="5867521" y="0"/>
                </a:lnTo>
                <a:lnTo>
                  <a:pt x="5867521" y="5867521"/>
                </a:lnTo>
                <a:lnTo>
                  <a:pt x="0" y="5867521"/>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2"/>
          <p:cNvSpPr/>
          <p:nvPr/>
        </p:nvSpPr>
        <p:spPr>
          <a:xfrm>
            <a:off x="-1194488" y="-1713240"/>
            <a:ext cx="4788972" cy="4788972"/>
          </a:xfrm>
          <a:custGeom>
            <a:rect b="b" l="l" r="r" t="t"/>
            <a:pathLst>
              <a:path extrusionOk="0" h="4788972" w="4788972">
                <a:moveTo>
                  <a:pt x="0" y="0"/>
                </a:moveTo>
                <a:lnTo>
                  <a:pt x="4788971" y="0"/>
                </a:lnTo>
                <a:lnTo>
                  <a:pt x="4788971" y="4788972"/>
                </a:lnTo>
                <a:lnTo>
                  <a:pt x="0" y="478897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
          <p:cNvSpPr txBox="1"/>
          <p:nvPr/>
        </p:nvSpPr>
        <p:spPr>
          <a:xfrm>
            <a:off x="1752600" y="3932978"/>
            <a:ext cx="14478000" cy="4469557"/>
          </a:xfrm>
          <a:prstGeom prst="rect">
            <a:avLst/>
          </a:prstGeom>
          <a:noFill/>
          <a:ln>
            <a:noFill/>
          </a:ln>
        </p:spPr>
        <p:txBody>
          <a:bodyPr anchorCtr="0" anchor="t" bIns="0" lIns="0" spcFirstLastPara="1" rIns="0" wrap="square" tIns="0">
            <a:spAutoFit/>
          </a:bodyPr>
          <a:lstStyle/>
          <a:p>
            <a:pPr indent="0" lvl="0" marL="0" marR="0" rtl="0" algn="ctr">
              <a:lnSpc>
                <a:spcPct val="138014"/>
              </a:lnSpc>
              <a:spcBef>
                <a:spcPts val="0"/>
              </a:spcBef>
              <a:spcAft>
                <a:spcPts val="0"/>
              </a:spcAft>
              <a:buNone/>
            </a:pPr>
            <a:r>
              <a:rPr lang="en-US" sz="2549">
                <a:solidFill>
                  <a:srgbClr val="FFFFFF"/>
                </a:solidFill>
                <a:latin typeface="DM Sans"/>
                <a:ea typeface="DM Sans"/>
                <a:cs typeface="DM Sans"/>
                <a:sym typeface="DM Sans"/>
              </a:rPr>
              <a:t>Advocate Health, formed through the merger of Advocate Aurora Health and Atrium Health in December 2022, is one of the largest non-profit integrated health systems in the U.S., serving six states with 67 hospitals and over 150,000 employees. To enhance employee retention and satisfaction, the organization places strong emphasis on engagement as a key performance indicator. </a:t>
            </a:r>
            <a:br>
              <a:rPr lang="en-US" sz="2549">
                <a:solidFill>
                  <a:srgbClr val="FFFFFF"/>
                </a:solidFill>
                <a:latin typeface="DM Sans"/>
                <a:ea typeface="DM Sans"/>
                <a:cs typeface="DM Sans"/>
                <a:sym typeface="DM Sans"/>
              </a:rPr>
            </a:br>
            <a:r>
              <a:rPr lang="en-US" sz="2549">
                <a:solidFill>
                  <a:srgbClr val="FFFFFF"/>
                </a:solidFill>
                <a:latin typeface="DM Sans"/>
                <a:ea typeface="DM Sans"/>
                <a:cs typeface="DM Sans"/>
                <a:sym typeface="DM Sans"/>
              </a:rPr>
              <a:t>Other critical KPIs include maintaining financial stability, advancing sustainability goals with a target of carbon neutrality by 2030, and making strategic community investments such as hospital redevelopment in underserved areas. Advocate Health also prioritizes patient financial support, relieving medical debt to improve access to care and reduce economic burden.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2667000" y="2895000"/>
            <a:ext cx="14923595" cy="4915256"/>
          </a:xfrm>
          <a:prstGeom prst="rect">
            <a:avLst/>
          </a:prstGeom>
          <a:noFill/>
          <a:ln>
            <a:noFill/>
          </a:ln>
        </p:spPr>
        <p:txBody>
          <a:bodyPr anchorCtr="0" anchor="t" bIns="0" lIns="0" spcFirstLastPara="1" rIns="0" wrap="square" tIns="0">
            <a:spAutoFit/>
          </a:bodyPr>
          <a:lstStyle/>
          <a:p>
            <a:pPr indent="-342900" lvl="0" marL="342900" marR="0" rtl="0" algn="l">
              <a:lnSpc>
                <a:spcPct val="126313"/>
              </a:lnSpc>
              <a:spcBef>
                <a:spcPts val="0"/>
              </a:spcBef>
              <a:spcAft>
                <a:spcPts val="0"/>
              </a:spcAft>
              <a:buClr>
                <a:srgbClr val="11100E"/>
              </a:buClr>
              <a:buSzPts val="2550"/>
              <a:buFont typeface="Arial"/>
              <a:buChar char="•"/>
            </a:pPr>
            <a:r>
              <a:rPr lang="en-US" sz="2550">
                <a:solidFill>
                  <a:srgbClr val="11100E"/>
                </a:solidFill>
                <a:latin typeface="DM Sans"/>
                <a:ea typeface="DM Sans"/>
                <a:cs typeface="DM Sans"/>
                <a:sym typeface="DM Sans"/>
              </a:rPr>
              <a:t>Advocate Health's workforce analytics system processes structured and unstructured survey data using machine learning techniques such as clustering, NLP, and topic modeling to extract meaningful insights. However, its current processing time of 8 minutes for 10,000 rows of data presents a significant bottleneck, limiting real-time decision-making and scalability.</a:t>
            </a:r>
            <a:endParaRPr/>
          </a:p>
          <a:p>
            <a:pPr indent="0" lvl="0" marL="0" marR="0" rtl="0" algn="l">
              <a:lnSpc>
                <a:spcPct val="126313"/>
              </a:lnSpc>
              <a:spcBef>
                <a:spcPts val="0"/>
              </a:spcBef>
              <a:spcAft>
                <a:spcPts val="0"/>
              </a:spcAft>
              <a:buNone/>
            </a:pPr>
            <a:r>
              <a:t/>
            </a:r>
            <a:endParaRPr sz="2550">
              <a:solidFill>
                <a:srgbClr val="11100E"/>
              </a:solidFill>
              <a:latin typeface="DM Sans"/>
              <a:ea typeface="DM Sans"/>
              <a:cs typeface="DM Sans"/>
              <a:sym typeface="DM Sans"/>
            </a:endParaRPr>
          </a:p>
          <a:p>
            <a:pPr indent="-180975" lvl="0" marL="342900" marR="0" rtl="0" algn="l">
              <a:lnSpc>
                <a:spcPct val="126313"/>
              </a:lnSpc>
              <a:spcBef>
                <a:spcPts val="0"/>
              </a:spcBef>
              <a:spcAft>
                <a:spcPts val="0"/>
              </a:spcAft>
              <a:buClr>
                <a:schemeClr val="dk1"/>
              </a:buClr>
              <a:buSzPts val="2550"/>
              <a:buFont typeface="Arial"/>
              <a:buNone/>
            </a:pPr>
            <a:r>
              <a:t/>
            </a:r>
            <a:endParaRPr sz="2550">
              <a:solidFill>
                <a:srgbClr val="11100E"/>
              </a:solidFill>
              <a:latin typeface="DM Sans"/>
              <a:ea typeface="DM Sans"/>
              <a:cs typeface="DM Sans"/>
              <a:sym typeface="DM Sans"/>
            </a:endParaRPr>
          </a:p>
          <a:p>
            <a:pPr indent="-342900" lvl="0" marL="342900" marR="0" rtl="0" algn="l">
              <a:lnSpc>
                <a:spcPct val="126313"/>
              </a:lnSpc>
              <a:spcBef>
                <a:spcPts val="0"/>
              </a:spcBef>
              <a:spcAft>
                <a:spcPts val="0"/>
              </a:spcAft>
              <a:buClr>
                <a:srgbClr val="11100E"/>
              </a:buClr>
              <a:buSzPts val="2550"/>
              <a:buFont typeface="Arial"/>
              <a:buChar char="•"/>
            </a:pPr>
            <a:r>
              <a:rPr lang="en-US" sz="2550">
                <a:solidFill>
                  <a:srgbClr val="11100E"/>
                </a:solidFill>
                <a:latin typeface="DM Sans"/>
                <a:ea typeface="DM Sans"/>
                <a:cs typeface="DM Sans"/>
                <a:sym typeface="DM Sans"/>
              </a:rPr>
              <a:t>Accelerating this process will enable real-time workforce insights, facilitate the extraction of richer and more comprehensive insights from employee feedback, and uncover deeper patterns in sentiment. This empowers leadership to proactively address concerns, strengthen employee commitment, and ensure alignment with organizational goals.</a:t>
            </a:r>
            <a:endParaRPr/>
          </a:p>
        </p:txBody>
      </p:sp>
      <p:grpSp>
        <p:nvGrpSpPr>
          <p:cNvPr id="104" name="Google Shape;104;p3"/>
          <p:cNvGrpSpPr/>
          <p:nvPr/>
        </p:nvGrpSpPr>
        <p:grpSpPr>
          <a:xfrm>
            <a:off x="6188099" y="1161575"/>
            <a:ext cx="5410488" cy="981460"/>
            <a:chOff x="0" y="-57150"/>
            <a:chExt cx="1424984" cy="258491"/>
          </a:xfrm>
        </p:grpSpPr>
        <p:sp>
          <p:nvSpPr>
            <p:cNvPr id="105" name="Google Shape;105;p3"/>
            <p:cNvSpPr/>
            <p:nvPr/>
          </p:nvSpPr>
          <p:spPr>
            <a:xfrm>
              <a:off x="0" y="0"/>
              <a:ext cx="1424984" cy="201341"/>
            </a:xfrm>
            <a:custGeom>
              <a:rect b="b" l="l" r="r" t="t"/>
              <a:pathLst>
                <a:path extrusionOk="0" h="201341" w="1424984">
                  <a:moveTo>
                    <a:pt x="0" y="0"/>
                  </a:moveTo>
                  <a:lnTo>
                    <a:pt x="1424984" y="0"/>
                  </a:lnTo>
                  <a:lnTo>
                    <a:pt x="1424984" y="201341"/>
                  </a:lnTo>
                  <a:lnTo>
                    <a:pt x="0" y="201341"/>
                  </a:ln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txBox="1"/>
            <p:nvPr/>
          </p:nvSpPr>
          <p:spPr>
            <a:xfrm>
              <a:off x="0" y="-57150"/>
              <a:ext cx="1424984" cy="258491"/>
            </a:xfrm>
            <a:prstGeom prst="rect">
              <a:avLst/>
            </a:prstGeom>
            <a:noFill/>
            <a:ln>
              <a:noFill/>
            </a:ln>
          </p:spPr>
          <p:txBody>
            <a:bodyPr anchorCtr="0" anchor="ctr" bIns="50800" lIns="50800" spcFirstLastPara="1" rIns="50800" wrap="square" tIns="50800">
              <a:noAutofit/>
            </a:bodyPr>
            <a:lstStyle/>
            <a:p>
              <a:pPr indent="0" lvl="0" marL="0" marR="0" rtl="0" algn="ctr">
                <a:lnSpc>
                  <a:spcPct val="138043"/>
                </a:lnSpc>
                <a:spcBef>
                  <a:spcPts val="0"/>
                </a:spcBef>
                <a:spcAft>
                  <a:spcPts val="0"/>
                </a:spcAft>
                <a:buNone/>
              </a:pPr>
              <a:r>
                <a:rPr lang="en-US" sz="3609">
                  <a:solidFill>
                    <a:srgbClr val="FFFFFF"/>
                  </a:solidFill>
                  <a:latin typeface="DM Sans"/>
                  <a:ea typeface="DM Sans"/>
                  <a:cs typeface="DM Sans"/>
                  <a:sym typeface="DM Sans"/>
                </a:rPr>
                <a:t>Business Problem</a:t>
              </a:r>
              <a:endParaRPr/>
            </a:p>
          </p:txBody>
        </p:sp>
      </p:grpSp>
      <p:sp>
        <p:nvSpPr>
          <p:cNvPr id="107" name="Google Shape;107;p3"/>
          <p:cNvSpPr/>
          <p:nvPr/>
        </p:nvSpPr>
        <p:spPr>
          <a:xfrm>
            <a:off x="16113130" y="8591695"/>
            <a:ext cx="3390610" cy="3390610"/>
          </a:xfrm>
          <a:custGeom>
            <a:rect b="b" l="l" r="r" t="t"/>
            <a:pathLst>
              <a:path extrusionOk="0" h="3390610" w="3390610">
                <a:moveTo>
                  <a:pt x="0" y="0"/>
                </a:moveTo>
                <a:lnTo>
                  <a:pt x="3390610" y="0"/>
                </a:lnTo>
                <a:lnTo>
                  <a:pt x="3390610" y="3390610"/>
                </a:lnTo>
                <a:lnTo>
                  <a:pt x="0" y="339061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3"/>
          <p:cNvSpPr/>
          <p:nvPr/>
        </p:nvSpPr>
        <p:spPr>
          <a:xfrm>
            <a:off x="474989" y="-849720"/>
            <a:ext cx="1915377" cy="1915377"/>
          </a:xfrm>
          <a:custGeom>
            <a:rect b="b" l="l" r="r" t="t"/>
            <a:pathLst>
              <a:path extrusionOk="0" h="1915377" w="1915377">
                <a:moveTo>
                  <a:pt x="0" y="0"/>
                </a:moveTo>
                <a:lnTo>
                  <a:pt x="1915378" y="0"/>
                </a:lnTo>
                <a:lnTo>
                  <a:pt x="1915378" y="1915377"/>
                </a:lnTo>
                <a:lnTo>
                  <a:pt x="0" y="191537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p:nvPr/>
        </p:nvSpPr>
        <p:spPr>
          <a:xfrm>
            <a:off x="15331006" y="-1695305"/>
            <a:ext cx="3390610" cy="3390610"/>
          </a:xfrm>
          <a:custGeom>
            <a:rect b="b" l="l" r="r" t="t"/>
            <a:pathLst>
              <a:path extrusionOk="0" h="3390610" w="3390610">
                <a:moveTo>
                  <a:pt x="0" y="0"/>
                </a:moveTo>
                <a:lnTo>
                  <a:pt x="3390610" y="0"/>
                </a:lnTo>
                <a:lnTo>
                  <a:pt x="3390610" y="3390610"/>
                </a:lnTo>
                <a:lnTo>
                  <a:pt x="0" y="339061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Problem solving concept, business ..." id="110" name="Google Shape;110;p3"/>
          <p:cNvPicPr preferRelativeResize="0"/>
          <p:nvPr/>
        </p:nvPicPr>
        <p:blipFill rotWithShape="1">
          <a:blip r:embed="rId4">
            <a:alphaModFix/>
          </a:blip>
          <a:srcRect b="0" l="0" r="0" t="0"/>
          <a:stretch/>
        </p:blipFill>
        <p:spPr>
          <a:xfrm>
            <a:off x="346822" y="3162300"/>
            <a:ext cx="2067754" cy="1847850"/>
          </a:xfrm>
          <a:prstGeom prst="rect">
            <a:avLst/>
          </a:prstGeom>
          <a:noFill/>
          <a:ln>
            <a:noFill/>
          </a:ln>
        </p:spPr>
      </p:pic>
      <p:pic>
        <p:nvPicPr>
          <p:cNvPr descr="Business Problem Stock Illustrations ..." id="111" name="Google Shape;111;p3"/>
          <p:cNvPicPr preferRelativeResize="0"/>
          <p:nvPr/>
        </p:nvPicPr>
        <p:blipFill rotWithShape="1">
          <a:blip r:embed="rId5">
            <a:alphaModFix/>
          </a:blip>
          <a:srcRect b="0" l="0" r="0" t="0"/>
          <a:stretch/>
        </p:blipFill>
        <p:spPr>
          <a:xfrm>
            <a:off x="346822" y="5762115"/>
            <a:ext cx="2195920" cy="170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BFB"/>
        </a:solidFill>
      </p:bgPr>
    </p:bg>
    <p:spTree>
      <p:nvGrpSpPr>
        <p:cNvPr id="115" name="Shape 115"/>
        <p:cNvGrpSpPr/>
        <p:nvPr/>
      </p:nvGrpSpPr>
      <p:grpSpPr>
        <a:xfrm>
          <a:off x="0" y="0"/>
          <a:ext cx="0" cy="0"/>
          <a:chOff x="0" y="0"/>
          <a:chExt cx="0" cy="0"/>
        </a:xfrm>
      </p:grpSpPr>
      <p:sp>
        <p:nvSpPr>
          <p:cNvPr id="116" name="Google Shape;116;p4"/>
          <p:cNvSpPr txBox="1"/>
          <p:nvPr/>
        </p:nvSpPr>
        <p:spPr>
          <a:xfrm>
            <a:off x="2931885" y="5029582"/>
            <a:ext cx="4914060" cy="1369221"/>
          </a:xfrm>
          <a:prstGeom prst="rect">
            <a:avLst/>
          </a:prstGeom>
          <a:noFill/>
          <a:ln>
            <a:noFill/>
          </a:ln>
        </p:spPr>
        <p:txBody>
          <a:bodyPr anchorCtr="0" anchor="t" bIns="0" lIns="0" spcFirstLastPara="1" rIns="0" wrap="square" tIns="0">
            <a:spAutoFit/>
          </a:bodyPr>
          <a:lstStyle/>
          <a:p>
            <a:pPr indent="0" lvl="0" marL="0" marR="0" rtl="0" algn="l">
              <a:lnSpc>
                <a:spcPct val="138023"/>
              </a:lnSpc>
              <a:spcBef>
                <a:spcPts val="0"/>
              </a:spcBef>
              <a:spcAft>
                <a:spcPts val="0"/>
              </a:spcAft>
              <a:buNone/>
            </a:pPr>
            <a:r>
              <a:rPr b="1" lang="en-US" sz="1933">
                <a:solidFill>
                  <a:srgbClr val="11100E"/>
                </a:solidFill>
                <a:latin typeface="DM Sans"/>
                <a:ea typeface="DM Sans"/>
                <a:cs typeface="DM Sans"/>
                <a:sym typeface="DM Sans"/>
              </a:rPr>
              <a:t>Clustering</a:t>
            </a:r>
            <a:endParaRPr/>
          </a:p>
          <a:p>
            <a:pPr indent="0" lvl="0" marL="0" marR="0" rtl="0" algn="l">
              <a:lnSpc>
                <a:spcPct val="138023"/>
              </a:lnSpc>
              <a:spcBef>
                <a:spcPts val="0"/>
              </a:spcBef>
              <a:spcAft>
                <a:spcPts val="0"/>
              </a:spcAft>
              <a:buNone/>
            </a:pPr>
            <a:r>
              <a:rPr lang="en-US" sz="1933">
                <a:solidFill>
                  <a:srgbClr val="11100E"/>
                </a:solidFill>
                <a:latin typeface="DM Sans"/>
                <a:ea typeface="DM Sans"/>
                <a:cs typeface="DM Sans"/>
                <a:sym typeface="DM Sans"/>
              </a:rPr>
              <a:t>K-Means (structured data), DBSCAN (comment embeddings)</a:t>
            </a:r>
            <a:endParaRPr/>
          </a:p>
          <a:p>
            <a:pPr indent="0" lvl="0" marL="0" marR="0" rtl="0" algn="l">
              <a:lnSpc>
                <a:spcPct val="138023"/>
              </a:lnSpc>
              <a:spcBef>
                <a:spcPts val="0"/>
              </a:spcBef>
              <a:spcAft>
                <a:spcPts val="0"/>
              </a:spcAft>
              <a:buNone/>
            </a:pPr>
            <a:r>
              <a:t/>
            </a:r>
            <a:endParaRPr sz="1933">
              <a:solidFill>
                <a:srgbClr val="11100E"/>
              </a:solidFill>
              <a:latin typeface="DM Sans"/>
              <a:ea typeface="DM Sans"/>
              <a:cs typeface="DM Sans"/>
              <a:sym typeface="DM Sans"/>
            </a:endParaRPr>
          </a:p>
        </p:txBody>
      </p:sp>
      <p:sp>
        <p:nvSpPr>
          <p:cNvPr id="117" name="Google Shape;117;p4"/>
          <p:cNvSpPr txBox="1"/>
          <p:nvPr/>
        </p:nvSpPr>
        <p:spPr>
          <a:xfrm>
            <a:off x="1992805" y="3031191"/>
            <a:ext cx="5410488" cy="1632306"/>
          </a:xfrm>
          <a:prstGeom prst="rect">
            <a:avLst/>
          </a:prstGeom>
          <a:noFill/>
          <a:ln>
            <a:noFill/>
          </a:ln>
        </p:spPr>
        <p:txBody>
          <a:bodyPr anchorCtr="0" anchor="t" bIns="0" lIns="0" spcFirstLastPara="1" rIns="0" wrap="square" tIns="0">
            <a:spAutoFit/>
          </a:bodyPr>
          <a:lstStyle/>
          <a:p>
            <a:pPr indent="0" lvl="0" marL="0" marR="0" rtl="0" algn="l">
              <a:lnSpc>
                <a:spcPct val="126313"/>
              </a:lnSpc>
              <a:spcBef>
                <a:spcPts val="0"/>
              </a:spcBef>
              <a:spcAft>
                <a:spcPts val="0"/>
              </a:spcAft>
              <a:buNone/>
            </a:pPr>
            <a:r>
              <a:rPr lang="en-US" sz="2550">
                <a:solidFill>
                  <a:srgbClr val="11100E"/>
                </a:solidFill>
                <a:latin typeface="DM Sans"/>
                <a:ea typeface="DM Sans"/>
                <a:cs typeface="DM Sans"/>
                <a:sym typeface="DM Sans"/>
              </a:rPr>
              <a:t>The data included structured responses and open-ended feedback from 10,000+ employees.</a:t>
            </a:r>
            <a:endParaRPr/>
          </a:p>
        </p:txBody>
      </p:sp>
      <p:grpSp>
        <p:nvGrpSpPr>
          <p:cNvPr id="118" name="Google Shape;118;p4"/>
          <p:cNvGrpSpPr/>
          <p:nvPr/>
        </p:nvGrpSpPr>
        <p:grpSpPr>
          <a:xfrm>
            <a:off x="1992805" y="1695175"/>
            <a:ext cx="5410488" cy="981460"/>
            <a:chOff x="0" y="-57150"/>
            <a:chExt cx="1424984" cy="258491"/>
          </a:xfrm>
        </p:grpSpPr>
        <p:sp>
          <p:nvSpPr>
            <p:cNvPr id="119" name="Google Shape;119;p4"/>
            <p:cNvSpPr/>
            <p:nvPr/>
          </p:nvSpPr>
          <p:spPr>
            <a:xfrm>
              <a:off x="0" y="0"/>
              <a:ext cx="1424984" cy="201341"/>
            </a:xfrm>
            <a:custGeom>
              <a:rect b="b" l="l" r="r" t="t"/>
              <a:pathLst>
                <a:path extrusionOk="0" h="201341" w="1424984">
                  <a:moveTo>
                    <a:pt x="0" y="0"/>
                  </a:moveTo>
                  <a:lnTo>
                    <a:pt x="1424984" y="0"/>
                  </a:lnTo>
                  <a:lnTo>
                    <a:pt x="1424984" y="201341"/>
                  </a:lnTo>
                  <a:lnTo>
                    <a:pt x="0" y="201341"/>
                  </a:ln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4"/>
            <p:cNvSpPr txBox="1"/>
            <p:nvPr/>
          </p:nvSpPr>
          <p:spPr>
            <a:xfrm>
              <a:off x="0" y="-57150"/>
              <a:ext cx="1424984" cy="258491"/>
            </a:xfrm>
            <a:prstGeom prst="rect">
              <a:avLst/>
            </a:prstGeom>
            <a:noFill/>
            <a:ln>
              <a:noFill/>
            </a:ln>
          </p:spPr>
          <p:txBody>
            <a:bodyPr anchorCtr="0" anchor="ctr" bIns="50800" lIns="50800" spcFirstLastPara="1" rIns="50800" wrap="square" tIns="50800">
              <a:noAutofit/>
            </a:bodyPr>
            <a:lstStyle/>
            <a:p>
              <a:pPr indent="0" lvl="0" marL="0" marR="0" rtl="0" algn="ctr">
                <a:lnSpc>
                  <a:spcPct val="138043"/>
                </a:lnSpc>
                <a:spcBef>
                  <a:spcPts val="0"/>
                </a:spcBef>
                <a:spcAft>
                  <a:spcPts val="0"/>
                </a:spcAft>
                <a:buNone/>
              </a:pPr>
              <a:r>
                <a:rPr lang="en-US" sz="3609">
                  <a:solidFill>
                    <a:srgbClr val="FFFFFF"/>
                  </a:solidFill>
                  <a:latin typeface="DM Sans"/>
                  <a:ea typeface="DM Sans"/>
                  <a:cs typeface="DM Sans"/>
                  <a:sym typeface="DM Sans"/>
                </a:rPr>
                <a:t>METHODS AND TECH</a:t>
              </a:r>
              <a:endParaRPr/>
            </a:p>
          </p:txBody>
        </p:sp>
      </p:grpSp>
      <p:sp>
        <p:nvSpPr>
          <p:cNvPr id="121" name="Google Shape;121;p4"/>
          <p:cNvSpPr/>
          <p:nvPr/>
        </p:nvSpPr>
        <p:spPr>
          <a:xfrm>
            <a:off x="11495896" y="3577297"/>
            <a:ext cx="2648906" cy="4619075"/>
          </a:xfrm>
          <a:custGeom>
            <a:rect b="b" l="l" r="r" t="t"/>
            <a:pathLst>
              <a:path extrusionOk="0" h="4921250" w="2822194">
                <a:moveTo>
                  <a:pt x="1940560" y="4921250"/>
                </a:moveTo>
                <a:cubicBezTo>
                  <a:pt x="1787398" y="4822444"/>
                  <a:pt x="1627378" y="4730496"/>
                  <a:pt x="1460500" y="4648835"/>
                </a:cubicBezTo>
                <a:cubicBezTo>
                  <a:pt x="1286891" y="4567047"/>
                  <a:pt x="1106424" y="4492117"/>
                  <a:pt x="919226" y="4424045"/>
                </a:cubicBezTo>
                <a:cubicBezTo>
                  <a:pt x="755777" y="4366133"/>
                  <a:pt x="585597" y="4315079"/>
                  <a:pt x="411988" y="4274185"/>
                </a:cubicBezTo>
                <a:cubicBezTo>
                  <a:pt x="275844" y="4240149"/>
                  <a:pt x="139573" y="4209415"/>
                  <a:pt x="3429" y="4185666"/>
                </a:cubicBezTo>
                <a:cubicBezTo>
                  <a:pt x="0" y="2932303"/>
                  <a:pt x="0" y="2932303"/>
                  <a:pt x="0" y="2932303"/>
                </a:cubicBezTo>
                <a:cubicBezTo>
                  <a:pt x="6858" y="2935732"/>
                  <a:pt x="10160" y="2939161"/>
                  <a:pt x="17018" y="2942463"/>
                </a:cubicBezTo>
                <a:cubicBezTo>
                  <a:pt x="44196" y="2959481"/>
                  <a:pt x="78359" y="2973070"/>
                  <a:pt x="108966" y="2986786"/>
                </a:cubicBezTo>
                <a:cubicBezTo>
                  <a:pt x="143002" y="3000375"/>
                  <a:pt x="177038" y="3007233"/>
                  <a:pt x="211074" y="3014091"/>
                </a:cubicBezTo>
                <a:cubicBezTo>
                  <a:pt x="245110" y="3020949"/>
                  <a:pt x="282575" y="3024251"/>
                  <a:pt x="316611" y="3024251"/>
                </a:cubicBezTo>
                <a:cubicBezTo>
                  <a:pt x="398272" y="3024251"/>
                  <a:pt x="476631" y="3007233"/>
                  <a:pt x="548132" y="2976626"/>
                </a:cubicBezTo>
                <a:cubicBezTo>
                  <a:pt x="619633" y="2949321"/>
                  <a:pt x="680974" y="2905125"/>
                  <a:pt x="735330" y="2850642"/>
                </a:cubicBezTo>
                <a:cubicBezTo>
                  <a:pt x="789686" y="2796159"/>
                  <a:pt x="830707" y="2734818"/>
                  <a:pt x="861314" y="2663317"/>
                </a:cubicBezTo>
                <a:cubicBezTo>
                  <a:pt x="891921" y="2591816"/>
                  <a:pt x="908939" y="2513457"/>
                  <a:pt x="905637" y="2435098"/>
                </a:cubicBezTo>
                <a:cubicBezTo>
                  <a:pt x="905637" y="2356739"/>
                  <a:pt x="892048" y="2278380"/>
                  <a:pt x="858012" y="2206879"/>
                </a:cubicBezTo>
                <a:cubicBezTo>
                  <a:pt x="830834" y="2138807"/>
                  <a:pt x="786511" y="2074037"/>
                  <a:pt x="732028" y="2022983"/>
                </a:cubicBezTo>
                <a:cubicBezTo>
                  <a:pt x="677545" y="1968500"/>
                  <a:pt x="616331" y="1927606"/>
                  <a:pt x="544830" y="1896999"/>
                </a:cubicBezTo>
                <a:cubicBezTo>
                  <a:pt x="473329" y="1866392"/>
                  <a:pt x="394970" y="1852676"/>
                  <a:pt x="316738" y="1852676"/>
                </a:cubicBezTo>
                <a:cubicBezTo>
                  <a:pt x="279273" y="1852676"/>
                  <a:pt x="245237" y="1856105"/>
                  <a:pt x="207772" y="1862836"/>
                </a:cubicBezTo>
                <a:cubicBezTo>
                  <a:pt x="173736" y="1869694"/>
                  <a:pt x="139700" y="1879854"/>
                  <a:pt x="105664" y="1890141"/>
                </a:cubicBezTo>
                <a:cubicBezTo>
                  <a:pt x="75057" y="1903730"/>
                  <a:pt x="44323" y="1917446"/>
                  <a:pt x="13716" y="1937766"/>
                </a:cubicBezTo>
                <a:cubicBezTo>
                  <a:pt x="10287" y="1937766"/>
                  <a:pt x="6858" y="1941195"/>
                  <a:pt x="127" y="1944624"/>
                </a:cubicBezTo>
                <a:cubicBezTo>
                  <a:pt x="0" y="664083"/>
                  <a:pt x="0" y="664083"/>
                  <a:pt x="0" y="664083"/>
                </a:cubicBezTo>
                <a:cubicBezTo>
                  <a:pt x="187198" y="640207"/>
                  <a:pt x="374523" y="602742"/>
                  <a:pt x="561721" y="551688"/>
                </a:cubicBezTo>
                <a:cubicBezTo>
                  <a:pt x="738759" y="507365"/>
                  <a:pt x="919226" y="449580"/>
                  <a:pt x="1096264" y="381381"/>
                </a:cubicBezTo>
                <a:cubicBezTo>
                  <a:pt x="1252855" y="323469"/>
                  <a:pt x="1406144" y="251968"/>
                  <a:pt x="1559306" y="177038"/>
                </a:cubicBezTo>
                <a:cubicBezTo>
                  <a:pt x="1671701" y="122555"/>
                  <a:pt x="1780540" y="61341"/>
                  <a:pt x="1886077" y="0"/>
                </a:cubicBezTo>
                <a:cubicBezTo>
                  <a:pt x="1913255" y="2315845"/>
                  <a:pt x="1913255" y="2315845"/>
                  <a:pt x="1913255" y="2315845"/>
                </a:cubicBezTo>
                <a:cubicBezTo>
                  <a:pt x="1988185" y="2193290"/>
                  <a:pt x="1988185" y="2193290"/>
                  <a:pt x="1988185" y="2193290"/>
                </a:cubicBezTo>
                <a:cubicBezTo>
                  <a:pt x="1991614" y="2189861"/>
                  <a:pt x="1995043" y="2183130"/>
                  <a:pt x="1998345" y="2176272"/>
                </a:cubicBezTo>
                <a:cubicBezTo>
                  <a:pt x="2001647" y="2169414"/>
                  <a:pt x="2008505" y="2166112"/>
                  <a:pt x="2011934" y="2159254"/>
                </a:cubicBezTo>
                <a:cubicBezTo>
                  <a:pt x="2015363" y="2155825"/>
                  <a:pt x="2018792" y="2149094"/>
                  <a:pt x="2025523" y="2142236"/>
                </a:cubicBezTo>
                <a:cubicBezTo>
                  <a:pt x="2028952" y="2138807"/>
                  <a:pt x="2035683" y="2132076"/>
                  <a:pt x="2039112" y="2128647"/>
                </a:cubicBezTo>
                <a:cubicBezTo>
                  <a:pt x="2059559" y="2104771"/>
                  <a:pt x="2083435" y="2084324"/>
                  <a:pt x="2107184" y="2067306"/>
                </a:cubicBezTo>
                <a:cubicBezTo>
                  <a:pt x="2130933" y="2050288"/>
                  <a:pt x="2154809" y="2036699"/>
                  <a:pt x="2185543" y="2022983"/>
                </a:cubicBezTo>
                <a:cubicBezTo>
                  <a:pt x="2212721" y="2009394"/>
                  <a:pt x="2240026" y="2002536"/>
                  <a:pt x="2270633" y="1995678"/>
                </a:cubicBezTo>
                <a:cubicBezTo>
                  <a:pt x="2301240" y="1988820"/>
                  <a:pt x="2331974" y="1985518"/>
                  <a:pt x="2366010" y="1985518"/>
                </a:cubicBezTo>
                <a:cubicBezTo>
                  <a:pt x="2427351" y="1985518"/>
                  <a:pt x="2485136" y="1995678"/>
                  <a:pt x="2539619" y="2019554"/>
                </a:cubicBezTo>
                <a:cubicBezTo>
                  <a:pt x="2594102" y="2040001"/>
                  <a:pt x="2641727" y="2074037"/>
                  <a:pt x="2686050" y="2114931"/>
                </a:cubicBezTo>
                <a:cubicBezTo>
                  <a:pt x="2726944" y="2155825"/>
                  <a:pt x="2760980" y="2203450"/>
                  <a:pt x="2784729" y="2257933"/>
                </a:cubicBezTo>
                <a:cubicBezTo>
                  <a:pt x="2808478" y="2312416"/>
                  <a:pt x="2822194" y="2370328"/>
                  <a:pt x="2822194" y="2431669"/>
                </a:cubicBezTo>
                <a:cubicBezTo>
                  <a:pt x="2822194" y="2489581"/>
                  <a:pt x="2812034" y="2547493"/>
                  <a:pt x="2788158" y="2605405"/>
                </a:cubicBezTo>
                <a:cubicBezTo>
                  <a:pt x="2767711" y="2656459"/>
                  <a:pt x="2737104" y="2704211"/>
                  <a:pt x="2696210" y="2748407"/>
                </a:cubicBezTo>
                <a:cubicBezTo>
                  <a:pt x="2655316" y="2789301"/>
                  <a:pt x="2607691" y="2819908"/>
                  <a:pt x="2553208" y="2843784"/>
                </a:cubicBezTo>
                <a:cubicBezTo>
                  <a:pt x="2498725" y="2867660"/>
                  <a:pt x="2437511" y="2881249"/>
                  <a:pt x="2376170" y="2881249"/>
                </a:cubicBezTo>
                <a:cubicBezTo>
                  <a:pt x="2345563" y="2881249"/>
                  <a:pt x="2311527" y="2877820"/>
                  <a:pt x="2280793" y="2871089"/>
                </a:cubicBezTo>
                <a:cubicBezTo>
                  <a:pt x="2253615" y="2864231"/>
                  <a:pt x="2222881" y="2854071"/>
                  <a:pt x="2195703" y="2840482"/>
                </a:cubicBezTo>
                <a:cubicBezTo>
                  <a:pt x="2165096" y="2830322"/>
                  <a:pt x="2137791" y="2813177"/>
                  <a:pt x="2114042" y="2796159"/>
                </a:cubicBezTo>
                <a:cubicBezTo>
                  <a:pt x="2090293" y="2779141"/>
                  <a:pt x="2066417" y="2758694"/>
                  <a:pt x="2045970" y="2738247"/>
                </a:cubicBezTo>
                <a:cubicBezTo>
                  <a:pt x="2042541" y="2731389"/>
                  <a:pt x="2035810" y="2728087"/>
                  <a:pt x="2032381" y="2721229"/>
                </a:cubicBezTo>
                <a:cubicBezTo>
                  <a:pt x="2025523" y="2714371"/>
                  <a:pt x="2022221" y="2711069"/>
                  <a:pt x="2018792" y="2704211"/>
                </a:cubicBezTo>
                <a:cubicBezTo>
                  <a:pt x="2011934" y="2700782"/>
                  <a:pt x="2008632" y="2694051"/>
                  <a:pt x="2005203" y="2687193"/>
                </a:cubicBezTo>
                <a:cubicBezTo>
                  <a:pt x="2001774" y="2683764"/>
                  <a:pt x="1998345" y="2677033"/>
                  <a:pt x="1991614" y="2670175"/>
                </a:cubicBezTo>
                <a:cubicBezTo>
                  <a:pt x="1916684" y="2547620"/>
                  <a:pt x="1916684" y="2547620"/>
                  <a:pt x="1916684" y="2547620"/>
                </a:cubicBezTo>
                <a:lnTo>
                  <a:pt x="1940560" y="4921250"/>
                </a:lnTo>
                <a:close/>
              </a:path>
            </a:pathLst>
          </a:custGeom>
          <a:solidFill>
            <a:srgbClr val="F4C3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4"/>
          <p:cNvSpPr/>
          <p:nvPr/>
        </p:nvSpPr>
        <p:spPr>
          <a:xfrm>
            <a:off x="7949109" y="4268630"/>
            <a:ext cx="2339219" cy="4827797"/>
          </a:xfrm>
          <a:custGeom>
            <a:rect b="b" l="l" r="r" t="t"/>
            <a:pathLst>
              <a:path extrusionOk="0" h="5143627" w="2492248">
                <a:moveTo>
                  <a:pt x="1567434" y="5143627"/>
                </a:moveTo>
                <a:cubicBezTo>
                  <a:pt x="1557274" y="5116322"/>
                  <a:pt x="1550416" y="5089144"/>
                  <a:pt x="1540256" y="5061839"/>
                </a:cubicBezTo>
                <a:cubicBezTo>
                  <a:pt x="1513078" y="4976622"/>
                  <a:pt x="1489202" y="4881245"/>
                  <a:pt x="1468882" y="4775708"/>
                </a:cubicBezTo>
                <a:cubicBezTo>
                  <a:pt x="1455293" y="4697349"/>
                  <a:pt x="1438275" y="4612259"/>
                  <a:pt x="1428115" y="4527042"/>
                </a:cubicBezTo>
                <a:cubicBezTo>
                  <a:pt x="1417955" y="4462272"/>
                  <a:pt x="1414526" y="4411218"/>
                  <a:pt x="1411097" y="4390771"/>
                </a:cubicBezTo>
                <a:cubicBezTo>
                  <a:pt x="1407668" y="4370324"/>
                  <a:pt x="1407668" y="4370324"/>
                  <a:pt x="1407668" y="4370324"/>
                </a:cubicBezTo>
                <a:cubicBezTo>
                  <a:pt x="1397508" y="4319270"/>
                  <a:pt x="1387221" y="4261358"/>
                  <a:pt x="1377061" y="4193159"/>
                </a:cubicBezTo>
                <a:cubicBezTo>
                  <a:pt x="1373632" y="4145407"/>
                  <a:pt x="1373632" y="4145407"/>
                  <a:pt x="1373632" y="4145407"/>
                </a:cubicBezTo>
                <a:cubicBezTo>
                  <a:pt x="1363472" y="4094353"/>
                  <a:pt x="1356614" y="4039870"/>
                  <a:pt x="1349883" y="3985260"/>
                </a:cubicBezTo>
                <a:cubicBezTo>
                  <a:pt x="1336294" y="3903472"/>
                  <a:pt x="1322705" y="3831971"/>
                  <a:pt x="1305687" y="3770630"/>
                </a:cubicBezTo>
                <a:cubicBezTo>
                  <a:pt x="1288669" y="3688842"/>
                  <a:pt x="1268349" y="3620770"/>
                  <a:pt x="1244473" y="3559429"/>
                </a:cubicBezTo>
                <a:cubicBezTo>
                  <a:pt x="1230884" y="3521964"/>
                  <a:pt x="1193419" y="3474212"/>
                  <a:pt x="1139063" y="3423158"/>
                </a:cubicBezTo>
                <a:cubicBezTo>
                  <a:pt x="1094867" y="3378835"/>
                  <a:pt x="1033653" y="3334639"/>
                  <a:pt x="965708" y="3280029"/>
                </a:cubicBezTo>
                <a:cubicBezTo>
                  <a:pt x="911352" y="3242564"/>
                  <a:pt x="850138" y="3201670"/>
                  <a:pt x="778764" y="3154045"/>
                </a:cubicBezTo>
                <a:cubicBezTo>
                  <a:pt x="744728" y="3130169"/>
                  <a:pt x="710819" y="3109722"/>
                  <a:pt x="683514" y="3089275"/>
                </a:cubicBezTo>
                <a:cubicBezTo>
                  <a:pt x="642747" y="3065399"/>
                  <a:pt x="642747" y="3065399"/>
                  <a:pt x="642747" y="3065399"/>
                </a:cubicBezTo>
                <a:cubicBezTo>
                  <a:pt x="479552" y="2956433"/>
                  <a:pt x="350393" y="2867787"/>
                  <a:pt x="255143" y="2779268"/>
                </a:cubicBezTo>
                <a:cubicBezTo>
                  <a:pt x="163322" y="2690749"/>
                  <a:pt x="105537" y="2602103"/>
                  <a:pt x="71501" y="2493137"/>
                </a:cubicBezTo>
                <a:cubicBezTo>
                  <a:pt x="34163" y="2384171"/>
                  <a:pt x="13716" y="2244471"/>
                  <a:pt x="6858" y="2043430"/>
                </a:cubicBezTo>
                <a:cubicBezTo>
                  <a:pt x="0" y="1859534"/>
                  <a:pt x="6858" y="1627886"/>
                  <a:pt x="10287" y="1331468"/>
                </a:cubicBezTo>
                <a:cubicBezTo>
                  <a:pt x="13716" y="1290574"/>
                  <a:pt x="13716" y="1290574"/>
                  <a:pt x="13716" y="1290574"/>
                </a:cubicBezTo>
                <a:cubicBezTo>
                  <a:pt x="17145" y="1004443"/>
                  <a:pt x="102108" y="759206"/>
                  <a:pt x="261874" y="561594"/>
                </a:cubicBezTo>
                <a:cubicBezTo>
                  <a:pt x="387604" y="401447"/>
                  <a:pt x="567817" y="272034"/>
                  <a:pt x="792226" y="176657"/>
                </a:cubicBezTo>
                <a:cubicBezTo>
                  <a:pt x="958850" y="108585"/>
                  <a:pt x="1142365" y="57404"/>
                  <a:pt x="1343025" y="26797"/>
                </a:cubicBezTo>
                <a:cubicBezTo>
                  <a:pt x="1472311" y="6858"/>
                  <a:pt x="1570863" y="3429"/>
                  <a:pt x="1615059" y="0"/>
                </a:cubicBezTo>
                <a:cubicBezTo>
                  <a:pt x="1601470" y="1566926"/>
                  <a:pt x="1601470" y="1566926"/>
                  <a:pt x="1601470" y="1566926"/>
                </a:cubicBezTo>
                <a:cubicBezTo>
                  <a:pt x="1679702" y="1454531"/>
                  <a:pt x="1679702" y="1454531"/>
                  <a:pt x="1679702" y="1454531"/>
                </a:cubicBezTo>
                <a:cubicBezTo>
                  <a:pt x="1683131" y="1451102"/>
                  <a:pt x="1686560" y="1444371"/>
                  <a:pt x="1689862" y="1440942"/>
                </a:cubicBezTo>
                <a:cubicBezTo>
                  <a:pt x="1693291" y="1434084"/>
                  <a:pt x="1700022" y="1427353"/>
                  <a:pt x="1703451" y="1423924"/>
                </a:cubicBezTo>
                <a:cubicBezTo>
                  <a:pt x="1706880" y="1417066"/>
                  <a:pt x="1710309" y="1413764"/>
                  <a:pt x="1717040" y="1406906"/>
                </a:cubicBezTo>
                <a:cubicBezTo>
                  <a:pt x="1720469" y="1403477"/>
                  <a:pt x="1723898" y="1400048"/>
                  <a:pt x="1730629" y="1393317"/>
                </a:cubicBezTo>
                <a:cubicBezTo>
                  <a:pt x="1751076" y="1372870"/>
                  <a:pt x="1774825" y="1352423"/>
                  <a:pt x="1798574" y="1338834"/>
                </a:cubicBezTo>
                <a:cubicBezTo>
                  <a:pt x="1822323" y="1321816"/>
                  <a:pt x="1846199" y="1308227"/>
                  <a:pt x="1873377" y="1294511"/>
                </a:cubicBezTo>
                <a:cubicBezTo>
                  <a:pt x="1900555" y="1284351"/>
                  <a:pt x="1931162" y="1274064"/>
                  <a:pt x="1958340" y="1267206"/>
                </a:cubicBezTo>
                <a:cubicBezTo>
                  <a:pt x="1988947" y="1263777"/>
                  <a:pt x="2019554" y="1260348"/>
                  <a:pt x="2050161" y="1260348"/>
                </a:cubicBezTo>
                <a:cubicBezTo>
                  <a:pt x="2111375" y="1260348"/>
                  <a:pt x="2169160" y="1270508"/>
                  <a:pt x="2223516" y="1294384"/>
                </a:cubicBezTo>
                <a:cubicBezTo>
                  <a:pt x="2274570" y="1314831"/>
                  <a:pt x="2322068" y="1348867"/>
                  <a:pt x="2362962" y="1389761"/>
                </a:cubicBezTo>
                <a:cubicBezTo>
                  <a:pt x="2403729" y="1427226"/>
                  <a:pt x="2437765" y="1474978"/>
                  <a:pt x="2458212" y="1529461"/>
                </a:cubicBezTo>
                <a:cubicBezTo>
                  <a:pt x="2481961" y="1583944"/>
                  <a:pt x="2492248" y="1641856"/>
                  <a:pt x="2492248" y="1703197"/>
                </a:cubicBezTo>
                <a:cubicBezTo>
                  <a:pt x="2492248" y="1761109"/>
                  <a:pt x="2482088" y="1822450"/>
                  <a:pt x="2458212" y="1876933"/>
                </a:cubicBezTo>
                <a:cubicBezTo>
                  <a:pt x="2434336" y="1931416"/>
                  <a:pt x="2400427" y="1979168"/>
                  <a:pt x="2359660" y="2020062"/>
                </a:cubicBezTo>
                <a:cubicBezTo>
                  <a:pt x="2318893" y="2060956"/>
                  <a:pt x="2271268" y="2091563"/>
                  <a:pt x="2216912" y="2115439"/>
                </a:cubicBezTo>
                <a:cubicBezTo>
                  <a:pt x="2162556" y="2139315"/>
                  <a:pt x="2101342" y="2152904"/>
                  <a:pt x="2043557" y="2152904"/>
                </a:cubicBezTo>
                <a:cubicBezTo>
                  <a:pt x="2009521" y="2152904"/>
                  <a:pt x="1982343" y="2149475"/>
                  <a:pt x="1951736" y="2142744"/>
                </a:cubicBezTo>
                <a:cubicBezTo>
                  <a:pt x="1921129" y="2136013"/>
                  <a:pt x="1893951" y="2129155"/>
                  <a:pt x="1866773" y="2115439"/>
                </a:cubicBezTo>
                <a:cubicBezTo>
                  <a:pt x="1839595" y="2105279"/>
                  <a:pt x="1815719" y="2091563"/>
                  <a:pt x="1791970" y="2074545"/>
                </a:cubicBezTo>
                <a:cubicBezTo>
                  <a:pt x="1768221" y="2057527"/>
                  <a:pt x="1744345" y="2040509"/>
                  <a:pt x="1724025" y="2016633"/>
                </a:cubicBezTo>
                <a:cubicBezTo>
                  <a:pt x="1720596" y="2013204"/>
                  <a:pt x="1713865" y="2009775"/>
                  <a:pt x="1710436" y="2003044"/>
                </a:cubicBezTo>
                <a:cubicBezTo>
                  <a:pt x="1707007" y="1999615"/>
                  <a:pt x="1700276" y="1992884"/>
                  <a:pt x="1696847" y="1989455"/>
                </a:cubicBezTo>
                <a:cubicBezTo>
                  <a:pt x="1693418" y="1982597"/>
                  <a:pt x="1689989" y="1979295"/>
                  <a:pt x="1686687" y="1972437"/>
                </a:cubicBezTo>
                <a:cubicBezTo>
                  <a:pt x="1679829" y="1965579"/>
                  <a:pt x="1676527" y="1962277"/>
                  <a:pt x="1673098" y="1955419"/>
                </a:cubicBezTo>
                <a:cubicBezTo>
                  <a:pt x="1598295" y="1846453"/>
                  <a:pt x="1598295" y="1846453"/>
                  <a:pt x="1598295" y="1846453"/>
                </a:cubicBezTo>
                <a:lnTo>
                  <a:pt x="1567434" y="5143627"/>
                </a:lnTo>
                <a:close/>
              </a:path>
            </a:pathLst>
          </a:custGeom>
          <a:solidFill>
            <a:srgbClr val="DE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13400273" y="3034637"/>
            <a:ext cx="1930594" cy="5653032"/>
          </a:xfrm>
          <a:custGeom>
            <a:rect b="b" l="l" r="r" t="t"/>
            <a:pathLst>
              <a:path extrusionOk="0" h="6022848" w="2056892">
                <a:moveTo>
                  <a:pt x="618871" y="6022848"/>
                </a:moveTo>
                <a:cubicBezTo>
                  <a:pt x="612013" y="6022848"/>
                  <a:pt x="601853" y="6019419"/>
                  <a:pt x="595122" y="6019419"/>
                </a:cubicBezTo>
                <a:cubicBezTo>
                  <a:pt x="584962" y="6015990"/>
                  <a:pt x="574675" y="6009259"/>
                  <a:pt x="567944" y="6005830"/>
                </a:cubicBezTo>
                <a:cubicBezTo>
                  <a:pt x="557784" y="5998972"/>
                  <a:pt x="547497" y="5992241"/>
                  <a:pt x="537337" y="5985383"/>
                </a:cubicBezTo>
                <a:cubicBezTo>
                  <a:pt x="527177" y="5978525"/>
                  <a:pt x="520319" y="5971794"/>
                  <a:pt x="510159" y="5961507"/>
                </a:cubicBezTo>
                <a:cubicBezTo>
                  <a:pt x="472821" y="5927471"/>
                  <a:pt x="435356" y="5893435"/>
                  <a:pt x="394589" y="5859399"/>
                </a:cubicBezTo>
                <a:cubicBezTo>
                  <a:pt x="357251" y="5825363"/>
                  <a:pt x="319786" y="5791327"/>
                  <a:pt x="279019" y="5760720"/>
                </a:cubicBezTo>
                <a:cubicBezTo>
                  <a:pt x="241681" y="5730113"/>
                  <a:pt x="200787" y="5699379"/>
                  <a:pt x="160020" y="5668772"/>
                </a:cubicBezTo>
                <a:cubicBezTo>
                  <a:pt x="125984" y="5641594"/>
                  <a:pt x="92075" y="5617718"/>
                  <a:pt x="58039" y="5593842"/>
                </a:cubicBezTo>
                <a:cubicBezTo>
                  <a:pt x="34290" y="3503422"/>
                  <a:pt x="34290" y="3503422"/>
                  <a:pt x="34290" y="3503422"/>
                </a:cubicBezTo>
                <a:cubicBezTo>
                  <a:pt x="37719" y="3506851"/>
                  <a:pt x="44450" y="3510280"/>
                  <a:pt x="47879" y="3513582"/>
                </a:cubicBezTo>
                <a:cubicBezTo>
                  <a:pt x="78486" y="3530600"/>
                  <a:pt x="109093" y="3547618"/>
                  <a:pt x="143129" y="3557905"/>
                </a:cubicBezTo>
                <a:cubicBezTo>
                  <a:pt x="173736" y="3571494"/>
                  <a:pt x="211074" y="3581781"/>
                  <a:pt x="245110" y="3588512"/>
                </a:cubicBezTo>
                <a:cubicBezTo>
                  <a:pt x="279146" y="3595243"/>
                  <a:pt x="316484" y="3598672"/>
                  <a:pt x="350520" y="3598672"/>
                </a:cubicBezTo>
                <a:cubicBezTo>
                  <a:pt x="432181" y="3598672"/>
                  <a:pt x="510286" y="3581654"/>
                  <a:pt x="581787" y="3551047"/>
                </a:cubicBezTo>
                <a:cubicBezTo>
                  <a:pt x="653288" y="3520440"/>
                  <a:pt x="714375" y="3476117"/>
                  <a:pt x="768731" y="3425063"/>
                </a:cubicBezTo>
                <a:cubicBezTo>
                  <a:pt x="823087" y="3370580"/>
                  <a:pt x="863981" y="3305937"/>
                  <a:pt x="894588" y="3234436"/>
                </a:cubicBezTo>
                <a:cubicBezTo>
                  <a:pt x="921766" y="3162935"/>
                  <a:pt x="938784" y="3084576"/>
                  <a:pt x="935355" y="3006344"/>
                </a:cubicBezTo>
                <a:cubicBezTo>
                  <a:pt x="935355" y="2927985"/>
                  <a:pt x="918337" y="2849753"/>
                  <a:pt x="884301" y="2778252"/>
                </a:cubicBezTo>
                <a:cubicBezTo>
                  <a:pt x="853694" y="2710180"/>
                  <a:pt x="812927" y="2645410"/>
                  <a:pt x="758444" y="2594356"/>
                </a:cubicBezTo>
                <a:cubicBezTo>
                  <a:pt x="700659" y="2539873"/>
                  <a:pt x="639445" y="2498979"/>
                  <a:pt x="568071" y="2468372"/>
                </a:cubicBezTo>
                <a:cubicBezTo>
                  <a:pt x="496697" y="2437765"/>
                  <a:pt x="418465" y="2424049"/>
                  <a:pt x="340233" y="2424049"/>
                </a:cubicBezTo>
                <a:cubicBezTo>
                  <a:pt x="302895" y="2424049"/>
                  <a:pt x="265430" y="2427478"/>
                  <a:pt x="231394" y="2434209"/>
                </a:cubicBezTo>
                <a:cubicBezTo>
                  <a:pt x="197358" y="2440940"/>
                  <a:pt x="163449" y="2451227"/>
                  <a:pt x="129413" y="2461387"/>
                </a:cubicBezTo>
                <a:cubicBezTo>
                  <a:pt x="98806" y="2474976"/>
                  <a:pt x="68199" y="2488565"/>
                  <a:pt x="37592" y="2509012"/>
                </a:cubicBezTo>
                <a:cubicBezTo>
                  <a:pt x="30734" y="2512441"/>
                  <a:pt x="27432" y="2512441"/>
                  <a:pt x="24003" y="2515870"/>
                </a:cubicBezTo>
                <a:cubicBezTo>
                  <a:pt x="0" y="493649"/>
                  <a:pt x="0" y="493649"/>
                  <a:pt x="0" y="493649"/>
                </a:cubicBezTo>
                <a:cubicBezTo>
                  <a:pt x="67945" y="452755"/>
                  <a:pt x="132588" y="408559"/>
                  <a:pt x="197231" y="364236"/>
                </a:cubicBezTo>
                <a:cubicBezTo>
                  <a:pt x="258445" y="319913"/>
                  <a:pt x="316230" y="279146"/>
                  <a:pt x="370586" y="234823"/>
                </a:cubicBezTo>
                <a:cubicBezTo>
                  <a:pt x="418211" y="197358"/>
                  <a:pt x="465836" y="163322"/>
                  <a:pt x="506603" y="125857"/>
                </a:cubicBezTo>
                <a:cubicBezTo>
                  <a:pt x="543941" y="95250"/>
                  <a:pt x="574548" y="67945"/>
                  <a:pt x="598424" y="47498"/>
                </a:cubicBezTo>
                <a:cubicBezTo>
                  <a:pt x="605282" y="40640"/>
                  <a:pt x="615442" y="33909"/>
                  <a:pt x="622173" y="30480"/>
                </a:cubicBezTo>
                <a:cubicBezTo>
                  <a:pt x="629031" y="23622"/>
                  <a:pt x="639191" y="20320"/>
                  <a:pt x="645922" y="16891"/>
                </a:cubicBezTo>
                <a:cubicBezTo>
                  <a:pt x="656082" y="13462"/>
                  <a:pt x="666369" y="10033"/>
                  <a:pt x="673100" y="10033"/>
                </a:cubicBezTo>
                <a:cubicBezTo>
                  <a:pt x="683260" y="6604"/>
                  <a:pt x="693547" y="6604"/>
                  <a:pt x="703707" y="6604"/>
                </a:cubicBezTo>
                <a:cubicBezTo>
                  <a:pt x="1070991" y="0"/>
                  <a:pt x="1070991" y="0"/>
                  <a:pt x="1070991" y="0"/>
                </a:cubicBezTo>
                <a:cubicBezTo>
                  <a:pt x="1088009" y="0"/>
                  <a:pt x="1101598" y="0"/>
                  <a:pt x="1115187" y="3429"/>
                </a:cubicBezTo>
                <a:cubicBezTo>
                  <a:pt x="1128776" y="6858"/>
                  <a:pt x="1142365" y="13589"/>
                  <a:pt x="1155954" y="20447"/>
                </a:cubicBezTo>
                <a:cubicBezTo>
                  <a:pt x="1169543" y="27305"/>
                  <a:pt x="1179830" y="34036"/>
                  <a:pt x="1189990" y="44323"/>
                </a:cubicBezTo>
                <a:cubicBezTo>
                  <a:pt x="1200150" y="54610"/>
                  <a:pt x="1207008" y="64770"/>
                  <a:pt x="1217168" y="78359"/>
                </a:cubicBezTo>
                <a:cubicBezTo>
                  <a:pt x="1247775" y="132842"/>
                  <a:pt x="1278382" y="204343"/>
                  <a:pt x="1305560" y="289433"/>
                </a:cubicBezTo>
                <a:cubicBezTo>
                  <a:pt x="1336167" y="394970"/>
                  <a:pt x="1363345" y="520954"/>
                  <a:pt x="1390523" y="680974"/>
                </a:cubicBezTo>
                <a:cubicBezTo>
                  <a:pt x="1417701" y="854583"/>
                  <a:pt x="1441577" y="1069086"/>
                  <a:pt x="1461897" y="1317625"/>
                </a:cubicBezTo>
                <a:cubicBezTo>
                  <a:pt x="1485646" y="1586611"/>
                  <a:pt x="1506093" y="1906651"/>
                  <a:pt x="1519682" y="2270887"/>
                </a:cubicBezTo>
                <a:cubicBezTo>
                  <a:pt x="1519682" y="2311781"/>
                  <a:pt x="1519682" y="2311781"/>
                  <a:pt x="1519682" y="2311781"/>
                </a:cubicBezTo>
                <a:cubicBezTo>
                  <a:pt x="1710055" y="2308352"/>
                  <a:pt x="1710055" y="2308352"/>
                  <a:pt x="1710055" y="2308352"/>
                </a:cubicBezTo>
                <a:cubicBezTo>
                  <a:pt x="1754251" y="2308352"/>
                  <a:pt x="1798447" y="2318512"/>
                  <a:pt x="1835912" y="2335530"/>
                </a:cubicBezTo>
                <a:cubicBezTo>
                  <a:pt x="1876679" y="2349119"/>
                  <a:pt x="1910715" y="2372995"/>
                  <a:pt x="1941322" y="2403602"/>
                </a:cubicBezTo>
                <a:cubicBezTo>
                  <a:pt x="1971929" y="2434209"/>
                  <a:pt x="1995678" y="2468245"/>
                  <a:pt x="2012696" y="2505710"/>
                </a:cubicBezTo>
                <a:cubicBezTo>
                  <a:pt x="2033143" y="2543175"/>
                  <a:pt x="2039874" y="2587371"/>
                  <a:pt x="2043303" y="2631694"/>
                </a:cubicBezTo>
                <a:cubicBezTo>
                  <a:pt x="2056892" y="3319399"/>
                  <a:pt x="2056892" y="3319399"/>
                  <a:pt x="2056892" y="3319399"/>
                </a:cubicBezTo>
                <a:cubicBezTo>
                  <a:pt x="2056892" y="3363722"/>
                  <a:pt x="2050034" y="3404489"/>
                  <a:pt x="2033143" y="3445383"/>
                </a:cubicBezTo>
                <a:cubicBezTo>
                  <a:pt x="2019554" y="3482848"/>
                  <a:pt x="1995805" y="3520313"/>
                  <a:pt x="1965198" y="3547491"/>
                </a:cubicBezTo>
                <a:cubicBezTo>
                  <a:pt x="1938020" y="3578098"/>
                  <a:pt x="1903984" y="3601974"/>
                  <a:pt x="1863217" y="3618992"/>
                </a:cubicBezTo>
                <a:cubicBezTo>
                  <a:pt x="1825879" y="3636010"/>
                  <a:pt x="1781556" y="3642868"/>
                  <a:pt x="1737360" y="3646170"/>
                </a:cubicBezTo>
                <a:cubicBezTo>
                  <a:pt x="1560576" y="3646170"/>
                  <a:pt x="1560576" y="3646170"/>
                  <a:pt x="1560576" y="3646170"/>
                </a:cubicBezTo>
                <a:cubicBezTo>
                  <a:pt x="1560576" y="3687064"/>
                  <a:pt x="1560576" y="3687064"/>
                  <a:pt x="1560576" y="3687064"/>
                </a:cubicBezTo>
                <a:cubicBezTo>
                  <a:pt x="1570736" y="4211320"/>
                  <a:pt x="1550416" y="4660773"/>
                  <a:pt x="1506220" y="5021707"/>
                </a:cubicBezTo>
                <a:cubicBezTo>
                  <a:pt x="1472184" y="5314569"/>
                  <a:pt x="1417828" y="5549392"/>
                  <a:pt x="1346454" y="5723001"/>
                </a:cubicBezTo>
                <a:cubicBezTo>
                  <a:pt x="1281811" y="5876163"/>
                  <a:pt x="1220597" y="5951093"/>
                  <a:pt x="1176401" y="5985129"/>
                </a:cubicBezTo>
                <a:cubicBezTo>
                  <a:pt x="1132205" y="6022594"/>
                  <a:pt x="1098169" y="6022594"/>
                  <a:pt x="1091438" y="6022594"/>
                </a:cubicBezTo>
                <a:lnTo>
                  <a:pt x="618871" y="6022594"/>
                </a:lnTo>
                <a:close/>
              </a:path>
            </a:pathLst>
          </a:custGeom>
          <a:solidFill>
            <a:srgbClr val="FDD5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9549619" y="4215124"/>
            <a:ext cx="2663686" cy="5257163"/>
          </a:xfrm>
          <a:custGeom>
            <a:rect b="b" l="l" r="r" t="t"/>
            <a:pathLst>
              <a:path extrusionOk="0" h="5601081" w="2837942">
                <a:moveTo>
                  <a:pt x="469646" y="5600954"/>
                </a:moveTo>
                <a:cubicBezTo>
                  <a:pt x="449199" y="5600954"/>
                  <a:pt x="422021" y="5600954"/>
                  <a:pt x="391414" y="5600954"/>
                </a:cubicBezTo>
                <a:cubicBezTo>
                  <a:pt x="357378" y="5597525"/>
                  <a:pt x="323342" y="5594096"/>
                  <a:pt x="289306" y="5587365"/>
                </a:cubicBezTo>
                <a:cubicBezTo>
                  <a:pt x="251841" y="5583936"/>
                  <a:pt x="214376" y="5573776"/>
                  <a:pt x="180467" y="5566918"/>
                </a:cubicBezTo>
                <a:cubicBezTo>
                  <a:pt x="143002" y="5553329"/>
                  <a:pt x="108966" y="5539740"/>
                  <a:pt x="78359" y="5526024"/>
                </a:cubicBezTo>
                <a:cubicBezTo>
                  <a:pt x="71501" y="5522595"/>
                  <a:pt x="64770" y="5515864"/>
                  <a:pt x="54483" y="5512435"/>
                </a:cubicBezTo>
                <a:cubicBezTo>
                  <a:pt x="47625" y="5505577"/>
                  <a:pt x="40894" y="5498846"/>
                  <a:pt x="34036" y="5495417"/>
                </a:cubicBezTo>
                <a:cubicBezTo>
                  <a:pt x="23876" y="5488559"/>
                  <a:pt x="17018" y="5481828"/>
                  <a:pt x="10160" y="5474970"/>
                </a:cubicBezTo>
                <a:cubicBezTo>
                  <a:pt x="6731" y="5471541"/>
                  <a:pt x="3302" y="5468112"/>
                  <a:pt x="0" y="5464810"/>
                </a:cubicBezTo>
                <a:cubicBezTo>
                  <a:pt x="30607" y="2260854"/>
                  <a:pt x="30607" y="2260854"/>
                  <a:pt x="30607" y="2260854"/>
                </a:cubicBezTo>
                <a:cubicBezTo>
                  <a:pt x="37465" y="2264283"/>
                  <a:pt x="40767" y="2267712"/>
                  <a:pt x="44196" y="2271014"/>
                </a:cubicBezTo>
                <a:cubicBezTo>
                  <a:pt x="74803" y="2288032"/>
                  <a:pt x="105410" y="2301621"/>
                  <a:pt x="136144" y="2311908"/>
                </a:cubicBezTo>
                <a:cubicBezTo>
                  <a:pt x="166751" y="2325497"/>
                  <a:pt x="200787" y="2332355"/>
                  <a:pt x="234823" y="2339086"/>
                </a:cubicBezTo>
                <a:cubicBezTo>
                  <a:pt x="268859" y="2345817"/>
                  <a:pt x="302895" y="2349246"/>
                  <a:pt x="336931" y="2349246"/>
                </a:cubicBezTo>
                <a:cubicBezTo>
                  <a:pt x="418592" y="2349246"/>
                  <a:pt x="496824" y="2332228"/>
                  <a:pt x="568325" y="2301621"/>
                </a:cubicBezTo>
                <a:cubicBezTo>
                  <a:pt x="639826" y="2271014"/>
                  <a:pt x="701040" y="2230120"/>
                  <a:pt x="755523" y="2175637"/>
                </a:cubicBezTo>
                <a:cubicBezTo>
                  <a:pt x="810006" y="2121154"/>
                  <a:pt x="854202" y="2056511"/>
                  <a:pt x="881380" y="1988312"/>
                </a:cubicBezTo>
                <a:cubicBezTo>
                  <a:pt x="915416" y="1916811"/>
                  <a:pt x="929005" y="1838452"/>
                  <a:pt x="929005" y="1760220"/>
                </a:cubicBezTo>
                <a:cubicBezTo>
                  <a:pt x="929005" y="1681988"/>
                  <a:pt x="915416" y="1603629"/>
                  <a:pt x="884809" y="1532128"/>
                </a:cubicBezTo>
                <a:cubicBezTo>
                  <a:pt x="857631" y="1464056"/>
                  <a:pt x="813308" y="1399286"/>
                  <a:pt x="758952" y="1348232"/>
                </a:cubicBezTo>
                <a:cubicBezTo>
                  <a:pt x="707898" y="1293749"/>
                  <a:pt x="643255" y="1252855"/>
                  <a:pt x="575183" y="1222248"/>
                </a:cubicBezTo>
                <a:cubicBezTo>
                  <a:pt x="503682" y="1191641"/>
                  <a:pt x="428879" y="1177925"/>
                  <a:pt x="350520" y="1177925"/>
                </a:cubicBezTo>
                <a:cubicBezTo>
                  <a:pt x="313055" y="1177925"/>
                  <a:pt x="275590" y="1181354"/>
                  <a:pt x="241681" y="1188085"/>
                </a:cubicBezTo>
                <a:cubicBezTo>
                  <a:pt x="211074" y="1191514"/>
                  <a:pt x="177038" y="1201674"/>
                  <a:pt x="143002" y="1211961"/>
                </a:cubicBezTo>
                <a:cubicBezTo>
                  <a:pt x="112395" y="1225550"/>
                  <a:pt x="81788" y="1239139"/>
                  <a:pt x="54483" y="1256284"/>
                </a:cubicBezTo>
                <a:cubicBezTo>
                  <a:pt x="47625" y="1259713"/>
                  <a:pt x="44323" y="1263142"/>
                  <a:pt x="40894" y="1263142"/>
                </a:cubicBezTo>
                <a:cubicBezTo>
                  <a:pt x="51054" y="51054"/>
                  <a:pt x="51054" y="51054"/>
                  <a:pt x="51054" y="51054"/>
                </a:cubicBezTo>
                <a:cubicBezTo>
                  <a:pt x="91948" y="51054"/>
                  <a:pt x="136144" y="47625"/>
                  <a:pt x="193929" y="47625"/>
                </a:cubicBezTo>
                <a:cubicBezTo>
                  <a:pt x="268859" y="44196"/>
                  <a:pt x="364109" y="40767"/>
                  <a:pt x="472948" y="37465"/>
                </a:cubicBezTo>
                <a:cubicBezTo>
                  <a:pt x="581787" y="34163"/>
                  <a:pt x="707771" y="34036"/>
                  <a:pt x="854075" y="30607"/>
                </a:cubicBezTo>
                <a:cubicBezTo>
                  <a:pt x="996950" y="30607"/>
                  <a:pt x="1156970" y="27178"/>
                  <a:pt x="1333881" y="27178"/>
                </a:cubicBezTo>
                <a:cubicBezTo>
                  <a:pt x="1391793" y="27178"/>
                  <a:pt x="1391793" y="27178"/>
                  <a:pt x="1391793" y="27178"/>
                </a:cubicBezTo>
                <a:cubicBezTo>
                  <a:pt x="1449705" y="27178"/>
                  <a:pt x="1449705" y="27178"/>
                  <a:pt x="1449705" y="27178"/>
                </a:cubicBezTo>
                <a:cubicBezTo>
                  <a:pt x="1493901" y="27178"/>
                  <a:pt x="1541653" y="27178"/>
                  <a:pt x="1585849" y="23749"/>
                </a:cubicBezTo>
                <a:cubicBezTo>
                  <a:pt x="1630045" y="23749"/>
                  <a:pt x="1674368" y="20320"/>
                  <a:pt x="1718564" y="20320"/>
                </a:cubicBezTo>
                <a:cubicBezTo>
                  <a:pt x="1762760" y="16891"/>
                  <a:pt x="1807083" y="13462"/>
                  <a:pt x="1851279" y="10160"/>
                </a:cubicBezTo>
                <a:cubicBezTo>
                  <a:pt x="1878457" y="6731"/>
                  <a:pt x="1905762" y="3302"/>
                  <a:pt x="1932940" y="0"/>
                </a:cubicBezTo>
                <a:cubicBezTo>
                  <a:pt x="1932940" y="1641094"/>
                  <a:pt x="1932940" y="1641094"/>
                  <a:pt x="1932940" y="1641094"/>
                </a:cubicBezTo>
                <a:cubicBezTo>
                  <a:pt x="2011172" y="1518539"/>
                  <a:pt x="2011172" y="1518539"/>
                  <a:pt x="2011172" y="1518539"/>
                </a:cubicBezTo>
                <a:cubicBezTo>
                  <a:pt x="2014601" y="1511681"/>
                  <a:pt x="2018030" y="1508379"/>
                  <a:pt x="2021332" y="1501521"/>
                </a:cubicBezTo>
                <a:cubicBezTo>
                  <a:pt x="2024634" y="1494663"/>
                  <a:pt x="2031492" y="1491361"/>
                  <a:pt x="2034921" y="1484503"/>
                </a:cubicBezTo>
                <a:cubicBezTo>
                  <a:pt x="2038350" y="1477645"/>
                  <a:pt x="2041779" y="1474343"/>
                  <a:pt x="2048510" y="1467485"/>
                </a:cubicBezTo>
                <a:cubicBezTo>
                  <a:pt x="2051939" y="1464056"/>
                  <a:pt x="2055368" y="1457325"/>
                  <a:pt x="2062099" y="1453896"/>
                </a:cubicBezTo>
                <a:cubicBezTo>
                  <a:pt x="2082546" y="1430020"/>
                  <a:pt x="2106295" y="1409573"/>
                  <a:pt x="2130171" y="1392555"/>
                </a:cubicBezTo>
                <a:cubicBezTo>
                  <a:pt x="2154047" y="1375537"/>
                  <a:pt x="2181225" y="1361948"/>
                  <a:pt x="2208403" y="1348232"/>
                </a:cubicBezTo>
                <a:cubicBezTo>
                  <a:pt x="2235581" y="1334516"/>
                  <a:pt x="2266315" y="1327785"/>
                  <a:pt x="2293493" y="1321054"/>
                </a:cubicBezTo>
                <a:cubicBezTo>
                  <a:pt x="2324100" y="1314196"/>
                  <a:pt x="2358136" y="1310894"/>
                  <a:pt x="2388743" y="1310894"/>
                </a:cubicBezTo>
                <a:cubicBezTo>
                  <a:pt x="2449957" y="1310894"/>
                  <a:pt x="2507869" y="1321054"/>
                  <a:pt x="2562352" y="1344930"/>
                </a:cubicBezTo>
                <a:cubicBezTo>
                  <a:pt x="2616835" y="1365377"/>
                  <a:pt x="2664460" y="1399413"/>
                  <a:pt x="2705227" y="1440307"/>
                </a:cubicBezTo>
                <a:cubicBezTo>
                  <a:pt x="2745994" y="1481201"/>
                  <a:pt x="2780157" y="1528826"/>
                  <a:pt x="2803906" y="1579880"/>
                </a:cubicBezTo>
                <a:cubicBezTo>
                  <a:pt x="2827782" y="1634363"/>
                  <a:pt x="2837942" y="1695704"/>
                  <a:pt x="2837942" y="1753489"/>
                </a:cubicBezTo>
                <a:cubicBezTo>
                  <a:pt x="2837942" y="1814830"/>
                  <a:pt x="2827782" y="1872615"/>
                  <a:pt x="2803906" y="1927098"/>
                </a:cubicBezTo>
                <a:cubicBezTo>
                  <a:pt x="2783459" y="1981581"/>
                  <a:pt x="2749423" y="2029206"/>
                  <a:pt x="2708656" y="2070100"/>
                </a:cubicBezTo>
                <a:cubicBezTo>
                  <a:pt x="2667889" y="2110994"/>
                  <a:pt x="2620137" y="2145030"/>
                  <a:pt x="2565781" y="2168779"/>
                </a:cubicBezTo>
                <a:cubicBezTo>
                  <a:pt x="2511425" y="2192528"/>
                  <a:pt x="2450084" y="2202815"/>
                  <a:pt x="2392172" y="2202815"/>
                </a:cubicBezTo>
                <a:cubicBezTo>
                  <a:pt x="2358136" y="2202815"/>
                  <a:pt x="2327529" y="2199386"/>
                  <a:pt x="2296922" y="2192655"/>
                </a:cubicBezTo>
                <a:cubicBezTo>
                  <a:pt x="2266315" y="2185924"/>
                  <a:pt x="2235708" y="2179066"/>
                  <a:pt x="2208403" y="2165477"/>
                </a:cubicBezTo>
                <a:cubicBezTo>
                  <a:pt x="2181098" y="2151888"/>
                  <a:pt x="2153920" y="2138299"/>
                  <a:pt x="2130171" y="2121154"/>
                </a:cubicBezTo>
                <a:cubicBezTo>
                  <a:pt x="2106422" y="2104009"/>
                  <a:pt x="2082546" y="2083689"/>
                  <a:pt x="2062099" y="2059813"/>
                </a:cubicBezTo>
                <a:cubicBezTo>
                  <a:pt x="2058670" y="2056384"/>
                  <a:pt x="2051939" y="2049653"/>
                  <a:pt x="2048510" y="2046224"/>
                </a:cubicBezTo>
                <a:cubicBezTo>
                  <a:pt x="2045081" y="2039366"/>
                  <a:pt x="2038350" y="2036064"/>
                  <a:pt x="2034921" y="2029206"/>
                </a:cubicBezTo>
                <a:cubicBezTo>
                  <a:pt x="2031492" y="2022348"/>
                  <a:pt x="2024761" y="2019046"/>
                  <a:pt x="2021332" y="2012188"/>
                </a:cubicBezTo>
                <a:cubicBezTo>
                  <a:pt x="2017903" y="2005330"/>
                  <a:pt x="2014474" y="2002028"/>
                  <a:pt x="2011172" y="1995170"/>
                </a:cubicBezTo>
                <a:cubicBezTo>
                  <a:pt x="1932940" y="1872615"/>
                  <a:pt x="1932940" y="1872615"/>
                  <a:pt x="1932940" y="1872615"/>
                </a:cubicBezTo>
                <a:cubicBezTo>
                  <a:pt x="1932940" y="3483102"/>
                  <a:pt x="1932940" y="3483102"/>
                  <a:pt x="1932940" y="3483102"/>
                </a:cubicBezTo>
                <a:cubicBezTo>
                  <a:pt x="1898904" y="3476244"/>
                  <a:pt x="1864868" y="3472942"/>
                  <a:pt x="1830832" y="3469513"/>
                </a:cubicBezTo>
                <a:cubicBezTo>
                  <a:pt x="1783207" y="3462655"/>
                  <a:pt x="1738884" y="3459353"/>
                  <a:pt x="1698117" y="3455924"/>
                </a:cubicBezTo>
                <a:cubicBezTo>
                  <a:pt x="1653921" y="3452495"/>
                  <a:pt x="1616456" y="3449066"/>
                  <a:pt x="1582420" y="3445764"/>
                </a:cubicBezTo>
                <a:cubicBezTo>
                  <a:pt x="1548384" y="3445764"/>
                  <a:pt x="1517777" y="3442335"/>
                  <a:pt x="1487170" y="3442335"/>
                </a:cubicBezTo>
                <a:cubicBezTo>
                  <a:pt x="1371473" y="3442335"/>
                  <a:pt x="1272794" y="3476371"/>
                  <a:pt x="1187704" y="3537712"/>
                </a:cubicBezTo>
                <a:cubicBezTo>
                  <a:pt x="1112774" y="3592195"/>
                  <a:pt x="1051560" y="3673856"/>
                  <a:pt x="1003935" y="3779393"/>
                </a:cubicBezTo>
                <a:cubicBezTo>
                  <a:pt x="963041" y="3871341"/>
                  <a:pt x="932434" y="3980307"/>
                  <a:pt x="908685" y="4113022"/>
                </a:cubicBezTo>
                <a:cubicBezTo>
                  <a:pt x="891667" y="4218559"/>
                  <a:pt x="878078" y="4337685"/>
                  <a:pt x="864489" y="4490974"/>
                </a:cubicBezTo>
                <a:cubicBezTo>
                  <a:pt x="861060" y="4576064"/>
                  <a:pt x="861060" y="4661154"/>
                  <a:pt x="867918" y="4739513"/>
                </a:cubicBezTo>
                <a:cubicBezTo>
                  <a:pt x="874776" y="4811014"/>
                  <a:pt x="888365" y="4879086"/>
                  <a:pt x="905383" y="4947158"/>
                </a:cubicBezTo>
                <a:cubicBezTo>
                  <a:pt x="922401" y="5001641"/>
                  <a:pt x="939419" y="5056124"/>
                  <a:pt x="963295" y="5107178"/>
                </a:cubicBezTo>
                <a:cubicBezTo>
                  <a:pt x="980313" y="5144643"/>
                  <a:pt x="1000760" y="5182108"/>
                  <a:pt x="1021207" y="5216144"/>
                </a:cubicBezTo>
                <a:cubicBezTo>
                  <a:pt x="1028065" y="5229733"/>
                  <a:pt x="1034796" y="5243322"/>
                  <a:pt x="1041654" y="5257038"/>
                </a:cubicBezTo>
                <a:cubicBezTo>
                  <a:pt x="1045083" y="5270627"/>
                  <a:pt x="1048512" y="5284216"/>
                  <a:pt x="1048512" y="5297932"/>
                </a:cubicBezTo>
                <a:cubicBezTo>
                  <a:pt x="1051941" y="5314950"/>
                  <a:pt x="1051941" y="5328539"/>
                  <a:pt x="1048512" y="5342255"/>
                </a:cubicBezTo>
                <a:cubicBezTo>
                  <a:pt x="1048512" y="5355844"/>
                  <a:pt x="1045083" y="5369433"/>
                  <a:pt x="1041654" y="5386578"/>
                </a:cubicBezTo>
                <a:cubicBezTo>
                  <a:pt x="1034796" y="5400167"/>
                  <a:pt x="1028065" y="5413756"/>
                  <a:pt x="1021207" y="5424043"/>
                </a:cubicBezTo>
                <a:cubicBezTo>
                  <a:pt x="1014349" y="5437632"/>
                  <a:pt x="1007618" y="5447919"/>
                  <a:pt x="997331" y="5458079"/>
                </a:cubicBezTo>
                <a:cubicBezTo>
                  <a:pt x="987044" y="5468239"/>
                  <a:pt x="976884" y="5478526"/>
                  <a:pt x="963295" y="5485257"/>
                </a:cubicBezTo>
                <a:cubicBezTo>
                  <a:pt x="953135" y="5495417"/>
                  <a:pt x="939419" y="5502275"/>
                  <a:pt x="925830" y="5505704"/>
                </a:cubicBezTo>
                <a:cubicBezTo>
                  <a:pt x="884936" y="5522722"/>
                  <a:pt x="840740" y="5536311"/>
                  <a:pt x="789686" y="5550027"/>
                </a:cubicBezTo>
                <a:cubicBezTo>
                  <a:pt x="748792" y="5560187"/>
                  <a:pt x="704596" y="5570474"/>
                  <a:pt x="656971" y="5580634"/>
                </a:cubicBezTo>
                <a:cubicBezTo>
                  <a:pt x="619506" y="5587492"/>
                  <a:pt x="585470" y="5590794"/>
                  <a:pt x="558292" y="5594223"/>
                </a:cubicBezTo>
                <a:cubicBezTo>
                  <a:pt x="534416" y="5597652"/>
                  <a:pt x="517398" y="5601081"/>
                  <a:pt x="514096" y="5601081"/>
                </a:cubicBezTo>
                <a:cubicBezTo>
                  <a:pt x="480060" y="5601081"/>
                  <a:pt x="480060" y="5601081"/>
                  <a:pt x="480060" y="5601081"/>
                </a:cubicBezTo>
                <a:lnTo>
                  <a:pt x="469900" y="5601081"/>
                </a:ln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txBox="1"/>
          <p:nvPr/>
        </p:nvSpPr>
        <p:spPr>
          <a:xfrm>
            <a:off x="14144994" y="5396835"/>
            <a:ext cx="1083524" cy="906542"/>
          </a:xfrm>
          <a:prstGeom prst="rect">
            <a:avLst/>
          </a:prstGeom>
          <a:noFill/>
          <a:ln>
            <a:noFill/>
          </a:ln>
        </p:spPr>
        <p:txBody>
          <a:bodyPr anchorCtr="0" anchor="t" bIns="0" lIns="0" spcFirstLastPara="1" rIns="0" wrap="square" tIns="0">
            <a:spAutoFit/>
          </a:bodyPr>
          <a:lstStyle/>
          <a:p>
            <a:pPr indent="0" lvl="0" marL="0" marR="0" rtl="0" algn="ctr">
              <a:lnSpc>
                <a:spcPct val="138012"/>
              </a:lnSpc>
              <a:spcBef>
                <a:spcPts val="0"/>
              </a:spcBef>
              <a:spcAft>
                <a:spcPts val="0"/>
              </a:spcAft>
              <a:buNone/>
            </a:pPr>
            <a:r>
              <a:rPr b="1" lang="en-US" sz="5343">
                <a:solidFill>
                  <a:srgbClr val="FFFFFF"/>
                </a:solidFill>
                <a:latin typeface="DM Sans"/>
                <a:ea typeface="DM Sans"/>
                <a:cs typeface="DM Sans"/>
                <a:sym typeface="DM Sans"/>
              </a:rPr>
              <a:t>04</a:t>
            </a:r>
            <a:endParaRPr/>
          </a:p>
        </p:txBody>
      </p:sp>
      <p:sp>
        <p:nvSpPr>
          <p:cNvPr id="126" name="Google Shape;126;p4"/>
          <p:cNvSpPr txBox="1"/>
          <p:nvPr/>
        </p:nvSpPr>
        <p:spPr>
          <a:xfrm>
            <a:off x="12213585" y="5396835"/>
            <a:ext cx="1083524" cy="906542"/>
          </a:xfrm>
          <a:prstGeom prst="rect">
            <a:avLst/>
          </a:prstGeom>
          <a:noFill/>
          <a:ln>
            <a:noFill/>
          </a:ln>
        </p:spPr>
        <p:txBody>
          <a:bodyPr anchorCtr="0" anchor="t" bIns="0" lIns="0" spcFirstLastPara="1" rIns="0" wrap="square" tIns="0">
            <a:spAutoFit/>
          </a:bodyPr>
          <a:lstStyle/>
          <a:p>
            <a:pPr indent="0" lvl="0" marL="0" marR="0" rtl="0" algn="ctr">
              <a:lnSpc>
                <a:spcPct val="138012"/>
              </a:lnSpc>
              <a:spcBef>
                <a:spcPts val="0"/>
              </a:spcBef>
              <a:spcAft>
                <a:spcPts val="0"/>
              </a:spcAft>
              <a:buNone/>
            </a:pPr>
            <a:r>
              <a:rPr b="1" lang="en-US" sz="5343">
                <a:solidFill>
                  <a:srgbClr val="FFFFFF"/>
                </a:solidFill>
                <a:latin typeface="DM Sans"/>
                <a:ea typeface="DM Sans"/>
                <a:cs typeface="DM Sans"/>
                <a:sym typeface="DM Sans"/>
              </a:rPr>
              <a:t>03</a:t>
            </a:r>
            <a:endParaRPr/>
          </a:p>
        </p:txBody>
      </p:sp>
      <p:sp>
        <p:nvSpPr>
          <p:cNvPr id="127" name="Google Shape;127;p4"/>
          <p:cNvSpPr txBox="1"/>
          <p:nvPr/>
        </p:nvSpPr>
        <p:spPr>
          <a:xfrm>
            <a:off x="8197514" y="5422515"/>
            <a:ext cx="1083524" cy="906542"/>
          </a:xfrm>
          <a:prstGeom prst="rect">
            <a:avLst/>
          </a:prstGeom>
          <a:noFill/>
          <a:ln>
            <a:noFill/>
          </a:ln>
        </p:spPr>
        <p:txBody>
          <a:bodyPr anchorCtr="0" anchor="t" bIns="0" lIns="0" spcFirstLastPara="1" rIns="0" wrap="square" tIns="0">
            <a:spAutoFit/>
          </a:bodyPr>
          <a:lstStyle/>
          <a:p>
            <a:pPr indent="0" lvl="0" marL="0" marR="0" rtl="0" algn="ctr">
              <a:lnSpc>
                <a:spcPct val="138012"/>
              </a:lnSpc>
              <a:spcBef>
                <a:spcPts val="0"/>
              </a:spcBef>
              <a:spcAft>
                <a:spcPts val="0"/>
              </a:spcAft>
              <a:buNone/>
            </a:pPr>
            <a:r>
              <a:rPr b="1" lang="en-US" sz="5343">
                <a:solidFill>
                  <a:srgbClr val="FFFFFF"/>
                </a:solidFill>
                <a:latin typeface="DM Sans"/>
                <a:ea typeface="DM Sans"/>
                <a:cs typeface="DM Sans"/>
                <a:sym typeface="DM Sans"/>
              </a:rPr>
              <a:t>01</a:t>
            </a:r>
            <a:endParaRPr/>
          </a:p>
        </p:txBody>
      </p:sp>
      <p:sp>
        <p:nvSpPr>
          <p:cNvPr id="128" name="Google Shape;128;p4"/>
          <p:cNvSpPr txBox="1"/>
          <p:nvPr/>
        </p:nvSpPr>
        <p:spPr>
          <a:xfrm>
            <a:off x="10288258" y="5396835"/>
            <a:ext cx="1083524" cy="906542"/>
          </a:xfrm>
          <a:prstGeom prst="rect">
            <a:avLst/>
          </a:prstGeom>
          <a:noFill/>
          <a:ln>
            <a:noFill/>
          </a:ln>
        </p:spPr>
        <p:txBody>
          <a:bodyPr anchorCtr="0" anchor="t" bIns="0" lIns="0" spcFirstLastPara="1" rIns="0" wrap="square" tIns="0">
            <a:spAutoFit/>
          </a:bodyPr>
          <a:lstStyle/>
          <a:p>
            <a:pPr indent="0" lvl="0" marL="0" marR="0" rtl="0" algn="ctr">
              <a:lnSpc>
                <a:spcPct val="138012"/>
              </a:lnSpc>
              <a:spcBef>
                <a:spcPts val="0"/>
              </a:spcBef>
              <a:spcAft>
                <a:spcPts val="0"/>
              </a:spcAft>
              <a:buNone/>
            </a:pPr>
            <a:r>
              <a:rPr b="1" lang="en-US" sz="5343">
                <a:solidFill>
                  <a:srgbClr val="FFFFFF"/>
                </a:solidFill>
                <a:latin typeface="DM Sans"/>
                <a:ea typeface="DM Sans"/>
                <a:cs typeface="DM Sans"/>
                <a:sym typeface="DM Sans"/>
              </a:rPr>
              <a:t>02</a:t>
            </a:r>
            <a:endParaRPr/>
          </a:p>
        </p:txBody>
      </p:sp>
      <p:sp>
        <p:nvSpPr>
          <p:cNvPr id="129" name="Google Shape;129;p4"/>
          <p:cNvSpPr txBox="1"/>
          <p:nvPr/>
        </p:nvSpPr>
        <p:spPr>
          <a:xfrm>
            <a:off x="1992805" y="4972432"/>
            <a:ext cx="795123" cy="756041"/>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lang="en-US" sz="4427">
                <a:solidFill>
                  <a:srgbClr val="F37335"/>
                </a:solidFill>
                <a:latin typeface="DM Sans"/>
                <a:ea typeface="DM Sans"/>
                <a:cs typeface="DM Sans"/>
                <a:sym typeface="DM Sans"/>
              </a:rPr>
              <a:t>01</a:t>
            </a:r>
            <a:endParaRPr/>
          </a:p>
        </p:txBody>
      </p:sp>
      <p:sp>
        <p:nvSpPr>
          <p:cNvPr id="130" name="Google Shape;130;p4"/>
          <p:cNvSpPr txBox="1"/>
          <p:nvPr/>
        </p:nvSpPr>
        <p:spPr>
          <a:xfrm>
            <a:off x="1992805" y="6055647"/>
            <a:ext cx="795123" cy="756041"/>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lang="en-US" sz="4427">
                <a:solidFill>
                  <a:srgbClr val="F37335"/>
                </a:solidFill>
                <a:latin typeface="DM Sans"/>
                <a:ea typeface="DM Sans"/>
                <a:cs typeface="DM Sans"/>
                <a:sym typeface="DM Sans"/>
              </a:rPr>
              <a:t>02</a:t>
            </a:r>
            <a:endParaRPr/>
          </a:p>
        </p:txBody>
      </p:sp>
      <p:sp>
        <p:nvSpPr>
          <p:cNvPr id="131" name="Google Shape;131;p4"/>
          <p:cNvSpPr txBox="1"/>
          <p:nvPr/>
        </p:nvSpPr>
        <p:spPr>
          <a:xfrm>
            <a:off x="1992805" y="7147828"/>
            <a:ext cx="795123" cy="756041"/>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lang="en-US" sz="4427">
                <a:solidFill>
                  <a:srgbClr val="F37335"/>
                </a:solidFill>
                <a:latin typeface="DM Sans"/>
                <a:ea typeface="DM Sans"/>
                <a:cs typeface="DM Sans"/>
                <a:sym typeface="DM Sans"/>
              </a:rPr>
              <a:t>03</a:t>
            </a:r>
            <a:endParaRPr/>
          </a:p>
        </p:txBody>
      </p:sp>
      <p:sp>
        <p:nvSpPr>
          <p:cNvPr id="132" name="Google Shape;132;p4"/>
          <p:cNvSpPr txBox="1"/>
          <p:nvPr/>
        </p:nvSpPr>
        <p:spPr>
          <a:xfrm>
            <a:off x="1992805" y="8240009"/>
            <a:ext cx="795123" cy="756041"/>
          </a:xfrm>
          <a:prstGeom prst="rect">
            <a:avLst/>
          </a:prstGeom>
          <a:noFill/>
          <a:ln>
            <a:noFill/>
          </a:ln>
        </p:spPr>
        <p:txBody>
          <a:bodyPr anchorCtr="0" anchor="t" bIns="0" lIns="0" spcFirstLastPara="1" rIns="0" wrap="square" tIns="0">
            <a:spAutoFit/>
          </a:bodyPr>
          <a:lstStyle/>
          <a:p>
            <a:pPr indent="0" lvl="0" marL="0" marR="0" rtl="0" algn="ctr">
              <a:lnSpc>
                <a:spcPct val="137994"/>
              </a:lnSpc>
              <a:spcBef>
                <a:spcPts val="0"/>
              </a:spcBef>
              <a:spcAft>
                <a:spcPts val="0"/>
              </a:spcAft>
              <a:buNone/>
            </a:pPr>
            <a:r>
              <a:rPr b="1" lang="en-US" sz="4427">
                <a:solidFill>
                  <a:srgbClr val="F37335"/>
                </a:solidFill>
                <a:latin typeface="DM Sans"/>
                <a:ea typeface="DM Sans"/>
                <a:cs typeface="DM Sans"/>
                <a:sym typeface="DM Sans"/>
              </a:rPr>
              <a:t>04</a:t>
            </a:r>
            <a:endParaRPr/>
          </a:p>
        </p:txBody>
      </p:sp>
      <p:sp>
        <p:nvSpPr>
          <p:cNvPr id="133" name="Google Shape;133;p4"/>
          <p:cNvSpPr/>
          <p:nvPr/>
        </p:nvSpPr>
        <p:spPr>
          <a:xfrm>
            <a:off x="16113130" y="8591695"/>
            <a:ext cx="3390610" cy="3390610"/>
          </a:xfrm>
          <a:custGeom>
            <a:rect b="b" l="l" r="r" t="t"/>
            <a:pathLst>
              <a:path extrusionOk="0" h="3390610" w="3390610">
                <a:moveTo>
                  <a:pt x="0" y="0"/>
                </a:moveTo>
                <a:lnTo>
                  <a:pt x="3390610" y="0"/>
                </a:lnTo>
                <a:lnTo>
                  <a:pt x="3390610" y="3390610"/>
                </a:lnTo>
                <a:lnTo>
                  <a:pt x="0" y="339061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4"/>
          <p:cNvSpPr/>
          <p:nvPr/>
        </p:nvSpPr>
        <p:spPr>
          <a:xfrm>
            <a:off x="474989" y="-849720"/>
            <a:ext cx="1915377" cy="1915377"/>
          </a:xfrm>
          <a:custGeom>
            <a:rect b="b" l="l" r="r" t="t"/>
            <a:pathLst>
              <a:path extrusionOk="0" h="1915377" w="1915377">
                <a:moveTo>
                  <a:pt x="0" y="0"/>
                </a:moveTo>
                <a:lnTo>
                  <a:pt x="1915378" y="0"/>
                </a:lnTo>
                <a:lnTo>
                  <a:pt x="1915378" y="1915377"/>
                </a:lnTo>
                <a:lnTo>
                  <a:pt x="0" y="191537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4"/>
          <p:cNvSpPr/>
          <p:nvPr/>
        </p:nvSpPr>
        <p:spPr>
          <a:xfrm>
            <a:off x="15331006" y="-1695305"/>
            <a:ext cx="3390610" cy="3390610"/>
          </a:xfrm>
          <a:custGeom>
            <a:rect b="b" l="l" r="r" t="t"/>
            <a:pathLst>
              <a:path extrusionOk="0" h="3390610" w="3390610">
                <a:moveTo>
                  <a:pt x="0" y="0"/>
                </a:moveTo>
                <a:lnTo>
                  <a:pt x="3390610" y="0"/>
                </a:lnTo>
                <a:lnTo>
                  <a:pt x="3390610" y="3390610"/>
                </a:lnTo>
                <a:lnTo>
                  <a:pt x="0" y="339061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4"/>
          <p:cNvSpPr txBox="1"/>
          <p:nvPr/>
        </p:nvSpPr>
        <p:spPr>
          <a:xfrm>
            <a:off x="2922360" y="6112797"/>
            <a:ext cx="4758168" cy="1022972"/>
          </a:xfrm>
          <a:prstGeom prst="rect">
            <a:avLst/>
          </a:prstGeom>
          <a:noFill/>
          <a:ln>
            <a:noFill/>
          </a:ln>
        </p:spPr>
        <p:txBody>
          <a:bodyPr anchorCtr="0" anchor="t" bIns="0" lIns="0" spcFirstLastPara="1" rIns="0" wrap="square" tIns="0">
            <a:spAutoFit/>
          </a:bodyPr>
          <a:lstStyle/>
          <a:p>
            <a:pPr indent="0" lvl="0" marL="0" marR="0" rtl="0" algn="l">
              <a:lnSpc>
                <a:spcPct val="138023"/>
              </a:lnSpc>
              <a:spcBef>
                <a:spcPts val="0"/>
              </a:spcBef>
              <a:spcAft>
                <a:spcPts val="0"/>
              </a:spcAft>
              <a:buNone/>
            </a:pPr>
            <a:r>
              <a:rPr b="1" lang="en-US" sz="1933">
                <a:solidFill>
                  <a:srgbClr val="11100E"/>
                </a:solidFill>
                <a:latin typeface="DM Sans"/>
                <a:ea typeface="DM Sans"/>
                <a:cs typeface="DM Sans"/>
                <a:sym typeface="DM Sans"/>
              </a:rPr>
              <a:t>Embeddings:</a:t>
            </a:r>
            <a:r>
              <a:rPr lang="en-US" sz="1933">
                <a:solidFill>
                  <a:srgbClr val="11100E"/>
                </a:solidFill>
                <a:latin typeface="DM Sans"/>
                <a:ea typeface="DM Sans"/>
                <a:cs typeface="DM Sans"/>
                <a:sym typeface="DM Sans"/>
              </a:rPr>
              <a:t> </a:t>
            </a:r>
            <a:endParaRPr/>
          </a:p>
          <a:p>
            <a:pPr indent="0" lvl="0" marL="0" marR="0" rtl="0" algn="l">
              <a:lnSpc>
                <a:spcPct val="138023"/>
              </a:lnSpc>
              <a:spcBef>
                <a:spcPts val="0"/>
              </a:spcBef>
              <a:spcAft>
                <a:spcPts val="0"/>
              </a:spcAft>
              <a:buNone/>
            </a:pPr>
            <a:r>
              <a:rPr lang="en-US" sz="1933">
                <a:solidFill>
                  <a:srgbClr val="11100E"/>
                </a:solidFill>
                <a:latin typeface="DM Sans"/>
                <a:ea typeface="DM Sans"/>
                <a:cs typeface="DM Sans"/>
                <a:sym typeface="DM Sans"/>
              </a:rPr>
              <a:t>Sentence-BERT (all-MiniLM-L6-v2) to analyze open-text responses</a:t>
            </a:r>
            <a:endParaRPr/>
          </a:p>
        </p:txBody>
      </p:sp>
      <p:sp>
        <p:nvSpPr>
          <p:cNvPr id="137" name="Google Shape;137;p4"/>
          <p:cNvSpPr txBox="1"/>
          <p:nvPr/>
        </p:nvSpPr>
        <p:spPr>
          <a:xfrm>
            <a:off x="2922360" y="7204978"/>
            <a:ext cx="5026987" cy="984493"/>
          </a:xfrm>
          <a:prstGeom prst="rect">
            <a:avLst/>
          </a:prstGeom>
          <a:noFill/>
          <a:ln>
            <a:noFill/>
          </a:ln>
        </p:spPr>
        <p:txBody>
          <a:bodyPr anchorCtr="0" anchor="t" bIns="0" lIns="0" spcFirstLastPara="1" rIns="0" wrap="square" tIns="0">
            <a:spAutoFit/>
          </a:bodyPr>
          <a:lstStyle/>
          <a:p>
            <a:pPr indent="0" lvl="0" marL="0" marR="0" rtl="0" algn="l">
              <a:lnSpc>
                <a:spcPct val="138023"/>
              </a:lnSpc>
              <a:spcBef>
                <a:spcPts val="0"/>
              </a:spcBef>
              <a:spcAft>
                <a:spcPts val="0"/>
              </a:spcAft>
              <a:buNone/>
            </a:pPr>
            <a:r>
              <a:rPr b="1" lang="en-US" sz="1933">
                <a:solidFill>
                  <a:srgbClr val="11100E"/>
                </a:solidFill>
                <a:latin typeface="DM Sans"/>
                <a:ea typeface="DM Sans"/>
                <a:cs typeface="DM Sans"/>
                <a:sym typeface="DM Sans"/>
              </a:rPr>
              <a:t>NLP</a:t>
            </a:r>
            <a:r>
              <a:rPr lang="en-US" sz="1933">
                <a:solidFill>
                  <a:srgbClr val="11100E"/>
                </a:solidFill>
                <a:latin typeface="DM Sans"/>
                <a:ea typeface="DM Sans"/>
                <a:cs typeface="DM Sans"/>
                <a:sym typeface="DM Sans"/>
              </a:rPr>
              <a:t>: </a:t>
            </a:r>
            <a:endParaRPr/>
          </a:p>
          <a:p>
            <a:pPr indent="0" lvl="0" marL="0" marR="0" rtl="0" algn="l">
              <a:lnSpc>
                <a:spcPct val="138023"/>
              </a:lnSpc>
              <a:spcBef>
                <a:spcPts val="0"/>
              </a:spcBef>
              <a:spcAft>
                <a:spcPts val="0"/>
              </a:spcAft>
              <a:buNone/>
            </a:pPr>
            <a:r>
              <a:rPr lang="en-US" sz="1933">
                <a:solidFill>
                  <a:srgbClr val="11100E"/>
                </a:solidFill>
                <a:latin typeface="DM Sans"/>
                <a:ea typeface="DM Sans"/>
                <a:cs typeface="DM Sans"/>
                <a:sym typeface="DM Sans"/>
              </a:rPr>
              <a:t>To extract employee sentiment from open-text responses</a:t>
            </a:r>
            <a:endParaRPr/>
          </a:p>
        </p:txBody>
      </p:sp>
      <p:sp>
        <p:nvSpPr>
          <p:cNvPr id="138" name="Google Shape;138;p4"/>
          <p:cNvSpPr txBox="1"/>
          <p:nvPr/>
        </p:nvSpPr>
        <p:spPr>
          <a:xfrm>
            <a:off x="2922360" y="8288192"/>
            <a:ext cx="5275154" cy="984493"/>
          </a:xfrm>
          <a:prstGeom prst="rect">
            <a:avLst/>
          </a:prstGeom>
          <a:noFill/>
          <a:ln>
            <a:noFill/>
          </a:ln>
        </p:spPr>
        <p:txBody>
          <a:bodyPr anchorCtr="0" anchor="t" bIns="0" lIns="0" spcFirstLastPara="1" rIns="0" wrap="square" tIns="0">
            <a:spAutoFit/>
          </a:bodyPr>
          <a:lstStyle/>
          <a:p>
            <a:pPr indent="0" lvl="0" marL="0" marR="0" rtl="0" algn="l">
              <a:lnSpc>
                <a:spcPct val="138023"/>
              </a:lnSpc>
              <a:spcBef>
                <a:spcPts val="0"/>
              </a:spcBef>
              <a:spcAft>
                <a:spcPts val="0"/>
              </a:spcAft>
              <a:buNone/>
            </a:pPr>
            <a:r>
              <a:rPr b="1" lang="en-US" sz="1933">
                <a:solidFill>
                  <a:srgbClr val="11100E"/>
                </a:solidFill>
                <a:latin typeface="DM Sans"/>
                <a:ea typeface="DM Sans"/>
                <a:cs typeface="DM Sans"/>
                <a:sym typeface="DM Sans"/>
              </a:rPr>
              <a:t>Cloud Infrastructure</a:t>
            </a:r>
            <a:r>
              <a:rPr lang="en-US" sz="1933">
                <a:solidFill>
                  <a:srgbClr val="11100E"/>
                </a:solidFill>
                <a:latin typeface="DM Sans"/>
                <a:ea typeface="DM Sans"/>
                <a:cs typeface="DM Sans"/>
                <a:sym typeface="DM Sans"/>
              </a:rPr>
              <a:t>: AWS S3, Glue, Athena, Lambda, SageMaker, Cognito for secure, scalable analytics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BFB"/>
        </a:solidFill>
      </p:bgPr>
    </p:bg>
    <p:spTree>
      <p:nvGrpSpPr>
        <p:cNvPr id="142" name="Shape 142"/>
        <p:cNvGrpSpPr/>
        <p:nvPr/>
      </p:nvGrpSpPr>
      <p:grpSpPr>
        <a:xfrm>
          <a:off x="0" y="0"/>
          <a:ext cx="0" cy="0"/>
          <a:chOff x="0" y="0"/>
          <a:chExt cx="0" cy="0"/>
        </a:xfrm>
      </p:grpSpPr>
      <p:sp>
        <p:nvSpPr>
          <p:cNvPr id="143" name="Google Shape;143;p5"/>
          <p:cNvSpPr/>
          <p:nvPr/>
        </p:nvSpPr>
        <p:spPr>
          <a:xfrm>
            <a:off x="3454045" y="5492028"/>
            <a:ext cx="1425038" cy="1287716"/>
          </a:xfrm>
          <a:custGeom>
            <a:rect b="b" l="l" r="r" t="t"/>
            <a:pathLst>
              <a:path extrusionOk="0" h="1287716" w="1425038">
                <a:moveTo>
                  <a:pt x="0" y="0"/>
                </a:moveTo>
                <a:lnTo>
                  <a:pt x="1425039" y="0"/>
                </a:lnTo>
                <a:lnTo>
                  <a:pt x="1425039" y="1287716"/>
                </a:lnTo>
                <a:lnTo>
                  <a:pt x="0" y="128771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4" name="Google Shape;144;p5"/>
          <p:cNvGrpSpPr/>
          <p:nvPr/>
        </p:nvGrpSpPr>
        <p:grpSpPr>
          <a:xfrm>
            <a:off x="1015329" y="603963"/>
            <a:ext cx="5247398" cy="1075399"/>
            <a:chOff x="0" y="-57150"/>
            <a:chExt cx="1382031" cy="283232"/>
          </a:xfrm>
        </p:grpSpPr>
        <p:sp>
          <p:nvSpPr>
            <p:cNvPr id="145" name="Google Shape;145;p5"/>
            <p:cNvSpPr/>
            <p:nvPr/>
          </p:nvSpPr>
          <p:spPr>
            <a:xfrm>
              <a:off x="0" y="0"/>
              <a:ext cx="1382031" cy="226082"/>
            </a:xfrm>
            <a:custGeom>
              <a:rect b="b" l="l" r="r" t="t"/>
              <a:pathLst>
                <a:path extrusionOk="0" h="226082" w="1382031">
                  <a:moveTo>
                    <a:pt x="0" y="0"/>
                  </a:moveTo>
                  <a:lnTo>
                    <a:pt x="1382031" y="0"/>
                  </a:lnTo>
                  <a:lnTo>
                    <a:pt x="1382031" y="226082"/>
                  </a:lnTo>
                  <a:lnTo>
                    <a:pt x="0" y="226082"/>
                  </a:ln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5"/>
            <p:cNvSpPr txBox="1"/>
            <p:nvPr/>
          </p:nvSpPr>
          <p:spPr>
            <a:xfrm>
              <a:off x="0" y="-57150"/>
              <a:ext cx="1382031" cy="283232"/>
            </a:xfrm>
            <a:prstGeom prst="rect">
              <a:avLst/>
            </a:prstGeom>
            <a:noFill/>
            <a:ln>
              <a:noFill/>
            </a:ln>
          </p:spPr>
          <p:txBody>
            <a:bodyPr anchorCtr="0" anchor="ctr" bIns="50800" lIns="50800" spcFirstLastPara="1" rIns="50800" wrap="square" tIns="50800">
              <a:noAutofit/>
            </a:bodyPr>
            <a:lstStyle/>
            <a:p>
              <a:pPr indent="0" lvl="0" marL="0" marR="0" rtl="0" algn="ctr">
                <a:lnSpc>
                  <a:spcPct val="138043"/>
                </a:lnSpc>
                <a:spcBef>
                  <a:spcPts val="0"/>
                </a:spcBef>
                <a:spcAft>
                  <a:spcPts val="0"/>
                </a:spcAft>
                <a:buNone/>
              </a:pPr>
              <a:r>
                <a:rPr lang="en-US" sz="3609">
                  <a:solidFill>
                    <a:srgbClr val="FFFFFF"/>
                  </a:solidFill>
                  <a:latin typeface="DM Sans"/>
                  <a:ea typeface="DM Sans"/>
                  <a:cs typeface="DM Sans"/>
                  <a:sym typeface="DM Sans"/>
                </a:rPr>
                <a:t>FINDINGS</a:t>
              </a:r>
              <a:endParaRPr/>
            </a:p>
          </p:txBody>
        </p:sp>
      </p:grpSp>
      <p:sp>
        <p:nvSpPr>
          <p:cNvPr id="147" name="Google Shape;147;p5"/>
          <p:cNvSpPr/>
          <p:nvPr/>
        </p:nvSpPr>
        <p:spPr>
          <a:xfrm>
            <a:off x="1028700" y="1938840"/>
            <a:ext cx="7179928" cy="4355609"/>
          </a:xfrm>
          <a:custGeom>
            <a:rect b="b" l="l" r="r" t="t"/>
            <a:pathLst>
              <a:path extrusionOk="0" h="4355609" w="7179928">
                <a:moveTo>
                  <a:pt x="0" y="0"/>
                </a:moveTo>
                <a:lnTo>
                  <a:pt x="7179928" y="0"/>
                </a:lnTo>
                <a:lnTo>
                  <a:pt x="7179928" y="4355608"/>
                </a:lnTo>
                <a:lnTo>
                  <a:pt x="0" y="4355608"/>
                </a:lnTo>
                <a:lnTo>
                  <a:pt x="0" y="0"/>
                </a:lnTo>
                <a:close/>
              </a:path>
            </a:pathLst>
          </a:custGeom>
          <a:blipFill rotWithShape="1">
            <a:blip r:embed="rId4">
              <a:alphaModFix/>
            </a:blip>
            <a:stretch>
              <a:fillRect b="0" l="0" r="-1739"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5"/>
          <p:cNvSpPr/>
          <p:nvPr/>
        </p:nvSpPr>
        <p:spPr>
          <a:xfrm>
            <a:off x="9525000" y="317519"/>
            <a:ext cx="8406275" cy="5012332"/>
          </a:xfrm>
          <a:custGeom>
            <a:rect b="b" l="l" r="r" t="t"/>
            <a:pathLst>
              <a:path extrusionOk="0" h="5012332" w="8406275">
                <a:moveTo>
                  <a:pt x="0" y="0"/>
                </a:moveTo>
                <a:lnTo>
                  <a:pt x="8406275" y="0"/>
                </a:lnTo>
                <a:lnTo>
                  <a:pt x="8406275" y="5012332"/>
                </a:lnTo>
                <a:lnTo>
                  <a:pt x="0" y="501233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5"/>
          <p:cNvSpPr/>
          <p:nvPr/>
        </p:nvSpPr>
        <p:spPr>
          <a:xfrm>
            <a:off x="10439400" y="5492028"/>
            <a:ext cx="7491875" cy="4223472"/>
          </a:xfrm>
          <a:custGeom>
            <a:rect b="b" l="l" r="r" t="t"/>
            <a:pathLst>
              <a:path extrusionOk="0" h="3998667" w="6727184">
                <a:moveTo>
                  <a:pt x="0" y="0"/>
                </a:moveTo>
                <a:lnTo>
                  <a:pt x="6727184" y="0"/>
                </a:lnTo>
                <a:lnTo>
                  <a:pt x="6727184" y="3998667"/>
                </a:lnTo>
                <a:lnTo>
                  <a:pt x="0" y="3998667"/>
                </a:lnTo>
                <a:lnTo>
                  <a:pt x="0" y="0"/>
                </a:lnTo>
                <a:close/>
              </a:path>
            </a:pathLst>
          </a:custGeom>
          <a:blipFill rotWithShape="1">
            <a:blip r:embed="rId6">
              <a:alphaModFix/>
            </a:blip>
            <a:stretch>
              <a:fillRect b="-154" l="0" r="0" t="-1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txBox="1"/>
          <p:nvPr/>
        </p:nvSpPr>
        <p:spPr>
          <a:xfrm>
            <a:off x="161925" y="6294444"/>
            <a:ext cx="9896400" cy="3945000"/>
          </a:xfrm>
          <a:prstGeom prst="rect">
            <a:avLst/>
          </a:prstGeom>
          <a:noFill/>
          <a:ln>
            <a:noFill/>
          </a:ln>
        </p:spPr>
        <p:txBody>
          <a:bodyPr anchorCtr="0" anchor="t" bIns="0" lIns="0" spcFirstLastPara="1" rIns="0" wrap="square" tIns="0">
            <a:spAutoFit/>
          </a:bodyPr>
          <a:lstStyle/>
          <a:p>
            <a:pPr indent="-225731" lvl="1" marL="451461" marR="0" rtl="0" algn="l">
              <a:lnSpc>
                <a:spcPct val="113137"/>
              </a:lnSpc>
              <a:spcBef>
                <a:spcPts val="0"/>
              </a:spcBef>
              <a:spcAft>
                <a:spcPts val="0"/>
              </a:spcAft>
              <a:buClr>
                <a:srgbClr val="595959"/>
              </a:buClr>
              <a:buSzPts val="2550"/>
              <a:buFont typeface="Arial"/>
              <a:buChar char="•"/>
            </a:pPr>
            <a:r>
              <a:rPr b="1" i="0" lang="en-US" sz="2550" u="none" cap="none" strike="noStrike">
                <a:solidFill>
                  <a:srgbClr val="595959"/>
                </a:solidFill>
                <a:latin typeface="DM Sans"/>
                <a:ea typeface="DM Sans"/>
                <a:cs typeface="DM Sans"/>
                <a:sym typeface="DM Sans"/>
              </a:rPr>
              <a:t>Employees with the lowest tenure (Band 1) report the highest dissatisfaction</a:t>
            </a:r>
            <a:r>
              <a:rPr b="1" i="0" lang="en-US" sz="2550" u="none" cap="none" strike="noStrike">
                <a:solidFill>
                  <a:srgbClr val="595959"/>
                </a:solidFill>
                <a:latin typeface="DM Sans"/>
                <a:ea typeface="DM Sans"/>
                <a:cs typeface="DM Sans"/>
                <a:sym typeface="DM Sans"/>
              </a:rPr>
              <a:t>, especially related to </a:t>
            </a:r>
            <a:r>
              <a:rPr b="1" i="0" lang="en-US" sz="2550" u="none" cap="none" strike="noStrike">
                <a:solidFill>
                  <a:srgbClr val="595959"/>
                </a:solidFill>
                <a:latin typeface="DM Sans"/>
                <a:ea typeface="DM Sans"/>
                <a:cs typeface="DM Sans"/>
                <a:sym typeface="DM Sans"/>
              </a:rPr>
              <a:t>career growth, leadership, and compensation</a:t>
            </a:r>
            <a:r>
              <a:rPr b="1" i="0" lang="en-US" sz="2550" u="none" cap="none" strike="noStrike">
                <a:solidFill>
                  <a:srgbClr val="595959"/>
                </a:solidFill>
                <a:latin typeface="DM Sans"/>
                <a:ea typeface="DM Sans"/>
                <a:cs typeface="DM Sans"/>
                <a:sym typeface="DM Sans"/>
              </a:rPr>
              <a:t>.</a:t>
            </a:r>
            <a:endParaRPr/>
          </a:p>
          <a:p>
            <a:pPr indent="-225731" lvl="1" marL="451461" marR="0" rtl="0" algn="l">
              <a:lnSpc>
                <a:spcPct val="113137"/>
              </a:lnSpc>
              <a:spcBef>
                <a:spcPts val="0"/>
              </a:spcBef>
              <a:spcAft>
                <a:spcPts val="0"/>
              </a:spcAft>
              <a:buClr>
                <a:srgbClr val="595959"/>
              </a:buClr>
              <a:buSzPts val="2550"/>
              <a:buFont typeface="Arial"/>
              <a:buChar char="•"/>
            </a:pPr>
            <a:r>
              <a:rPr b="1" i="0" lang="en-US" sz="2550" u="none" cap="none" strike="noStrike">
                <a:solidFill>
                  <a:srgbClr val="595959"/>
                </a:solidFill>
                <a:latin typeface="DM Sans"/>
                <a:ea typeface="DM Sans"/>
                <a:cs typeface="DM Sans"/>
                <a:sym typeface="DM Sans"/>
              </a:rPr>
              <a:t>The WI market has the highest number of complaints across all dissatisfaction factors</a:t>
            </a:r>
            <a:r>
              <a:rPr b="1" i="0" lang="en-US" sz="2550" u="none" cap="none" strike="noStrike">
                <a:solidFill>
                  <a:srgbClr val="595959"/>
                </a:solidFill>
                <a:latin typeface="DM Sans"/>
                <a:ea typeface="DM Sans"/>
                <a:cs typeface="DM Sans"/>
                <a:sym typeface="DM Sans"/>
              </a:rPr>
              <a:t>, indicating </a:t>
            </a:r>
            <a:r>
              <a:rPr b="1" i="0" lang="en-US" sz="2550" u="none" cap="none" strike="noStrike">
                <a:solidFill>
                  <a:srgbClr val="595959"/>
                </a:solidFill>
                <a:latin typeface="DM Sans"/>
                <a:ea typeface="DM Sans"/>
                <a:cs typeface="DM Sans"/>
                <a:sym typeface="DM Sans"/>
              </a:rPr>
              <a:t>potential burnout, poor compensation, and leadership issues</a:t>
            </a:r>
            <a:r>
              <a:rPr b="1" i="0" lang="en-US" sz="2550" u="none" cap="none" strike="noStrike">
                <a:solidFill>
                  <a:srgbClr val="595959"/>
                </a:solidFill>
                <a:latin typeface="DM Sans"/>
                <a:ea typeface="DM Sans"/>
                <a:cs typeface="DM Sans"/>
                <a:sym typeface="DM Sans"/>
              </a:rPr>
              <a:t> in this region.</a:t>
            </a:r>
            <a:endParaRPr/>
          </a:p>
          <a:p>
            <a:pPr indent="-225731" lvl="1" marL="451461" marR="0" rtl="0" algn="l">
              <a:lnSpc>
                <a:spcPct val="113137"/>
              </a:lnSpc>
              <a:spcBef>
                <a:spcPts val="0"/>
              </a:spcBef>
              <a:spcAft>
                <a:spcPts val="0"/>
              </a:spcAft>
              <a:buClr>
                <a:srgbClr val="595959"/>
              </a:buClr>
              <a:buSzPts val="2550"/>
              <a:buFont typeface="Arial"/>
              <a:buChar char="•"/>
            </a:pPr>
            <a:r>
              <a:rPr b="1" i="0" lang="en-US" sz="2550" u="none" cap="none" strike="noStrike">
                <a:solidFill>
                  <a:srgbClr val="595959"/>
                </a:solidFill>
                <a:latin typeface="DM Sans"/>
                <a:ea typeface="DM Sans"/>
                <a:cs typeface="DM Sans"/>
                <a:sym typeface="DM Sans"/>
              </a:rPr>
              <a:t>The Midwest (MW) region has higher dissatisfaction levels compared to the Southeast (SE).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BFB"/>
        </a:solidFill>
      </p:bgPr>
    </p:bg>
    <p:spTree>
      <p:nvGrpSpPr>
        <p:cNvPr id="154" name="Shape 154"/>
        <p:cNvGrpSpPr/>
        <p:nvPr/>
      </p:nvGrpSpPr>
      <p:grpSpPr>
        <a:xfrm>
          <a:off x="0" y="0"/>
          <a:ext cx="0" cy="0"/>
          <a:chOff x="0" y="0"/>
          <a:chExt cx="0" cy="0"/>
        </a:xfrm>
      </p:grpSpPr>
      <p:sp>
        <p:nvSpPr>
          <p:cNvPr id="155" name="Google Shape;155;p6"/>
          <p:cNvSpPr/>
          <p:nvPr/>
        </p:nvSpPr>
        <p:spPr>
          <a:xfrm>
            <a:off x="12190199" y="5158185"/>
            <a:ext cx="3050237" cy="5992392"/>
          </a:xfrm>
          <a:custGeom>
            <a:rect b="b" l="l" r="r" t="t"/>
            <a:pathLst>
              <a:path extrusionOk="0" h="7984744" w="4064381">
                <a:moveTo>
                  <a:pt x="2587879" y="540893"/>
                </a:moveTo>
                <a:cubicBezTo>
                  <a:pt x="2427986" y="647573"/>
                  <a:pt x="2237740" y="700913"/>
                  <a:pt x="2032254" y="700913"/>
                </a:cubicBezTo>
                <a:cubicBezTo>
                  <a:pt x="1826768" y="700913"/>
                  <a:pt x="1636522" y="647573"/>
                  <a:pt x="1476629" y="540893"/>
                </a:cubicBezTo>
                <a:cubicBezTo>
                  <a:pt x="882904" y="182880"/>
                  <a:pt x="441452" y="0"/>
                  <a:pt x="0" y="0"/>
                </a:cubicBezTo>
                <a:cubicBezTo>
                  <a:pt x="0" y="7984744"/>
                  <a:pt x="0" y="7984744"/>
                  <a:pt x="0" y="7984744"/>
                </a:cubicBezTo>
                <a:cubicBezTo>
                  <a:pt x="4064381" y="7984744"/>
                  <a:pt x="4064381" y="7984744"/>
                  <a:pt x="4064381" y="7984744"/>
                </a:cubicBezTo>
                <a:cubicBezTo>
                  <a:pt x="4064381" y="0"/>
                  <a:pt x="4064381" y="0"/>
                  <a:pt x="4064381" y="0"/>
                </a:cubicBezTo>
                <a:cubicBezTo>
                  <a:pt x="3622929" y="0"/>
                  <a:pt x="3181477" y="182880"/>
                  <a:pt x="2587752" y="540893"/>
                </a:cubicBez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6"/>
          <p:cNvSpPr/>
          <p:nvPr/>
        </p:nvSpPr>
        <p:spPr>
          <a:xfrm>
            <a:off x="9142649" y="5158185"/>
            <a:ext cx="3047569" cy="5992392"/>
          </a:xfrm>
          <a:custGeom>
            <a:rect b="b" l="l" r="r" t="t"/>
            <a:pathLst>
              <a:path extrusionOk="0" h="7984744" w="4060825">
                <a:moveTo>
                  <a:pt x="2590419" y="540893"/>
                </a:moveTo>
                <a:cubicBezTo>
                  <a:pt x="2430399" y="647573"/>
                  <a:pt x="2239899" y="700913"/>
                  <a:pt x="2034286" y="700913"/>
                </a:cubicBezTo>
                <a:cubicBezTo>
                  <a:pt x="1828673" y="700913"/>
                  <a:pt x="1638173" y="647573"/>
                  <a:pt x="1470533" y="540893"/>
                </a:cubicBezTo>
                <a:cubicBezTo>
                  <a:pt x="876173" y="182880"/>
                  <a:pt x="441833" y="0"/>
                  <a:pt x="0" y="0"/>
                </a:cubicBezTo>
                <a:cubicBezTo>
                  <a:pt x="0" y="7984744"/>
                  <a:pt x="0" y="7984744"/>
                  <a:pt x="0" y="7984744"/>
                </a:cubicBezTo>
                <a:cubicBezTo>
                  <a:pt x="4060825" y="7984744"/>
                  <a:pt x="4060825" y="7984744"/>
                  <a:pt x="4060825" y="7984744"/>
                </a:cubicBezTo>
                <a:cubicBezTo>
                  <a:pt x="4060825" y="0"/>
                  <a:pt x="4060825" y="0"/>
                  <a:pt x="4060825" y="0"/>
                </a:cubicBezTo>
                <a:cubicBezTo>
                  <a:pt x="3626612" y="0"/>
                  <a:pt x="3184652" y="182880"/>
                  <a:pt x="2590419" y="540893"/>
                </a:cubicBezTo>
                <a:close/>
              </a:path>
            </a:pathLst>
          </a:custGeom>
          <a:solidFill>
            <a:srgbClr val="F4C3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6"/>
          <p:cNvSpPr/>
          <p:nvPr/>
        </p:nvSpPr>
        <p:spPr>
          <a:xfrm>
            <a:off x="6097261" y="5158185"/>
            <a:ext cx="3045376" cy="5992392"/>
          </a:xfrm>
          <a:custGeom>
            <a:rect b="b" l="l" r="r" t="t"/>
            <a:pathLst>
              <a:path extrusionOk="0" h="7984744" w="4057904">
                <a:moveTo>
                  <a:pt x="2588514" y="540893"/>
                </a:moveTo>
                <a:cubicBezTo>
                  <a:pt x="2421001" y="647573"/>
                  <a:pt x="2230628" y="700913"/>
                  <a:pt x="2025142" y="700913"/>
                </a:cubicBezTo>
                <a:cubicBezTo>
                  <a:pt x="1819656" y="700913"/>
                  <a:pt x="1629283" y="647573"/>
                  <a:pt x="1469390" y="540893"/>
                </a:cubicBezTo>
                <a:cubicBezTo>
                  <a:pt x="875538" y="182880"/>
                  <a:pt x="433959" y="0"/>
                  <a:pt x="0" y="0"/>
                </a:cubicBezTo>
                <a:cubicBezTo>
                  <a:pt x="0" y="7984744"/>
                  <a:pt x="0" y="7984744"/>
                  <a:pt x="0" y="7984744"/>
                </a:cubicBezTo>
                <a:cubicBezTo>
                  <a:pt x="4057904" y="7984744"/>
                  <a:pt x="4057904" y="7984744"/>
                  <a:pt x="4057904" y="7984744"/>
                </a:cubicBezTo>
                <a:cubicBezTo>
                  <a:pt x="4057904" y="0"/>
                  <a:pt x="4057904" y="0"/>
                  <a:pt x="4057904" y="0"/>
                </a:cubicBezTo>
                <a:cubicBezTo>
                  <a:pt x="3616325" y="0"/>
                  <a:pt x="3174746" y="182880"/>
                  <a:pt x="2588514" y="540893"/>
                </a:cubicBez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6"/>
          <p:cNvSpPr/>
          <p:nvPr/>
        </p:nvSpPr>
        <p:spPr>
          <a:xfrm>
            <a:off x="3045388" y="5158185"/>
            <a:ext cx="3051857" cy="5992392"/>
          </a:xfrm>
          <a:custGeom>
            <a:rect b="b" l="l" r="r" t="t"/>
            <a:pathLst>
              <a:path extrusionOk="0" h="7984744" w="4066540">
                <a:moveTo>
                  <a:pt x="2589149" y="540893"/>
                </a:moveTo>
                <a:cubicBezTo>
                  <a:pt x="2429256" y="647573"/>
                  <a:pt x="2238883" y="700913"/>
                  <a:pt x="2033270" y="700913"/>
                </a:cubicBezTo>
                <a:cubicBezTo>
                  <a:pt x="1827657" y="700913"/>
                  <a:pt x="1637284" y="647573"/>
                  <a:pt x="1477391" y="540893"/>
                </a:cubicBezTo>
                <a:cubicBezTo>
                  <a:pt x="883412" y="182880"/>
                  <a:pt x="441706" y="0"/>
                  <a:pt x="0" y="0"/>
                </a:cubicBezTo>
                <a:cubicBezTo>
                  <a:pt x="0" y="7984744"/>
                  <a:pt x="0" y="7984744"/>
                  <a:pt x="0" y="7984744"/>
                </a:cubicBezTo>
                <a:cubicBezTo>
                  <a:pt x="4066540" y="7984744"/>
                  <a:pt x="4066540" y="7984744"/>
                  <a:pt x="4066540" y="7984744"/>
                </a:cubicBezTo>
                <a:cubicBezTo>
                  <a:pt x="4066540" y="0"/>
                  <a:pt x="4066540" y="0"/>
                  <a:pt x="4066540" y="0"/>
                </a:cubicBezTo>
                <a:cubicBezTo>
                  <a:pt x="3624834" y="0"/>
                  <a:pt x="3183128" y="182880"/>
                  <a:pt x="2589149" y="540893"/>
                </a:cubicBezTo>
                <a:close/>
              </a:path>
            </a:pathLst>
          </a:custGeom>
          <a:solidFill>
            <a:srgbClr val="F4C3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6"/>
          <p:cNvSpPr/>
          <p:nvPr/>
        </p:nvSpPr>
        <p:spPr>
          <a:xfrm>
            <a:off x="0" y="5158185"/>
            <a:ext cx="3045376" cy="5992392"/>
          </a:xfrm>
          <a:custGeom>
            <a:rect b="b" l="l" r="r" t="t"/>
            <a:pathLst>
              <a:path extrusionOk="0" h="7984744" w="4057904">
                <a:moveTo>
                  <a:pt x="2588514" y="540893"/>
                </a:moveTo>
                <a:cubicBezTo>
                  <a:pt x="2428621" y="647573"/>
                  <a:pt x="2238248" y="700913"/>
                  <a:pt x="2032762" y="700913"/>
                </a:cubicBezTo>
                <a:cubicBezTo>
                  <a:pt x="1827276" y="700913"/>
                  <a:pt x="1636903" y="647573"/>
                  <a:pt x="1469390" y="540893"/>
                </a:cubicBezTo>
                <a:cubicBezTo>
                  <a:pt x="875538" y="182880"/>
                  <a:pt x="441579" y="0"/>
                  <a:pt x="0" y="0"/>
                </a:cubicBezTo>
                <a:cubicBezTo>
                  <a:pt x="0" y="7984744"/>
                  <a:pt x="0" y="7984744"/>
                  <a:pt x="0" y="7984744"/>
                </a:cubicBezTo>
                <a:cubicBezTo>
                  <a:pt x="4057904" y="7984744"/>
                  <a:pt x="4057904" y="7984744"/>
                  <a:pt x="4057904" y="7984744"/>
                </a:cubicBezTo>
                <a:cubicBezTo>
                  <a:pt x="4057904" y="0"/>
                  <a:pt x="4057904" y="0"/>
                  <a:pt x="4057904" y="0"/>
                </a:cubicBezTo>
                <a:cubicBezTo>
                  <a:pt x="3623945" y="0"/>
                  <a:pt x="3182366" y="182880"/>
                  <a:pt x="2588514" y="540893"/>
                </a:cubicBez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0" name="Google Shape;160;p6"/>
          <p:cNvGrpSpPr/>
          <p:nvPr/>
        </p:nvGrpSpPr>
        <p:grpSpPr>
          <a:xfrm>
            <a:off x="4564574" y="980669"/>
            <a:ext cx="9388012" cy="1121124"/>
            <a:chOff x="0" y="-57150"/>
            <a:chExt cx="2472563" cy="295275"/>
          </a:xfrm>
        </p:grpSpPr>
        <p:sp>
          <p:nvSpPr>
            <p:cNvPr id="161" name="Google Shape;161;p6"/>
            <p:cNvSpPr/>
            <p:nvPr/>
          </p:nvSpPr>
          <p:spPr>
            <a:xfrm>
              <a:off x="70073" y="-9194"/>
              <a:ext cx="2402490" cy="238125"/>
            </a:xfrm>
            <a:custGeom>
              <a:rect b="b" l="l" r="r" t="t"/>
              <a:pathLst>
                <a:path extrusionOk="0" h="238125" w="2402490">
                  <a:moveTo>
                    <a:pt x="0" y="0"/>
                  </a:moveTo>
                  <a:lnTo>
                    <a:pt x="2402490" y="0"/>
                  </a:lnTo>
                  <a:lnTo>
                    <a:pt x="2402490" y="238125"/>
                  </a:lnTo>
                  <a:lnTo>
                    <a:pt x="0" y="238125"/>
                  </a:ln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6"/>
            <p:cNvSpPr txBox="1"/>
            <p:nvPr/>
          </p:nvSpPr>
          <p:spPr>
            <a:xfrm>
              <a:off x="0" y="-57150"/>
              <a:ext cx="2402490" cy="295275"/>
            </a:xfrm>
            <a:prstGeom prst="rect">
              <a:avLst/>
            </a:prstGeom>
            <a:noFill/>
            <a:ln>
              <a:noFill/>
            </a:ln>
          </p:spPr>
          <p:txBody>
            <a:bodyPr anchorCtr="0" anchor="ctr" bIns="50800" lIns="50800" spcFirstLastPara="1" rIns="50800" wrap="square" tIns="50800">
              <a:noAutofit/>
            </a:bodyPr>
            <a:lstStyle/>
            <a:p>
              <a:pPr indent="0" lvl="0" marL="0" marR="0" rtl="0" algn="ctr">
                <a:lnSpc>
                  <a:spcPct val="138043"/>
                </a:lnSpc>
                <a:spcBef>
                  <a:spcPts val="0"/>
                </a:spcBef>
                <a:spcAft>
                  <a:spcPts val="0"/>
                </a:spcAft>
                <a:buNone/>
              </a:pPr>
              <a:r>
                <a:rPr lang="en-US" sz="3609">
                  <a:solidFill>
                    <a:srgbClr val="FFFFFF"/>
                  </a:solidFill>
                  <a:latin typeface="DM Sans"/>
                  <a:ea typeface="DM Sans"/>
                  <a:cs typeface="DM Sans"/>
                  <a:sym typeface="DM Sans"/>
                </a:rPr>
                <a:t>RESULTS</a:t>
              </a:r>
              <a:endParaRPr/>
            </a:p>
          </p:txBody>
        </p:sp>
      </p:grpSp>
      <p:sp>
        <p:nvSpPr>
          <p:cNvPr id="163" name="Google Shape;163;p6"/>
          <p:cNvSpPr/>
          <p:nvPr/>
        </p:nvSpPr>
        <p:spPr>
          <a:xfrm>
            <a:off x="1114274" y="5881472"/>
            <a:ext cx="816839" cy="796047"/>
          </a:xfrm>
          <a:custGeom>
            <a:rect b="b" l="l" r="r" t="t"/>
            <a:pathLst>
              <a:path extrusionOk="0" h="796047" w="816839">
                <a:moveTo>
                  <a:pt x="0" y="0"/>
                </a:moveTo>
                <a:lnTo>
                  <a:pt x="816840" y="0"/>
                </a:lnTo>
                <a:lnTo>
                  <a:pt x="816840" y="796047"/>
                </a:lnTo>
                <a:lnTo>
                  <a:pt x="0" y="79604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6"/>
          <p:cNvSpPr/>
          <p:nvPr/>
        </p:nvSpPr>
        <p:spPr>
          <a:xfrm>
            <a:off x="13420597" y="5859521"/>
            <a:ext cx="657009" cy="782154"/>
          </a:xfrm>
          <a:custGeom>
            <a:rect b="b" l="l" r="r" t="t"/>
            <a:pathLst>
              <a:path extrusionOk="0" h="782154" w="657009">
                <a:moveTo>
                  <a:pt x="0" y="0"/>
                </a:moveTo>
                <a:lnTo>
                  <a:pt x="657009" y="0"/>
                </a:lnTo>
                <a:lnTo>
                  <a:pt x="657009" y="782154"/>
                </a:lnTo>
                <a:lnTo>
                  <a:pt x="0" y="78215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6"/>
          <p:cNvSpPr/>
          <p:nvPr/>
        </p:nvSpPr>
        <p:spPr>
          <a:xfrm>
            <a:off x="7215147" y="5840197"/>
            <a:ext cx="855648" cy="855648"/>
          </a:xfrm>
          <a:custGeom>
            <a:rect b="b" l="l" r="r" t="t"/>
            <a:pathLst>
              <a:path extrusionOk="0" h="855648" w="855648">
                <a:moveTo>
                  <a:pt x="0" y="0"/>
                </a:moveTo>
                <a:lnTo>
                  <a:pt x="855648" y="0"/>
                </a:lnTo>
                <a:lnTo>
                  <a:pt x="855648" y="855648"/>
                </a:lnTo>
                <a:lnTo>
                  <a:pt x="0" y="855648"/>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6" name="Google Shape;166;p6"/>
          <p:cNvGrpSpPr/>
          <p:nvPr/>
        </p:nvGrpSpPr>
        <p:grpSpPr>
          <a:xfrm>
            <a:off x="196723" y="2714895"/>
            <a:ext cx="2649381" cy="2571557"/>
            <a:chOff x="-23042" y="66269"/>
            <a:chExt cx="6542159" cy="6349987"/>
          </a:xfrm>
        </p:grpSpPr>
        <p:sp>
          <p:nvSpPr>
            <p:cNvPr id="167" name="Google Shape;167;p6"/>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6">
                <a:alphaModFix/>
              </a:blip>
              <a:stretch>
                <a:fillRect b="0" l="-24711" r="-2471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6"/>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373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9" name="Google Shape;169;p6"/>
          <p:cNvGrpSpPr/>
          <p:nvPr/>
        </p:nvGrpSpPr>
        <p:grpSpPr>
          <a:xfrm>
            <a:off x="3223258" y="2798740"/>
            <a:ext cx="2649381" cy="2571557"/>
            <a:chOff x="-23042" y="66269"/>
            <a:chExt cx="6542159" cy="6349987"/>
          </a:xfrm>
        </p:grpSpPr>
        <p:sp>
          <p:nvSpPr>
            <p:cNvPr id="170" name="Google Shape;170;p6"/>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7">
                <a:alphaModFix/>
              </a:blip>
              <a:stretch>
                <a:fillRect b="0" l="-24664" r="-2466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6"/>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4C3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2" name="Google Shape;172;p6"/>
          <p:cNvGrpSpPr/>
          <p:nvPr/>
        </p:nvGrpSpPr>
        <p:grpSpPr>
          <a:xfrm>
            <a:off x="6326168" y="2672973"/>
            <a:ext cx="2649381" cy="2571557"/>
            <a:chOff x="-23042" y="66269"/>
            <a:chExt cx="6542159" cy="6349987"/>
          </a:xfrm>
        </p:grpSpPr>
        <p:sp>
          <p:nvSpPr>
            <p:cNvPr id="173" name="Google Shape;173;p6"/>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8">
                <a:alphaModFix/>
              </a:blip>
              <a:stretch>
                <a:fillRect b="0" l="-16255" r="-16256"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6"/>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373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5" name="Google Shape;175;p6"/>
          <p:cNvGrpSpPr/>
          <p:nvPr/>
        </p:nvGrpSpPr>
        <p:grpSpPr>
          <a:xfrm>
            <a:off x="9352702" y="2756818"/>
            <a:ext cx="2649381" cy="2571557"/>
            <a:chOff x="-23042" y="66269"/>
            <a:chExt cx="6542159" cy="6349987"/>
          </a:xfrm>
        </p:grpSpPr>
        <p:sp>
          <p:nvSpPr>
            <p:cNvPr id="176" name="Google Shape;176;p6"/>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6"/>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4C3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8" name="Google Shape;178;p6"/>
          <p:cNvSpPr/>
          <p:nvPr/>
        </p:nvSpPr>
        <p:spPr>
          <a:xfrm>
            <a:off x="4116804" y="5823677"/>
            <a:ext cx="864849" cy="853842"/>
          </a:xfrm>
          <a:custGeom>
            <a:rect b="b" l="l" r="r" t="t"/>
            <a:pathLst>
              <a:path extrusionOk="0" h="853842" w="864849">
                <a:moveTo>
                  <a:pt x="0" y="0"/>
                </a:moveTo>
                <a:lnTo>
                  <a:pt x="864849" y="0"/>
                </a:lnTo>
                <a:lnTo>
                  <a:pt x="864849" y="853842"/>
                </a:lnTo>
                <a:lnTo>
                  <a:pt x="0" y="853842"/>
                </a:lnTo>
                <a:lnTo>
                  <a:pt x="0" y="0"/>
                </a:lnTo>
                <a:close/>
              </a:path>
            </a:pathLst>
          </a:cu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6"/>
          <p:cNvSpPr/>
          <p:nvPr/>
        </p:nvSpPr>
        <p:spPr>
          <a:xfrm>
            <a:off x="10322448" y="5823677"/>
            <a:ext cx="758208" cy="887265"/>
          </a:xfrm>
          <a:custGeom>
            <a:rect b="b" l="l" r="r" t="t"/>
            <a:pathLst>
              <a:path extrusionOk="0" h="887265" w="758208">
                <a:moveTo>
                  <a:pt x="0" y="0"/>
                </a:moveTo>
                <a:lnTo>
                  <a:pt x="758208" y="0"/>
                </a:lnTo>
                <a:lnTo>
                  <a:pt x="758208" y="887265"/>
                </a:lnTo>
                <a:lnTo>
                  <a:pt x="0" y="887265"/>
                </a:lnTo>
                <a:lnTo>
                  <a:pt x="0" y="0"/>
                </a:lnTo>
                <a:close/>
              </a:path>
            </a:pathLst>
          </a:cu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0" name="Google Shape;180;p6"/>
          <p:cNvGrpSpPr/>
          <p:nvPr/>
        </p:nvGrpSpPr>
        <p:grpSpPr>
          <a:xfrm>
            <a:off x="12354965" y="2798740"/>
            <a:ext cx="2649381" cy="2571557"/>
            <a:chOff x="-23042" y="66269"/>
            <a:chExt cx="6542159" cy="6349987"/>
          </a:xfrm>
        </p:grpSpPr>
        <p:sp>
          <p:nvSpPr>
            <p:cNvPr id="181" name="Google Shape;181;p6"/>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12">
                <a:alphaModFix/>
              </a:blip>
              <a:stretch>
                <a:fillRect b="0" l="-24711" r="-2471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6"/>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373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3" name="Google Shape;183;p6"/>
          <p:cNvSpPr/>
          <p:nvPr/>
        </p:nvSpPr>
        <p:spPr>
          <a:xfrm>
            <a:off x="15240450" y="5158185"/>
            <a:ext cx="3047569" cy="5992392"/>
          </a:xfrm>
          <a:custGeom>
            <a:rect b="b" l="l" r="r" t="t"/>
            <a:pathLst>
              <a:path extrusionOk="0" h="7984744" w="4060825">
                <a:moveTo>
                  <a:pt x="2590419" y="540893"/>
                </a:moveTo>
                <a:cubicBezTo>
                  <a:pt x="2430399" y="647573"/>
                  <a:pt x="2239899" y="700913"/>
                  <a:pt x="2034286" y="700913"/>
                </a:cubicBezTo>
                <a:cubicBezTo>
                  <a:pt x="1828673" y="700913"/>
                  <a:pt x="1638173" y="647573"/>
                  <a:pt x="1470533" y="540893"/>
                </a:cubicBezTo>
                <a:cubicBezTo>
                  <a:pt x="876173" y="182880"/>
                  <a:pt x="441833" y="0"/>
                  <a:pt x="0" y="0"/>
                </a:cubicBezTo>
                <a:cubicBezTo>
                  <a:pt x="0" y="7984744"/>
                  <a:pt x="0" y="7984744"/>
                  <a:pt x="0" y="7984744"/>
                </a:cubicBezTo>
                <a:cubicBezTo>
                  <a:pt x="4060825" y="7984744"/>
                  <a:pt x="4060825" y="7984744"/>
                  <a:pt x="4060825" y="7984744"/>
                </a:cubicBezTo>
                <a:cubicBezTo>
                  <a:pt x="4060825" y="0"/>
                  <a:pt x="4060825" y="0"/>
                  <a:pt x="4060825" y="0"/>
                </a:cubicBezTo>
                <a:cubicBezTo>
                  <a:pt x="3626612" y="0"/>
                  <a:pt x="3184652" y="182880"/>
                  <a:pt x="2590419" y="540893"/>
                </a:cubicBezTo>
                <a:close/>
              </a:path>
            </a:pathLst>
          </a:custGeom>
          <a:solidFill>
            <a:srgbClr val="F4C3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6"/>
          <p:cNvSpPr/>
          <p:nvPr/>
        </p:nvSpPr>
        <p:spPr>
          <a:xfrm>
            <a:off x="16469175" y="5979630"/>
            <a:ext cx="750414" cy="731312"/>
          </a:xfrm>
          <a:custGeom>
            <a:rect b="b" l="l" r="r" t="t"/>
            <a:pathLst>
              <a:path extrusionOk="0" h="731312" w="750414">
                <a:moveTo>
                  <a:pt x="0" y="0"/>
                </a:moveTo>
                <a:lnTo>
                  <a:pt x="750414" y="0"/>
                </a:lnTo>
                <a:lnTo>
                  <a:pt x="750414" y="731312"/>
                </a:lnTo>
                <a:lnTo>
                  <a:pt x="0" y="731312"/>
                </a:lnTo>
                <a:lnTo>
                  <a:pt x="0" y="0"/>
                </a:lnTo>
                <a:close/>
              </a:path>
            </a:pathLst>
          </a:cu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5" name="Google Shape;185;p6"/>
          <p:cNvGrpSpPr/>
          <p:nvPr/>
        </p:nvGrpSpPr>
        <p:grpSpPr>
          <a:xfrm>
            <a:off x="15421619" y="2714895"/>
            <a:ext cx="2649381" cy="2571557"/>
            <a:chOff x="-23042" y="66269"/>
            <a:chExt cx="6542159" cy="6349987"/>
          </a:xfrm>
        </p:grpSpPr>
        <p:sp>
          <p:nvSpPr>
            <p:cNvPr id="186" name="Google Shape;186;p6"/>
            <p:cNvSpPr/>
            <p:nvPr/>
          </p:nvSpPr>
          <p:spPr>
            <a:xfrm>
              <a:off x="-23042" y="119185"/>
              <a:ext cx="6542159" cy="6244242"/>
            </a:xfrm>
            <a:custGeom>
              <a:rect b="b" l="l" r="r" t="t"/>
              <a:pathLst>
                <a:path extrusionOk="0"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rotWithShape="1">
              <a:blip r:embed="rId14">
                <a:alphaModFix/>
              </a:blip>
              <a:stretch>
                <a:fillRect b="0" l="-14574" r="-14574"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6"/>
            <p:cNvSpPr/>
            <p:nvPr/>
          </p:nvSpPr>
          <p:spPr>
            <a:xfrm>
              <a:off x="73038" y="66269"/>
              <a:ext cx="6350000" cy="6349987"/>
            </a:xfrm>
            <a:custGeom>
              <a:rect b="b" l="l" r="r" t="t"/>
              <a:pathLst>
                <a:path extrusionOk="0"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3733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8" name="Google Shape;188;p6"/>
          <p:cNvSpPr txBox="1"/>
          <p:nvPr/>
        </p:nvSpPr>
        <p:spPr>
          <a:xfrm>
            <a:off x="82048" y="7497288"/>
            <a:ext cx="2623004" cy="2145267"/>
          </a:xfrm>
          <a:prstGeom prst="rect">
            <a:avLst/>
          </a:prstGeom>
          <a:noFill/>
          <a:ln>
            <a:noFill/>
          </a:ln>
        </p:spPr>
        <p:txBody>
          <a:bodyPr anchorCtr="0" anchor="t" bIns="0" lIns="0" spcFirstLastPara="1" rIns="0" wrap="square" tIns="0">
            <a:spAutoFit/>
          </a:bodyPr>
          <a:lstStyle/>
          <a:p>
            <a:pPr indent="0" lvl="0" marL="0" marR="0" rtl="0" algn="ctr">
              <a:lnSpc>
                <a:spcPct val="128681"/>
              </a:lnSpc>
              <a:spcBef>
                <a:spcPts val="0"/>
              </a:spcBef>
              <a:spcAft>
                <a:spcPts val="0"/>
              </a:spcAft>
              <a:buNone/>
            </a:pPr>
            <a:r>
              <a:rPr lang="en-US" sz="2200">
                <a:solidFill>
                  <a:srgbClr val="FFFFFF"/>
                </a:solidFill>
                <a:latin typeface="DM Sans"/>
                <a:ea typeface="DM Sans"/>
                <a:cs typeface="DM Sans"/>
                <a:sym typeface="DM Sans"/>
              </a:rPr>
              <a:t>Tenure Band 1 employees (new hires) showed highest dissatisfaction.</a:t>
            </a:r>
            <a:endParaRPr/>
          </a:p>
          <a:p>
            <a:pPr indent="0" lvl="0" marL="0" marR="0" rtl="0" algn="ctr">
              <a:lnSpc>
                <a:spcPct val="128681"/>
              </a:lnSpc>
              <a:spcBef>
                <a:spcPts val="0"/>
              </a:spcBef>
              <a:spcAft>
                <a:spcPts val="0"/>
              </a:spcAft>
              <a:buNone/>
            </a:pPr>
            <a:r>
              <a:t/>
            </a:r>
            <a:endParaRPr sz="2200">
              <a:solidFill>
                <a:srgbClr val="FFFFFF"/>
              </a:solidFill>
              <a:latin typeface="DM Sans"/>
              <a:ea typeface="DM Sans"/>
              <a:cs typeface="DM Sans"/>
              <a:sym typeface="DM Sans"/>
            </a:endParaRPr>
          </a:p>
        </p:txBody>
      </p:sp>
      <p:sp>
        <p:nvSpPr>
          <p:cNvPr id="189" name="Google Shape;189;p6"/>
          <p:cNvSpPr txBox="1"/>
          <p:nvPr/>
        </p:nvSpPr>
        <p:spPr>
          <a:xfrm>
            <a:off x="3259822" y="7497288"/>
            <a:ext cx="2672691" cy="2145267"/>
          </a:xfrm>
          <a:prstGeom prst="rect">
            <a:avLst/>
          </a:prstGeom>
          <a:noFill/>
          <a:ln>
            <a:noFill/>
          </a:ln>
        </p:spPr>
        <p:txBody>
          <a:bodyPr anchorCtr="0" anchor="t" bIns="0" lIns="0" spcFirstLastPara="1" rIns="0" wrap="square" tIns="0">
            <a:spAutoFit/>
          </a:bodyPr>
          <a:lstStyle/>
          <a:p>
            <a:pPr indent="-221526" lvl="1" marL="443051" marR="0" rtl="0" algn="l">
              <a:lnSpc>
                <a:spcPct val="128681"/>
              </a:lnSpc>
              <a:spcBef>
                <a:spcPts val="0"/>
              </a:spcBef>
              <a:spcAft>
                <a:spcPts val="0"/>
              </a:spcAft>
              <a:buClr>
                <a:srgbClr val="FFFFFF"/>
              </a:buClr>
              <a:buSzPts val="2200"/>
              <a:buFont typeface="Arial"/>
              <a:buChar char="•"/>
            </a:pPr>
            <a:r>
              <a:rPr b="0" i="0" lang="en-US" sz="2200" u="none" cap="none" strike="noStrike">
                <a:solidFill>
                  <a:srgbClr val="FFFFFF"/>
                </a:solidFill>
                <a:latin typeface="DM Sans"/>
                <a:ea typeface="DM Sans"/>
                <a:cs typeface="DM Sans"/>
                <a:sym typeface="DM Sans"/>
              </a:rPr>
              <a:t>Workload</a:t>
            </a:r>
            <a:endParaRPr/>
          </a:p>
          <a:p>
            <a:pPr indent="-221526" lvl="1" marL="443051" marR="0" rtl="0" algn="l">
              <a:lnSpc>
                <a:spcPct val="128681"/>
              </a:lnSpc>
              <a:spcBef>
                <a:spcPts val="0"/>
              </a:spcBef>
              <a:spcAft>
                <a:spcPts val="0"/>
              </a:spcAft>
              <a:buClr>
                <a:srgbClr val="FFFFFF"/>
              </a:buClr>
              <a:buSzPts val="2200"/>
              <a:buFont typeface="Arial"/>
              <a:buChar char="•"/>
            </a:pPr>
            <a:r>
              <a:rPr b="0" i="0" lang="en-US" sz="2200" u="none" cap="none" strike="noStrike">
                <a:solidFill>
                  <a:srgbClr val="FFFFFF"/>
                </a:solidFill>
                <a:latin typeface="DM Sans"/>
                <a:ea typeface="DM Sans"/>
                <a:cs typeface="DM Sans"/>
                <a:sym typeface="DM Sans"/>
              </a:rPr>
              <a:t>Compensation</a:t>
            </a:r>
            <a:endParaRPr/>
          </a:p>
          <a:p>
            <a:pPr indent="-221526" lvl="1" marL="443051" marR="0" rtl="0" algn="l">
              <a:lnSpc>
                <a:spcPct val="128681"/>
              </a:lnSpc>
              <a:spcBef>
                <a:spcPts val="0"/>
              </a:spcBef>
              <a:spcAft>
                <a:spcPts val="0"/>
              </a:spcAft>
              <a:buClr>
                <a:srgbClr val="FFFFFF"/>
              </a:buClr>
              <a:buSzPts val="2200"/>
              <a:buFont typeface="Arial"/>
              <a:buChar char="•"/>
            </a:pPr>
            <a:r>
              <a:rPr b="0" i="0" lang="en-US" sz="2200" u="none" cap="none" strike="noStrike">
                <a:solidFill>
                  <a:srgbClr val="FFFFFF"/>
                </a:solidFill>
                <a:latin typeface="DM Sans"/>
                <a:ea typeface="DM Sans"/>
                <a:cs typeface="DM Sans"/>
                <a:sym typeface="DM Sans"/>
              </a:rPr>
              <a:t>Lack of leadership support.</a:t>
            </a:r>
            <a:endParaRPr/>
          </a:p>
          <a:p>
            <a:pPr indent="0" lvl="0" marL="0" marR="0" rtl="0" algn="l">
              <a:lnSpc>
                <a:spcPct val="128681"/>
              </a:lnSpc>
              <a:spcBef>
                <a:spcPts val="0"/>
              </a:spcBef>
              <a:spcAft>
                <a:spcPts val="0"/>
              </a:spcAft>
              <a:buNone/>
            </a:pPr>
            <a:r>
              <a:t/>
            </a:r>
            <a:endParaRPr sz="2200">
              <a:solidFill>
                <a:srgbClr val="FFFFFF"/>
              </a:solidFill>
              <a:latin typeface="DM Sans"/>
              <a:ea typeface="DM Sans"/>
              <a:cs typeface="DM Sans"/>
              <a:sym typeface="DM Sans"/>
            </a:endParaRPr>
          </a:p>
        </p:txBody>
      </p:sp>
      <p:sp>
        <p:nvSpPr>
          <p:cNvPr id="190" name="Google Shape;190;p6"/>
          <p:cNvSpPr txBox="1"/>
          <p:nvPr/>
        </p:nvSpPr>
        <p:spPr>
          <a:xfrm>
            <a:off x="3242865" y="6869331"/>
            <a:ext cx="2623004" cy="442557"/>
          </a:xfrm>
          <a:prstGeom prst="rect">
            <a:avLst/>
          </a:prstGeom>
          <a:noFill/>
          <a:ln>
            <a:noFill/>
          </a:ln>
        </p:spPr>
        <p:txBody>
          <a:bodyPr anchorCtr="0" anchor="t" bIns="0" lIns="0" spcFirstLastPara="1" rIns="0" wrap="square" tIns="0">
            <a:spAutoFit/>
          </a:bodyPr>
          <a:lstStyle/>
          <a:p>
            <a:pPr indent="0" lvl="0" marL="0" marR="0" rtl="0" algn="ctr">
              <a:lnSpc>
                <a:spcPct val="137999"/>
              </a:lnSpc>
              <a:spcBef>
                <a:spcPts val="0"/>
              </a:spcBef>
              <a:spcAft>
                <a:spcPts val="0"/>
              </a:spcAft>
              <a:buNone/>
            </a:pPr>
            <a:r>
              <a:rPr b="1" lang="en-US" sz="2550">
                <a:solidFill>
                  <a:srgbClr val="FFFFFF"/>
                </a:solidFill>
                <a:latin typeface="DM Sans"/>
                <a:ea typeface="DM Sans"/>
                <a:cs typeface="DM Sans"/>
                <a:sym typeface="DM Sans"/>
              </a:rPr>
              <a:t>Key</a:t>
            </a:r>
            <a:r>
              <a:rPr b="1" lang="en-US" sz="2629">
                <a:solidFill>
                  <a:srgbClr val="FFFFFF"/>
                </a:solidFill>
                <a:latin typeface="DM Sans"/>
                <a:ea typeface="DM Sans"/>
                <a:cs typeface="DM Sans"/>
                <a:sym typeface="DM Sans"/>
              </a:rPr>
              <a:t> issues:</a:t>
            </a:r>
            <a:endParaRPr/>
          </a:p>
        </p:txBody>
      </p:sp>
      <p:sp>
        <p:nvSpPr>
          <p:cNvPr id="191" name="Google Shape;191;p6"/>
          <p:cNvSpPr txBox="1"/>
          <p:nvPr/>
        </p:nvSpPr>
        <p:spPr>
          <a:xfrm>
            <a:off x="6272263" y="7497287"/>
            <a:ext cx="2623004" cy="2145267"/>
          </a:xfrm>
          <a:prstGeom prst="rect">
            <a:avLst/>
          </a:prstGeom>
          <a:noFill/>
          <a:ln>
            <a:noFill/>
          </a:ln>
        </p:spPr>
        <p:txBody>
          <a:bodyPr anchorCtr="0" anchor="t" bIns="0" lIns="0" spcFirstLastPara="1" rIns="0" wrap="square" tIns="0">
            <a:spAutoFit/>
          </a:bodyPr>
          <a:lstStyle/>
          <a:p>
            <a:pPr indent="0" lvl="0" marL="0" marR="0" rtl="0" algn="ctr">
              <a:lnSpc>
                <a:spcPct val="128681"/>
              </a:lnSpc>
              <a:spcBef>
                <a:spcPts val="0"/>
              </a:spcBef>
              <a:spcAft>
                <a:spcPts val="0"/>
              </a:spcAft>
              <a:buNone/>
            </a:pPr>
            <a:r>
              <a:rPr lang="en-US" sz="2200">
                <a:solidFill>
                  <a:srgbClr val="FFFFFF"/>
                </a:solidFill>
                <a:latin typeface="DM Sans"/>
                <a:ea typeface="DM Sans"/>
                <a:cs typeface="DM Sans"/>
                <a:sym typeface="DM Sans"/>
              </a:rPr>
              <a:t>Women focused more on career growth, men on compensation and workload.</a:t>
            </a:r>
            <a:endParaRPr/>
          </a:p>
          <a:p>
            <a:pPr indent="0" lvl="0" marL="0" marR="0" rtl="0" algn="ctr">
              <a:lnSpc>
                <a:spcPct val="128681"/>
              </a:lnSpc>
              <a:spcBef>
                <a:spcPts val="0"/>
              </a:spcBef>
              <a:spcAft>
                <a:spcPts val="0"/>
              </a:spcAft>
              <a:buNone/>
            </a:pPr>
            <a:r>
              <a:t/>
            </a:r>
            <a:endParaRPr sz="2200">
              <a:solidFill>
                <a:srgbClr val="FFFFFF"/>
              </a:solidFill>
              <a:latin typeface="DM Sans"/>
              <a:ea typeface="DM Sans"/>
              <a:cs typeface="DM Sans"/>
              <a:sym typeface="DM Sans"/>
            </a:endParaRPr>
          </a:p>
        </p:txBody>
      </p:sp>
      <p:sp>
        <p:nvSpPr>
          <p:cNvPr id="192" name="Google Shape;192;p6"/>
          <p:cNvSpPr txBox="1"/>
          <p:nvPr/>
        </p:nvSpPr>
        <p:spPr>
          <a:xfrm>
            <a:off x="9317639" y="7508340"/>
            <a:ext cx="2623004" cy="2145267"/>
          </a:xfrm>
          <a:prstGeom prst="rect">
            <a:avLst/>
          </a:prstGeom>
          <a:noFill/>
          <a:ln>
            <a:noFill/>
          </a:ln>
        </p:spPr>
        <p:txBody>
          <a:bodyPr anchorCtr="0" anchor="t" bIns="0" lIns="0" spcFirstLastPara="1" rIns="0" wrap="square" tIns="0">
            <a:spAutoFit/>
          </a:bodyPr>
          <a:lstStyle/>
          <a:p>
            <a:pPr indent="0" lvl="0" marL="0" marR="0" rtl="0" algn="ctr">
              <a:lnSpc>
                <a:spcPct val="128681"/>
              </a:lnSpc>
              <a:spcBef>
                <a:spcPts val="0"/>
              </a:spcBef>
              <a:spcAft>
                <a:spcPts val="0"/>
              </a:spcAft>
              <a:buNone/>
            </a:pPr>
            <a:r>
              <a:rPr lang="en-US" sz="2200">
                <a:solidFill>
                  <a:srgbClr val="FFFFFF"/>
                </a:solidFill>
                <a:latin typeface="DM Sans"/>
                <a:ea typeface="DM Sans"/>
                <a:cs typeface="DM Sans"/>
                <a:sym typeface="DM Sans"/>
              </a:rPr>
              <a:t>Midwest region (especially Wisconsin) showed highest dissatisfaction.</a:t>
            </a:r>
            <a:endParaRPr/>
          </a:p>
          <a:p>
            <a:pPr indent="0" lvl="0" marL="0" marR="0" rtl="0" algn="ctr">
              <a:lnSpc>
                <a:spcPct val="128681"/>
              </a:lnSpc>
              <a:spcBef>
                <a:spcPts val="0"/>
              </a:spcBef>
              <a:spcAft>
                <a:spcPts val="0"/>
              </a:spcAft>
              <a:buNone/>
            </a:pPr>
            <a:r>
              <a:t/>
            </a:r>
            <a:endParaRPr sz="2200">
              <a:solidFill>
                <a:srgbClr val="FFFFFF"/>
              </a:solidFill>
              <a:latin typeface="DM Sans"/>
              <a:ea typeface="DM Sans"/>
              <a:cs typeface="DM Sans"/>
              <a:sym typeface="DM Sans"/>
            </a:endParaRPr>
          </a:p>
        </p:txBody>
      </p:sp>
      <p:sp>
        <p:nvSpPr>
          <p:cNvPr id="193" name="Google Shape;193;p6"/>
          <p:cNvSpPr txBox="1"/>
          <p:nvPr/>
        </p:nvSpPr>
        <p:spPr>
          <a:xfrm>
            <a:off x="12284030" y="7497287"/>
            <a:ext cx="2789908" cy="2498889"/>
          </a:xfrm>
          <a:prstGeom prst="rect">
            <a:avLst/>
          </a:prstGeom>
          <a:noFill/>
          <a:ln>
            <a:noFill/>
          </a:ln>
        </p:spPr>
        <p:txBody>
          <a:bodyPr anchorCtr="0" anchor="t" bIns="0" lIns="0" spcFirstLastPara="1" rIns="0" wrap="square" tIns="0">
            <a:spAutoFit/>
          </a:bodyPr>
          <a:lstStyle/>
          <a:p>
            <a:pPr indent="0" lvl="0" marL="0" marR="0" rtl="0" algn="ctr">
              <a:lnSpc>
                <a:spcPct val="128681"/>
              </a:lnSpc>
              <a:spcBef>
                <a:spcPts val="0"/>
              </a:spcBef>
              <a:spcAft>
                <a:spcPts val="0"/>
              </a:spcAft>
              <a:buNone/>
            </a:pPr>
            <a:r>
              <a:rPr lang="en-US" sz="2200">
                <a:solidFill>
                  <a:srgbClr val="FFFFFF"/>
                </a:solidFill>
                <a:latin typeface="DM Sans"/>
                <a:ea typeface="DM Sans"/>
                <a:cs typeface="DM Sans"/>
                <a:sym typeface="DM Sans"/>
              </a:rPr>
              <a:t>Clustering revealed distinct workforce segments needing targeted strategies.</a:t>
            </a:r>
            <a:endParaRPr/>
          </a:p>
          <a:p>
            <a:pPr indent="0" lvl="0" marL="0" marR="0" rtl="0" algn="ctr">
              <a:lnSpc>
                <a:spcPct val="128681"/>
              </a:lnSpc>
              <a:spcBef>
                <a:spcPts val="0"/>
              </a:spcBef>
              <a:spcAft>
                <a:spcPts val="0"/>
              </a:spcAft>
              <a:buNone/>
            </a:pPr>
            <a:r>
              <a:t/>
            </a:r>
            <a:endParaRPr sz="2200">
              <a:solidFill>
                <a:srgbClr val="FFFFFF"/>
              </a:solidFill>
              <a:latin typeface="DM Sans"/>
              <a:ea typeface="DM Sans"/>
              <a:cs typeface="DM Sans"/>
              <a:sym typeface="DM Sans"/>
            </a:endParaRPr>
          </a:p>
        </p:txBody>
      </p:sp>
      <p:sp>
        <p:nvSpPr>
          <p:cNvPr id="194" name="Google Shape;194;p6"/>
          <p:cNvSpPr txBox="1"/>
          <p:nvPr/>
        </p:nvSpPr>
        <p:spPr>
          <a:xfrm>
            <a:off x="15315204" y="7508340"/>
            <a:ext cx="2844823" cy="2145267"/>
          </a:xfrm>
          <a:prstGeom prst="rect">
            <a:avLst/>
          </a:prstGeom>
          <a:noFill/>
          <a:ln>
            <a:noFill/>
          </a:ln>
        </p:spPr>
        <p:txBody>
          <a:bodyPr anchorCtr="0" anchor="t" bIns="0" lIns="0" spcFirstLastPara="1" rIns="0" wrap="square" tIns="0">
            <a:spAutoFit/>
          </a:bodyPr>
          <a:lstStyle/>
          <a:p>
            <a:pPr indent="0" lvl="0" marL="0" marR="0" rtl="0" algn="ctr">
              <a:lnSpc>
                <a:spcPct val="128681"/>
              </a:lnSpc>
              <a:spcBef>
                <a:spcPts val="0"/>
              </a:spcBef>
              <a:spcAft>
                <a:spcPts val="0"/>
              </a:spcAft>
              <a:buNone/>
            </a:pPr>
            <a:r>
              <a:rPr lang="en-US" sz="2200">
                <a:solidFill>
                  <a:srgbClr val="FFFFFF"/>
                </a:solidFill>
                <a:latin typeface="DM Sans"/>
                <a:ea typeface="DM Sans"/>
                <a:cs typeface="DM Sans"/>
                <a:sym typeface="DM Sans"/>
              </a:rPr>
              <a:t>A 25-30% reduction in processing time is projected with the new system.</a:t>
            </a:r>
            <a:endParaRPr/>
          </a:p>
          <a:p>
            <a:pPr indent="0" lvl="0" marL="0" marR="0" rtl="0" algn="ctr">
              <a:lnSpc>
                <a:spcPct val="128681"/>
              </a:lnSpc>
              <a:spcBef>
                <a:spcPts val="0"/>
              </a:spcBef>
              <a:spcAft>
                <a:spcPts val="0"/>
              </a:spcAft>
              <a:buNone/>
            </a:pPr>
            <a:r>
              <a:t/>
            </a:r>
            <a:endParaRPr sz="2200">
              <a:solidFill>
                <a:srgbClr val="FFFFFF"/>
              </a:solidFill>
              <a:latin typeface="DM Sans"/>
              <a:ea typeface="DM Sans"/>
              <a:cs typeface="DM Sans"/>
              <a:sym typeface="DM Sans"/>
            </a:endParaRPr>
          </a:p>
        </p:txBody>
      </p:sp>
      <p:sp>
        <p:nvSpPr>
          <p:cNvPr id="195" name="Google Shape;195;p6"/>
          <p:cNvSpPr txBox="1"/>
          <p:nvPr/>
        </p:nvSpPr>
        <p:spPr>
          <a:xfrm>
            <a:off x="-66448" y="6872216"/>
            <a:ext cx="3175721" cy="439672"/>
          </a:xfrm>
          <a:prstGeom prst="rect">
            <a:avLst/>
          </a:prstGeom>
          <a:noFill/>
          <a:ln>
            <a:noFill/>
          </a:ln>
        </p:spPr>
        <p:txBody>
          <a:bodyPr anchorCtr="0" anchor="t" bIns="0" lIns="0" spcFirstLastPara="1" rIns="0" wrap="square" tIns="0">
            <a:spAutoFit/>
          </a:bodyPr>
          <a:lstStyle/>
          <a:p>
            <a:pPr indent="0" lvl="0" marL="0" marR="0" rtl="0" algn="ctr">
              <a:lnSpc>
                <a:spcPct val="142274"/>
              </a:lnSpc>
              <a:spcBef>
                <a:spcPts val="0"/>
              </a:spcBef>
              <a:spcAft>
                <a:spcPts val="0"/>
              </a:spcAft>
              <a:buNone/>
            </a:pPr>
            <a:r>
              <a:rPr b="1" lang="en-US" sz="2550">
                <a:solidFill>
                  <a:srgbClr val="FFFFFF"/>
                </a:solidFill>
                <a:latin typeface="DM Sans"/>
                <a:ea typeface="DM Sans"/>
                <a:cs typeface="DM Sans"/>
                <a:sym typeface="DM Sans"/>
              </a:rPr>
              <a:t>Tenure Insights:</a:t>
            </a:r>
            <a:endParaRPr/>
          </a:p>
        </p:txBody>
      </p:sp>
      <p:sp>
        <p:nvSpPr>
          <p:cNvPr id="196" name="Google Shape;196;p6"/>
          <p:cNvSpPr txBox="1"/>
          <p:nvPr/>
        </p:nvSpPr>
        <p:spPr>
          <a:xfrm>
            <a:off x="6308447" y="6869331"/>
            <a:ext cx="2623004" cy="442557"/>
          </a:xfrm>
          <a:prstGeom prst="rect">
            <a:avLst/>
          </a:prstGeom>
          <a:noFill/>
          <a:ln>
            <a:noFill/>
          </a:ln>
        </p:spPr>
        <p:txBody>
          <a:bodyPr anchorCtr="0" anchor="t" bIns="0" lIns="0" spcFirstLastPara="1" rIns="0" wrap="square" tIns="0">
            <a:spAutoFit/>
          </a:bodyPr>
          <a:lstStyle/>
          <a:p>
            <a:pPr indent="0" lvl="0" marL="0" marR="0" rtl="0" algn="ctr">
              <a:lnSpc>
                <a:spcPct val="142274"/>
              </a:lnSpc>
              <a:spcBef>
                <a:spcPts val="0"/>
              </a:spcBef>
              <a:spcAft>
                <a:spcPts val="0"/>
              </a:spcAft>
              <a:buNone/>
            </a:pPr>
            <a:r>
              <a:rPr b="1" lang="en-US" sz="2550">
                <a:solidFill>
                  <a:srgbClr val="FFFFFF"/>
                </a:solidFill>
                <a:latin typeface="DM Sans"/>
                <a:ea typeface="DM Sans"/>
                <a:cs typeface="DM Sans"/>
                <a:sym typeface="DM Sans"/>
              </a:rPr>
              <a:t>Perspectives:</a:t>
            </a:r>
            <a:endParaRPr b="1" sz="2629">
              <a:solidFill>
                <a:srgbClr val="FFFFFF"/>
              </a:solidFill>
              <a:latin typeface="DM Sans"/>
              <a:ea typeface="DM Sans"/>
              <a:cs typeface="DM Sans"/>
              <a:sym typeface="DM Sans"/>
            </a:endParaRPr>
          </a:p>
        </p:txBody>
      </p:sp>
      <p:sp>
        <p:nvSpPr>
          <p:cNvPr id="197" name="Google Shape;197;p6"/>
          <p:cNvSpPr txBox="1"/>
          <p:nvPr/>
        </p:nvSpPr>
        <p:spPr>
          <a:xfrm>
            <a:off x="9142635" y="6868479"/>
            <a:ext cx="3220298" cy="439672"/>
          </a:xfrm>
          <a:prstGeom prst="rect">
            <a:avLst/>
          </a:prstGeom>
          <a:noFill/>
          <a:ln>
            <a:noFill/>
          </a:ln>
        </p:spPr>
        <p:txBody>
          <a:bodyPr anchorCtr="0" anchor="t" bIns="0" lIns="0" spcFirstLastPara="1" rIns="0" wrap="square" tIns="0">
            <a:spAutoFit/>
          </a:bodyPr>
          <a:lstStyle/>
          <a:p>
            <a:pPr indent="0" lvl="0" marL="0" marR="0" rtl="0" algn="ctr">
              <a:lnSpc>
                <a:spcPct val="142274"/>
              </a:lnSpc>
              <a:spcBef>
                <a:spcPts val="0"/>
              </a:spcBef>
              <a:spcAft>
                <a:spcPts val="0"/>
              </a:spcAft>
              <a:buNone/>
            </a:pPr>
            <a:r>
              <a:rPr b="1" lang="en-US" sz="2550">
                <a:solidFill>
                  <a:srgbClr val="FFFFFF"/>
                </a:solidFill>
                <a:latin typeface="DM Sans"/>
                <a:ea typeface="DM Sans"/>
                <a:cs typeface="DM Sans"/>
                <a:sym typeface="DM Sans"/>
              </a:rPr>
              <a:t>Patterns:</a:t>
            </a:r>
            <a:endParaRPr b="1" sz="2629">
              <a:solidFill>
                <a:srgbClr val="FFFFFF"/>
              </a:solidFill>
              <a:latin typeface="DM Sans"/>
              <a:ea typeface="DM Sans"/>
              <a:cs typeface="DM Sans"/>
              <a:sym typeface="DM Sans"/>
            </a:endParaRPr>
          </a:p>
        </p:txBody>
      </p:sp>
      <p:sp>
        <p:nvSpPr>
          <p:cNvPr id="198" name="Google Shape;198;p6"/>
          <p:cNvSpPr txBox="1"/>
          <p:nvPr/>
        </p:nvSpPr>
        <p:spPr>
          <a:xfrm>
            <a:off x="12069506" y="6889006"/>
            <a:ext cx="3220298" cy="439672"/>
          </a:xfrm>
          <a:prstGeom prst="rect">
            <a:avLst/>
          </a:prstGeom>
          <a:noFill/>
          <a:ln>
            <a:noFill/>
          </a:ln>
        </p:spPr>
        <p:txBody>
          <a:bodyPr anchorCtr="0" anchor="t" bIns="0" lIns="0" spcFirstLastPara="1" rIns="0" wrap="square" tIns="0">
            <a:spAutoFit/>
          </a:bodyPr>
          <a:lstStyle/>
          <a:p>
            <a:pPr indent="0" lvl="0" marL="0" marR="0" rtl="0" algn="ctr">
              <a:lnSpc>
                <a:spcPct val="142274"/>
              </a:lnSpc>
              <a:spcBef>
                <a:spcPts val="0"/>
              </a:spcBef>
              <a:spcAft>
                <a:spcPts val="0"/>
              </a:spcAft>
              <a:buNone/>
            </a:pPr>
            <a:r>
              <a:rPr b="1" lang="en-US" sz="2550">
                <a:solidFill>
                  <a:srgbClr val="FFFFFF"/>
                </a:solidFill>
                <a:latin typeface="DM Sans"/>
                <a:ea typeface="DM Sans"/>
                <a:cs typeface="DM Sans"/>
                <a:sym typeface="DM Sans"/>
              </a:rPr>
              <a:t>Opportunities:</a:t>
            </a:r>
            <a:endParaRPr b="1" sz="2629">
              <a:solidFill>
                <a:srgbClr val="FFFFFF"/>
              </a:solidFill>
              <a:latin typeface="DM Sans"/>
              <a:ea typeface="DM Sans"/>
              <a:cs typeface="DM Sans"/>
              <a:sym typeface="DM Sans"/>
            </a:endParaRPr>
          </a:p>
        </p:txBody>
      </p:sp>
      <p:sp>
        <p:nvSpPr>
          <p:cNvPr id="199" name="Google Shape;199;p6"/>
          <p:cNvSpPr txBox="1"/>
          <p:nvPr/>
        </p:nvSpPr>
        <p:spPr>
          <a:xfrm>
            <a:off x="15234233" y="6910600"/>
            <a:ext cx="3220298" cy="439672"/>
          </a:xfrm>
          <a:prstGeom prst="rect">
            <a:avLst/>
          </a:prstGeom>
          <a:noFill/>
          <a:ln>
            <a:noFill/>
          </a:ln>
        </p:spPr>
        <p:txBody>
          <a:bodyPr anchorCtr="0" anchor="t" bIns="0" lIns="0" spcFirstLastPara="1" rIns="0" wrap="square" tIns="0">
            <a:spAutoFit/>
          </a:bodyPr>
          <a:lstStyle/>
          <a:p>
            <a:pPr indent="0" lvl="0" marL="0" marR="0" rtl="0" algn="ctr">
              <a:lnSpc>
                <a:spcPct val="142274"/>
              </a:lnSpc>
              <a:spcBef>
                <a:spcPts val="0"/>
              </a:spcBef>
              <a:spcAft>
                <a:spcPts val="0"/>
              </a:spcAft>
              <a:buNone/>
            </a:pPr>
            <a:r>
              <a:rPr b="1" lang="en-US" sz="2550">
                <a:solidFill>
                  <a:srgbClr val="FFFFFF"/>
                </a:solidFill>
                <a:latin typeface="DM Sans"/>
                <a:ea typeface="DM Sans"/>
                <a:cs typeface="DM Sans"/>
                <a:sym typeface="DM Sans"/>
              </a:rPr>
              <a:t>Value Addition:</a:t>
            </a:r>
            <a:endParaRPr b="1" sz="2629">
              <a:solidFill>
                <a:srgbClr val="FFFFFF"/>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BFB"/>
        </a:solidFill>
      </p:bgPr>
    </p:bg>
    <p:spTree>
      <p:nvGrpSpPr>
        <p:cNvPr id="203" name="Shape 203"/>
        <p:cNvGrpSpPr/>
        <p:nvPr/>
      </p:nvGrpSpPr>
      <p:grpSpPr>
        <a:xfrm>
          <a:off x="0" y="0"/>
          <a:ext cx="0" cy="0"/>
          <a:chOff x="0" y="0"/>
          <a:chExt cx="0" cy="0"/>
        </a:xfrm>
      </p:grpSpPr>
      <p:sp>
        <p:nvSpPr>
          <p:cNvPr id="204" name="Google Shape;204;p7"/>
          <p:cNvSpPr/>
          <p:nvPr/>
        </p:nvSpPr>
        <p:spPr>
          <a:xfrm>
            <a:off x="2428849" y="5454338"/>
            <a:ext cx="3167538" cy="2433196"/>
          </a:xfrm>
          <a:custGeom>
            <a:rect b="b" l="l" r="r" t="t"/>
            <a:pathLst>
              <a:path extrusionOk="0" h="1825244" w="2326767">
                <a:moveTo>
                  <a:pt x="1829689" y="0"/>
                </a:moveTo>
                <a:cubicBezTo>
                  <a:pt x="1819529" y="0"/>
                  <a:pt x="1702816" y="0"/>
                  <a:pt x="1692656" y="0"/>
                </a:cubicBezTo>
                <a:cubicBezTo>
                  <a:pt x="1428750" y="0"/>
                  <a:pt x="1428750" y="0"/>
                  <a:pt x="1428750" y="0"/>
                </a:cubicBezTo>
                <a:cubicBezTo>
                  <a:pt x="1154684" y="0"/>
                  <a:pt x="1154684" y="0"/>
                  <a:pt x="1154684" y="0"/>
                </a:cubicBezTo>
                <a:cubicBezTo>
                  <a:pt x="1154684" y="0"/>
                  <a:pt x="733425" y="0"/>
                  <a:pt x="649605" y="0"/>
                </a:cubicBezTo>
                <a:cubicBezTo>
                  <a:pt x="652145" y="0"/>
                  <a:pt x="652145" y="0"/>
                  <a:pt x="652145" y="0"/>
                </a:cubicBezTo>
                <a:cubicBezTo>
                  <a:pt x="652145" y="0"/>
                  <a:pt x="649605" y="0"/>
                  <a:pt x="649605" y="0"/>
                </a:cubicBezTo>
                <a:cubicBezTo>
                  <a:pt x="641985" y="0"/>
                  <a:pt x="636905" y="0"/>
                  <a:pt x="634365" y="0"/>
                </a:cubicBezTo>
                <a:cubicBezTo>
                  <a:pt x="114173" y="0"/>
                  <a:pt x="114173" y="0"/>
                  <a:pt x="114173" y="0"/>
                </a:cubicBezTo>
                <a:cubicBezTo>
                  <a:pt x="73533" y="0"/>
                  <a:pt x="5080" y="0"/>
                  <a:pt x="5080" y="0"/>
                </a:cubicBezTo>
                <a:cubicBezTo>
                  <a:pt x="5080" y="677799"/>
                  <a:pt x="5080" y="677799"/>
                  <a:pt x="5080" y="677799"/>
                </a:cubicBezTo>
                <a:cubicBezTo>
                  <a:pt x="5080" y="682879"/>
                  <a:pt x="5080" y="687959"/>
                  <a:pt x="5080" y="687959"/>
                </a:cubicBezTo>
                <a:cubicBezTo>
                  <a:pt x="0" y="764159"/>
                  <a:pt x="5080" y="1195705"/>
                  <a:pt x="5080" y="1195705"/>
                </a:cubicBezTo>
                <a:cubicBezTo>
                  <a:pt x="5080" y="1825244"/>
                  <a:pt x="5080" y="1825244"/>
                  <a:pt x="5080" y="1825244"/>
                </a:cubicBezTo>
                <a:cubicBezTo>
                  <a:pt x="406019" y="1825244"/>
                  <a:pt x="406019" y="1825244"/>
                  <a:pt x="406019" y="1825244"/>
                </a:cubicBezTo>
                <a:cubicBezTo>
                  <a:pt x="631825" y="1825244"/>
                  <a:pt x="631825" y="1825244"/>
                  <a:pt x="631825" y="1825244"/>
                </a:cubicBezTo>
                <a:cubicBezTo>
                  <a:pt x="644525" y="1825244"/>
                  <a:pt x="644525" y="1825244"/>
                  <a:pt x="644525" y="1825244"/>
                </a:cubicBezTo>
                <a:cubicBezTo>
                  <a:pt x="647065" y="1825244"/>
                  <a:pt x="647065" y="1825244"/>
                  <a:pt x="649605" y="1825244"/>
                </a:cubicBezTo>
                <a:cubicBezTo>
                  <a:pt x="723138" y="1820164"/>
                  <a:pt x="758698" y="1764284"/>
                  <a:pt x="725678" y="1700911"/>
                </a:cubicBezTo>
                <a:cubicBezTo>
                  <a:pt x="725678" y="1700911"/>
                  <a:pt x="669798" y="1586738"/>
                  <a:pt x="669798" y="1528318"/>
                </a:cubicBezTo>
                <a:cubicBezTo>
                  <a:pt x="669798" y="1419098"/>
                  <a:pt x="771271" y="1327785"/>
                  <a:pt x="893064" y="1327785"/>
                </a:cubicBezTo>
                <a:cubicBezTo>
                  <a:pt x="1017397" y="1327785"/>
                  <a:pt x="1116330" y="1419225"/>
                  <a:pt x="1116330" y="1528318"/>
                </a:cubicBezTo>
                <a:cubicBezTo>
                  <a:pt x="1116330" y="1586738"/>
                  <a:pt x="1060450" y="1700911"/>
                  <a:pt x="1060450" y="1700911"/>
                </a:cubicBezTo>
                <a:cubicBezTo>
                  <a:pt x="1029970" y="1764411"/>
                  <a:pt x="1062990" y="1820164"/>
                  <a:pt x="1139063" y="1825244"/>
                </a:cubicBezTo>
                <a:cubicBezTo>
                  <a:pt x="1141603" y="1825244"/>
                  <a:pt x="1141603" y="1825244"/>
                  <a:pt x="1141603" y="1825244"/>
                </a:cubicBezTo>
                <a:cubicBezTo>
                  <a:pt x="1139063" y="1825244"/>
                  <a:pt x="1136523" y="1825244"/>
                  <a:pt x="1133983" y="1825244"/>
                </a:cubicBezTo>
                <a:cubicBezTo>
                  <a:pt x="1136523" y="1825244"/>
                  <a:pt x="1136523" y="1825244"/>
                  <a:pt x="1139063" y="1825244"/>
                </a:cubicBezTo>
                <a:cubicBezTo>
                  <a:pt x="1136523" y="1825244"/>
                  <a:pt x="1133983" y="1825244"/>
                  <a:pt x="1133983" y="1825244"/>
                </a:cubicBezTo>
                <a:cubicBezTo>
                  <a:pt x="1136523" y="1825244"/>
                  <a:pt x="1141603" y="1825244"/>
                  <a:pt x="1151763" y="1825244"/>
                </a:cubicBezTo>
                <a:cubicBezTo>
                  <a:pt x="1710055" y="1825244"/>
                  <a:pt x="1710055" y="1825244"/>
                  <a:pt x="1710055" y="1825244"/>
                </a:cubicBezTo>
                <a:cubicBezTo>
                  <a:pt x="1829308" y="1825244"/>
                  <a:pt x="1829308" y="1825244"/>
                  <a:pt x="1829308" y="1825244"/>
                </a:cubicBezTo>
                <a:cubicBezTo>
                  <a:pt x="1829308" y="1195705"/>
                  <a:pt x="1829308" y="1195705"/>
                  <a:pt x="1829308" y="1195705"/>
                </a:cubicBezTo>
                <a:cubicBezTo>
                  <a:pt x="1829308" y="1183005"/>
                  <a:pt x="1829308" y="1183005"/>
                  <a:pt x="1829308" y="1183005"/>
                </a:cubicBezTo>
                <a:cubicBezTo>
                  <a:pt x="1834388" y="1124585"/>
                  <a:pt x="1864868" y="1091565"/>
                  <a:pt x="1910461" y="1091565"/>
                </a:cubicBezTo>
                <a:cubicBezTo>
                  <a:pt x="1923161" y="1091565"/>
                  <a:pt x="1938401" y="1094105"/>
                  <a:pt x="1956181" y="1101725"/>
                </a:cubicBezTo>
                <a:cubicBezTo>
                  <a:pt x="1956181" y="1101725"/>
                  <a:pt x="2070354" y="1160145"/>
                  <a:pt x="2128774" y="1160145"/>
                </a:cubicBezTo>
                <a:cubicBezTo>
                  <a:pt x="2237867" y="1160145"/>
                  <a:pt x="2326767" y="1058545"/>
                  <a:pt x="2326767" y="934212"/>
                </a:cubicBezTo>
                <a:cubicBezTo>
                  <a:pt x="2326767" y="812419"/>
                  <a:pt x="2237994" y="710819"/>
                  <a:pt x="2128774" y="710819"/>
                </a:cubicBezTo>
                <a:cubicBezTo>
                  <a:pt x="2070354" y="710819"/>
                  <a:pt x="1956181" y="766699"/>
                  <a:pt x="1956181" y="766699"/>
                </a:cubicBezTo>
                <a:cubicBezTo>
                  <a:pt x="1938401" y="776859"/>
                  <a:pt x="1923161" y="779399"/>
                  <a:pt x="1910461" y="779399"/>
                </a:cubicBezTo>
                <a:cubicBezTo>
                  <a:pt x="1867281" y="779399"/>
                  <a:pt x="1836928" y="746379"/>
                  <a:pt x="1829308" y="693039"/>
                </a:cubicBezTo>
                <a:cubicBezTo>
                  <a:pt x="1831848" y="693039"/>
                  <a:pt x="1831848" y="693039"/>
                  <a:pt x="1831848" y="693039"/>
                </a:cubicBezTo>
                <a:cubicBezTo>
                  <a:pt x="1829308" y="693039"/>
                  <a:pt x="1829308" y="693039"/>
                  <a:pt x="1829308" y="693039"/>
                </a:cubicBezTo>
                <a:cubicBezTo>
                  <a:pt x="1829308" y="690499"/>
                  <a:pt x="1829308" y="690499"/>
                  <a:pt x="1829308" y="687959"/>
                </a:cubicBezTo>
                <a:cubicBezTo>
                  <a:pt x="1829308" y="690499"/>
                  <a:pt x="1829308" y="690499"/>
                  <a:pt x="1829308" y="693039"/>
                </a:cubicBezTo>
                <a:cubicBezTo>
                  <a:pt x="1829308" y="690499"/>
                  <a:pt x="1829308" y="682879"/>
                  <a:pt x="1829308" y="677799"/>
                </a:cubicBezTo>
                <a:cubicBezTo>
                  <a:pt x="1829308" y="0"/>
                  <a:pt x="1829308" y="0"/>
                  <a:pt x="1829308" y="0"/>
                </a:cubicBezTo>
              </a:path>
            </a:pathLst>
          </a:custGeom>
          <a:solidFill>
            <a:srgbClr val="DE2B2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7"/>
          <p:cNvSpPr/>
          <p:nvPr/>
        </p:nvSpPr>
        <p:spPr>
          <a:xfrm>
            <a:off x="12178949" y="5452620"/>
            <a:ext cx="3167538" cy="2580352"/>
          </a:xfrm>
          <a:custGeom>
            <a:rect b="b" l="l" r="r" t="t"/>
            <a:pathLst>
              <a:path extrusionOk="0" h="1825244" w="2326767">
                <a:moveTo>
                  <a:pt x="497332" y="0"/>
                </a:moveTo>
                <a:cubicBezTo>
                  <a:pt x="497332" y="677799"/>
                  <a:pt x="497332" y="677799"/>
                  <a:pt x="497332" y="677799"/>
                </a:cubicBezTo>
                <a:cubicBezTo>
                  <a:pt x="497332" y="685419"/>
                  <a:pt x="497332" y="690499"/>
                  <a:pt x="497332" y="693039"/>
                </a:cubicBezTo>
                <a:cubicBezTo>
                  <a:pt x="497332" y="695579"/>
                  <a:pt x="497332" y="695579"/>
                  <a:pt x="497332" y="695579"/>
                </a:cubicBezTo>
                <a:cubicBezTo>
                  <a:pt x="497332" y="693039"/>
                  <a:pt x="497332" y="693039"/>
                  <a:pt x="497332" y="693039"/>
                </a:cubicBezTo>
                <a:cubicBezTo>
                  <a:pt x="497332" y="690499"/>
                  <a:pt x="497332" y="690499"/>
                  <a:pt x="497332" y="687959"/>
                </a:cubicBezTo>
                <a:cubicBezTo>
                  <a:pt x="497332" y="690499"/>
                  <a:pt x="497332" y="690499"/>
                  <a:pt x="497332" y="693039"/>
                </a:cubicBezTo>
                <a:cubicBezTo>
                  <a:pt x="489712" y="746379"/>
                  <a:pt x="459232" y="779399"/>
                  <a:pt x="416179" y="779399"/>
                </a:cubicBezTo>
                <a:cubicBezTo>
                  <a:pt x="403479" y="779399"/>
                  <a:pt x="388239" y="776859"/>
                  <a:pt x="370459" y="769239"/>
                </a:cubicBezTo>
                <a:cubicBezTo>
                  <a:pt x="370459" y="769239"/>
                  <a:pt x="256286" y="710819"/>
                  <a:pt x="197866" y="710819"/>
                </a:cubicBezTo>
                <a:cubicBezTo>
                  <a:pt x="88773" y="710819"/>
                  <a:pt x="0" y="812292"/>
                  <a:pt x="0" y="936752"/>
                </a:cubicBezTo>
                <a:cubicBezTo>
                  <a:pt x="0" y="1058545"/>
                  <a:pt x="88773" y="1160145"/>
                  <a:pt x="197993" y="1160145"/>
                </a:cubicBezTo>
                <a:cubicBezTo>
                  <a:pt x="256413" y="1160145"/>
                  <a:pt x="370586" y="1104265"/>
                  <a:pt x="370586" y="1104265"/>
                </a:cubicBezTo>
                <a:cubicBezTo>
                  <a:pt x="388366" y="1094105"/>
                  <a:pt x="403606" y="1091565"/>
                  <a:pt x="418846" y="1091565"/>
                </a:cubicBezTo>
                <a:cubicBezTo>
                  <a:pt x="462026" y="1091565"/>
                  <a:pt x="492379" y="1124585"/>
                  <a:pt x="497459" y="1183005"/>
                </a:cubicBezTo>
                <a:cubicBezTo>
                  <a:pt x="497459" y="1195705"/>
                  <a:pt x="497459" y="1195705"/>
                  <a:pt x="497459" y="1195705"/>
                </a:cubicBezTo>
                <a:cubicBezTo>
                  <a:pt x="497459" y="1825244"/>
                  <a:pt x="497459" y="1825244"/>
                  <a:pt x="497459" y="1825244"/>
                </a:cubicBezTo>
                <a:cubicBezTo>
                  <a:pt x="616712" y="1825244"/>
                  <a:pt x="616712" y="1825244"/>
                  <a:pt x="616712" y="1825244"/>
                </a:cubicBezTo>
                <a:cubicBezTo>
                  <a:pt x="1175004" y="1825244"/>
                  <a:pt x="1175004" y="1825244"/>
                  <a:pt x="1175004" y="1825244"/>
                </a:cubicBezTo>
                <a:cubicBezTo>
                  <a:pt x="1185164" y="1825244"/>
                  <a:pt x="1190244" y="1825244"/>
                  <a:pt x="1192784" y="1825244"/>
                </a:cubicBezTo>
                <a:cubicBezTo>
                  <a:pt x="1192784" y="1825244"/>
                  <a:pt x="1190244" y="1825244"/>
                  <a:pt x="1187704" y="1825244"/>
                </a:cubicBezTo>
                <a:cubicBezTo>
                  <a:pt x="1190244" y="1825244"/>
                  <a:pt x="1190244" y="1825244"/>
                  <a:pt x="1192784" y="1825244"/>
                </a:cubicBezTo>
                <a:cubicBezTo>
                  <a:pt x="1190244" y="1825244"/>
                  <a:pt x="1187704" y="1825244"/>
                  <a:pt x="1185164" y="1825244"/>
                </a:cubicBezTo>
                <a:cubicBezTo>
                  <a:pt x="1187704" y="1825244"/>
                  <a:pt x="1187704" y="1825244"/>
                  <a:pt x="1187704" y="1825244"/>
                </a:cubicBezTo>
                <a:cubicBezTo>
                  <a:pt x="1263777" y="1820164"/>
                  <a:pt x="1296797" y="1764284"/>
                  <a:pt x="1266317" y="1700911"/>
                </a:cubicBezTo>
                <a:cubicBezTo>
                  <a:pt x="1266317" y="1700911"/>
                  <a:pt x="1210437" y="1586738"/>
                  <a:pt x="1210437" y="1528318"/>
                </a:cubicBezTo>
                <a:cubicBezTo>
                  <a:pt x="1210437" y="1419098"/>
                  <a:pt x="1309370" y="1330325"/>
                  <a:pt x="1433703" y="1330325"/>
                </a:cubicBezTo>
                <a:cubicBezTo>
                  <a:pt x="1555496" y="1330325"/>
                  <a:pt x="1656969" y="1419225"/>
                  <a:pt x="1656969" y="1528318"/>
                </a:cubicBezTo>
                <a:cubicBezTo>
                  <a:pt x="1656969" y="1586738"/>
                  <a:pt x="1601089" y="1700911"/>
                  <a:pt x="1601089" y="1700911"/>
                </a:cubicBezTo>
                <a:cubicBezTo>
                  <a:pt x="1568069" y="1766951"/>
                  <a:pt x="1603629" y="1820164"/>
                  <a:pt x="1677162" y="1825244"/>
                </a:cubicBezTo>
                <a:cubicBezTo>
                  <a:pt x="1679702" y="1825244"/>
                  <a:pt x="1679702" y="1825244"/>
                  <a:pt x="1682242" y="1825244"/>
                </a:cubicBezTo>
                <a:cubicBezTo>
                  <a:pt x="1694942" y="1825244"/>
                  <a:pt x="1694942" y="1825244"/>
                  <a:pt x="1694942" y="1825244"/>
                </a:cubicBezTo>
                <a:cubicBezTo>
                  <a:pt x="1920748" y="1825244"/>
                  <a:pt x="1920748" y="1825244"/>
                  <a:pt x="1920748" y="1825244"/>
                </a:cubicBezTo>
                <a:cubicBezTo>
                  <a:pt x="2321687" y="1825244"/>
                  <a:pt x="2321687" y="1825244"/>
                  <a:pt x="2321687" y="1825244"/>
                </a:cubicBezTo>
                <a:cubicBezTo>
                  <a:pt x="2321687" y="1195705"/>
                  <a:pt x="2321687" y="1195705"/>
                  <a:pt x="2321687" y="1195705"/>
                </a:cubicBezTo>
                <a:cubicBezTo>
                  <a:pt x="2321687" y="1195705"/>
                  <a:pt x="2326767" y="764159"/>
                  <a:pt x="2321687" y="687959"/>
                </a:cubicBezTo>
                <a:cubicBezTo>
                  <a:pt x="2321687" y="687959"/>
                  <a:pt x="2321687" y="685419"/>
                  <a:pt x="2321687" y="677799"/>
                </a:cubicBezTo>
                <a:cubicBezTo>
                  <a:pt x="2321687" y="0"/>
                  <a:pt x="2321687" y="0"/>
                  <a:pt x="2321687" y="0"/>
                </a:cubicBezTo>
                <a:cubicBezTo>
                  <a:pt x="2321687" y="0"/>
                  <a:pt x="2253107" y="0"/>
                  <a:pt x="2212594" y="0"/>
                </a:cubicBezTo>
                <a:cubicBezTo>
                  <a:pt x="1692402" y="0"/>
                  <a:pt x="1692402" y="0"/>
                  <a:pt x="1692402" y="0"/>
                </a:cubicBezTo>
                <a:cubicBezTo>
                  <a:pt x="1689862" y="0"/>
                  <a:pt x="1684782" y="0"/>
                  <a:pt x="1677162" y="0"/>
                </a:cubicBezTo>
                <a:cubicBezTo>
                  <a:pt x="1677162" y="0"/>
                  <a:pt x="1674622" y="0"/>
                  <a:pt x="1674622" y="0"/>
                </a:cubicBezTo>
                <a:cubicBezTo>
                  <a:pt x="1677162" y="0"/>
                  <a:pt x="1677162" y="0"/>
                  <a:pt x="1677162" y="0"/>
                </a:cubicBezTo>
                <a:cubicBezTo>
                  <a:pt x="1593469" y="0"/>
                  <a:pt x="1172210" y="0"/>
                  <a:pt x="1172210" y="0"/>
                </a:cubicBezTo>
                <a:cubicBezTo>
                  <a:pt x="898271" y="0"/>
                  <a:pt x="898271" y="0"/>
                  <a:pt x="898271" y="0"/>
                </a:cubicBezTo>
                <a:cubicBezTo>
                  <a:pt x="634365" y="0"/>
                  <a:pt x="634365" y="0"/>
                  <a:pt x="634365" y="0"/>
                </a:cubicBezTo>
                <a:cubicBezTo>
                  <a:pt x="624205" y="0"/>
                  <a:pt x="507492" y="0"/>
                  <a:pt x="497332" y="0"/>
                </a:cubicBezTo>
              </a:path>
            </a:pathLst>
          </a:custGeom>
          <a:solidFill>
            <a:srgbClr val="F4C30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7"/>
          <p:cNvSpPr/>
          <p:nvPr/>
        </p:nvSpPr>
        <p:spPr>
          <a:xfrm>
            <a:off x="7713089" y="5454338"/>
            <a:ext cx="2610310" cy="2484791"/>
          </a:xfrm>
          <a:custGeom>
            <a:rect b="b" l="l" r="r" t="t"/>
            <a:pathLst>
              <a:path extrusionOk="0" h="1825244" w="1917446">
                <a:moveTo>
                  <a:pt x="0" y="0"/>
                </a:moveTo>
                <a:cubicBezTo>
                  <a:pt x="0" y="0"/>
                  <a:pt x="73660" y="0"/>
                  <a:pt x="116840" y="0"/>
                </a:cubicBezTo>
                <a:cubicBezTo>
                  <a:pt x="116840" y="0"/>
                  <a:pt x="116840" y="0"/>
                  <a:pt x="370840" y="0"/>
                </a:cubicBezTo>
                <a:cubicBezTo>
                  <a:pt x="370840" y="0"/>
                  <a:pt x="370840" y="0"/>
                  <a:pt x="370840" y="1270"/>
                </a:cubicBezTo>
                <a:lnTo>
                  <a:pt x="370840" y="2286"/>
                </a:lnTo>
                <a:lnTo>
                  <a:pt x="373380" y="2286"/>
                </a:lnTo>
                <a:lnTo>
                  <a:pt x="373380" y="0"/>
                </a:lnTo>
                <a:cubicBezTo>
                  <a:pt x="373380" y="0"/>
                  <a:pt x="373380" y="0"/>
                  <a:pt x="662940" y="0"/>
                </a:cubicBezTo>
                <a:cubicBezTo>
                  <a:pt x="662940" y="0"/>
                  <a:pt x="668020" y="0"/>
                  <a:pt x="675640" y="0"/>
                </a:cubicBezTo>
                <a:lnTo>
                  <a:pt x="678180" y="0"/>
                </a:lnTo>
                <a:cubicBezTo>
                  <a:pt x="680720" y="0"/>
                  <a:pt x="680720" y="0"/>
                  <a:pt x="680720" y="0"/>
                </a:cubicBezTo>
                <a:lnTo>
                  <a:pt x="726440" y="0"/>
                </a:lnTo>
                <a:cubicBezTo>
                  <a:pt x="870458" y="0"/>
                  <a:pt x="1208786" y="0"/>
                  <a:pt x="1208786" y="0"/>
                </a:cubicBezTo>
                <a:cubicBezTo>
                  <a:pt x="1208786" y="0"/>
                  <a:pt x="1208786" y="0"/>
                  <a:pt x="1495806" y="0"/>
                </a:cubicBezTo>
                <a:cubicBezTo>
                  <a:pt x="1495806" y="0"/>
                  <a:pt x="1495806" y="0"/>
                  <a:pt x="1772666" y="0"/>
                </a:cubicBezTo>
                <a:cubicBezTo>
                  <a:pt x="1782826" y="0"/>
                  <a:pt x="1907286" y="0"/>
                  <a:pt x="1917446" y="0"/>
                </a:cubicBezTo>
                <a:cubicBezTo>
                  <a:pt x="1917446" y="0"/>
                  <a:pt x="1917446" y="0"/>
                  <a:pt x="1917446" y="677799"/>
                </a:cubicBezTo>
                <a:cubicBezTo>
                  <a:pt x="1917446" y="682879"/>
                  <a:pt x="1914906" y="690499"/>
                  <a:pt x="1914906" y="693039"/>
                </a:cubicBezTo>
                <a:cubicBezTo>
                  <a:pt x="1909826" y="746379"/>
                  <a:pt x="1876806" y="779399"/>
                  <a:pt x="1833626" y="779399"/>
                </a:cubicBezTo>
                <a:cubicBezTo>
                  <a:pt x="1818386" y="779399"/>
                  <a:pt x="1800606" y="776859"/>
                  <a:pt x="1785366" y="766699"/>
                </a:cubicBezTo>
                <a:cubicBezTo>
                  <a:pt x="1785366" y="766699"/>
                  <a:pt x="1663446" y="710819"/>
                  <a:pt x="1605026" y="710819"/>
                </a:cubicBezTo>
                <a:cubicBezTo>
                  <a:pt x="1488186" y="710819"/>
                  <a:pt x="1394206" y="812419"/>
                  <a:pt x="1394206" y="934212"/>
                </a:cubicBezTo>
                <a:cubicBezTo>
                  <a:pt x="1394206" y="1058545"/>
                  <a:pt x="1488186" y="1160145"/>
                  <a:pt x="1605026" y="1160145"/>
                </a:cubicBezTo>
                <a:cubicBezTo>
                  <a:pt x="1663446" y="1160145"/>
                  <a:pt x="1785366" y="1101725"/>
                  <a:pt x="1785366" y="1101725"/>
                </a:cubicBezTo>
                <a:cubicBezTo>
                  <a:pt x="1800606" y="1094105"/>
                  <a:pt x="1818386" y="1091565"/>
                  <a:pt x="1833626" y="1091565"/>
                </a:cubicBezTo>
                <a:cubicBezTo>
                  <a:pt x="1879346" y="1091565"/>
                  <a:pt x="1912366" y="1124585"/>
                  <a:pt x="1917446" y="1183005"/>
                </a:cubicBezTo>
                <a:cubicBezTo>
                  <a:pt x="1917446" y="1183005"/>
                  <a:pt x="1917446" y="1183005"/>
                  <a:pt x="1917446" y="1195705"/>
                </a:cubicBezTo>
                <a:cubicBezTo>
                  <a:pt x="1917446" y="1195705"/>
                  <a:pt x="1917446" y="1195705"/>
                  <a:pt x="1917446" y="1825244"/>
                </a:cubicBezTo>
                <a:cubicBezTo>
                  <a:pt x="1917446" y="1825244"/>
                  <a:pt x="1917446" y="1825244"/>
                  <a:pt x="1790446" y="1825244"/>
                </a:cubicBezTo>
                <a:cubicBezTo>
                  <a:pt x="1790446" y="1825244"/>
                  <a:pt x="1790446" y="1825244"/>
                  <a:pt x="1203833" y="1825244"/>
                </a:cubicBezTo>
                <a:lnTo>
                  <a:pt x="1193673" y="1825244"/>
                </a:lnTo>
                <a:cubicBezTo>
                  <a:pt x="1191133" y="1825244"/>
                  <a:pt x="1191133" y="1825244"/>
                  <a:pt x="1191133" y="1825244"/>
                </a:cubicBezTo>
                <a:cubicBezTo>
                  <a:pt x="1112393" y="1820164"/>
                  <a:pt x="1076833" y="1764284"/>
                  <a:pt x="1109853" y="1700911"/>
                </a:cubicBezTo>
                <a:cubicBezTo>
                  <a:pt x="1109853" y="1700911"/>
                  <a:pt x="1168273" y="1586738"/>
                  <a:pt x="1168273" y="1528318"/>
                </a:cubicBezTo>
                <a:cubicBezTo>
                  <a:pt x="1168273" y="1419225"/>
                  <a:pt x="1064133" y="1330325"/>
                  <a:pt x="934593" y="1330325"/>
                </a:cubicBezTo>
                <a:cubicBezTo>
                  <a:pt x="805053" y="1330325"/>
                  <a:pt x="698373" y="1419225"/>
                  <a:pt x="698373" y="1528318"/>
                </a:cubicBezTo>
                <a:cubicBezTo>
                  <a:pt x="698373" y="1586738"/>
                  <a:pt x="759333" y="1700911"/>
                  <a:pt x="759333" y="1700911"/>
                </a:cubicBezTo>
                <a:cubicBezTo>
                  <a:pt x="792353" y="1766951"/>
                  <a:pt x="754253" y="1820164"/>
                  <a:pt x="678053" y="1825244"/>
                </a:cubicBezTo>
                <a:cubicBezTo>
                  <a:pt x="675513" y="1825244"/>
                  <a:pt x="672973" y="1825244"/>
                  <a:pt x="672973" y="1825244"/>
                </a:cubicBezTo>
                <a:cubicBezTo>
                  <a:pt x="672973" y="1825244"/>
                  <a:pt x="672973" y="1825244"/>
                  <a:pt x="660273" y="1825244"/>
                </a:cubicBezTo>
                <a:cubicBezTo>
                  <a:pt x="660273" y="1825244"/>
                  <a:pt x="660273" y="1825244"/>
                  <a:pt x="418973" y="1825244"/>
                </a:cubicBezTo>
                <a:cubicBezTo>
                  <a:pt x="418973" y="1825244"/>
                  <a:pt x="418973" y="1825244"/>
                  <a:pt x="0" y="1825244"/>
                </a:cubicBezTo>
                <a:cubicBezTo>
                  <a:pt x="0" y="1825244"/>
                  <a:pt x="0" y="1825244"/>
                  <a:pt x="0" y="1195705"/>
                </a:cubicBezTo>
                <a:cubicBezTo>
                  <a:pt x="0" y="1195705"/>
                  <a:pt x="0" y="1195705"/>
                  <a:pt x="0" y="1183005"/>
                </a:cubicBezTo>
                <a:cubicBezTo>
                  <a:pt x="5080" y="1124585"/>
                  <a:pt x="38100" y="1091565"/>
                  <a:pt x="83820" y="1091565"/>
                </a:cubicBezTo>
                <a:cubicBezTo>
                  <a:pt x="99060" y="1091565"/>
                  <a:pt x="114300" y="1094105"/>
                  <a:pt x="132080" y="1104265"/>
                </a:cubicBezTo>
                <a:cubicBezTo>
                  <a:pt x="132080" y="1104265"/>
                  <a:pt x="251460" y="1160145"/>
                  <a:pt x="312420" y="1160145"/>
                </a:cubicBezTo>
                <a:cubicBezTo>
                  <a:pt x="429260" y="1160145"/>
                  <a:pt x="520700" y="1058545"/>
                  <a:pt x="520700" y="936752"/>
                </a:cubicBezTo>
                <a:cubicBezTo>
                  <a:pt x="520700" y="812419"/>
                  <a:pt x="429260" y="713359"/>
                  <a:pt x="312420" y="713359"/>
                </a:cubicBezTo>
                <a:cubicBezTo>
                  <a:pt x="251460" y="713359"/>
                  <a:pt x="132080" y="769239"/>
                  <a:pt x="132080" y="769239"/>
                </a:cubicBezTo>
                <a:cubicBezTo>
                  <a:pt x="114300" y="776859"/>
                  <a:pt x="99060" y="779399"/>
                  <a:pt x="83820" y="779399"/>
                </a:cubicBezTo>
                <a:cubicBezTo>
                  <a:pt x="38100" y="779399"/>
                  <a:pt x="5080" y="746379"/>
                  <a:pt x="0" y="693039"/>
                </a:cubicBezTo>
                <a:cubicBezTo>
                  <a:pt x="0" y="690499"/>
                  <a:pt x="0" y="690499"/>
                  <a:pt x="0" y="687959"/>
                </a:cubicBezTo>
                <a:cubicBezTo>
                  <a:pt x="0" y="687959"/>
                  <a:pt x="0" y="685419"/>
                  <a:pt x="0" y="682879"/>
                </a:cubicBezTo>
                <a:cubicBezTo>
                  <a:pt x="0" y="680339"/>
                  <a:pt x="0" y="677799"/>
                  <a:pt x="0" y="677799"/>
                </a:cubicBezTo>
                <a:cubicBezTo>
                  <a:pt x="0" y="677799"/>
                  <a:pt x="0" y="677799"/>
                  <a:pt x="0" y="0"/>
                </a:cubicBez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7" name="Google Shape;207;p7"/>
          <p:cNvGrpSpPr/>
          <p:nvPr/>
        </p:nvGrpSpPr>
        <p:grpSpPr>
          <a:xfrm>
            <a:off x="5138832" y="510567"/>
            <a:ext cx="8010335" cy="981460"/>
            <a:chOff x="0" y="-42431"/>
            <a:chExt cx="2109718" cy="258491"/>
          </a:xfrm>
        </p:grpSpPr>
        <p:sp>
          <p:nvSpPr>
            <p:cNvPr id="208" name="Google Shape;208;p7"/>
            <p:cNvSpPr/>
            <p:nvPr/>
          </p:nvSpPr>
          <p:spPr>
            <a:xfrm>
              <a:off x="0" y="0"/>
              <a:ext cx="2053879" cy="201341"/>
            </a:xfrm>
            <a:custGeom>
              <a:rect b="b" l="l" r="r" t="t"/>
              <a:pathLst>
                <a:path extrusionOk="0" h="201341" w="2053879">
                  <a:moveTo>
                    <a:pt x="0" y="0"/>
                  </a:moveTo>
                  <a:lnTo>
                    <a:pt x="2053879" y="0"/>
                  </a:lnTo>
                  <a:lnTo>
                    <a:pt x="2053879" y="201341"/>
                  </a:lnTo>
                  <a:lnTo>
                    <a:pt x="0" y="201341"/>
                  </a:ln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7"/>
            <p:cNvSpPr txBox="1"/>
            <p:nvPr/>
          </p:nvSpPr>
          <p:spPr>
            <a:xfrm>
              <a:off x="55839" y="-42431"/>
              <a:ext cx="2053879" cy="258491"/>
            </a:xfrm>
            <a:prstGeom prst="rect">
              <a:avLst/>
            </a:prstGeom>
            <a:noFill/>
            <a:ln>
              <a:noFill/>
            </a:ln>
          </p:spPr>
          <p:txBody>
            <a:bodyPr anchorCtr="0" anchor="ctr" bIns="50800" lIns="50800" spcFirstLastPara="1" rIns="50800" wrap="square" tIns="50800">
              <a:noAutofit/>
            </a:bodyPr>
            <a:lstStyle/>
            <a:p>
              <a:pPr indent="0" lvl="0" marL="0" marR="0" rtl="0" algn="ctr">
                <a:lnSpc>
                  <a:spcPct val="138043"/>
                </a:lnSpc>
                <a:spcBef>
                  <a:spcPts val="0"/>
                </a:spcBef>
                <a:spcAft>
                  <a:spcPts val="0"/>
                </a:spcAft>
                <a:buNone/>
              </a:pPr>
              <a:r>
                <a:rPr lang="en-US" sz="3609">
                  <a:solidFill>
                    <a:srgbClr val="FFFFFF"/>
                  </a:solidFill>
                  <a:latin typeface="DM Sans"/>
                  <a:ea typeface="DM Sans"/>
                  <a:cs typeface="DM Sans"/>
                  <a:sym typeface="DM Sans"/>
                </a:rPr>
                <a:t>CONCLUSION</a:t>
              </a:r>
              <a:endParaRPr/>
            </a:p>
          </p:txBody>
        </p:sp>
      </p:grpSp>
      <p:sp>
        <p:nvSpPr>
          <p:cNvPr id="210" name="Google Shape;210;p7"/>
          <p:cNvSpPr/>
          <p:nvPr/>
        </p:nvSpPr>
        <p:spPr>
          <a:xfrm>
            <a:off x="13449833" y="-5951479"/>
            <a:ext cx="8797330" cy="8797330"/>
          </a:xfrm>
          <a:custGeom>
            <a:rect b="b" l="l" r="r" t="t"/>
            <a:pathLst>
              <a:path extrusionOk="0" h="8797330" w="8797330">
                <a:moveTo>
                  <a:pt x="0" y="0"/>
                </a:moveTo>
                <a:lnTo>
                  <a:pt x="8797330" y="0"/>
                </a:lnTo>
                <a:lnTo>
                  <a:pt x="8797330" y="8797330"/>
                </a:lnTo>
                <a:lnTo>
                  <a:pt x="0" y="879733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7"/>
          <p:cNvSpPr/>
          <p:nvPr/>
        </p:nvSpPr>
        <p:spPr>
          <a:xfrm>
            <a:off x="51406" y="9039197"/>
            <a:ext cx="1189768" cy="1189768"/>
          </a:xfrm>
          <a:custGeom>
            <a:rect b="b" l="l" r="r" t="t"/>
            <a:pathLst>
              <a:path extrusionOk="0" h="1189768" w="1189768">
                <a:moveTo>
                  <a:pt x="0" y="0"/>
                </a:moveTo>
                <a:lnTo>
                  <a:pt x="1189768" y="0"/>
                </a:lnTo>
                <a:lnTo>
                  <a:pt x="1189768" y="1189767"/>
                </a:lnTo>
                <a:lnTo>
                  <a:pt x="0" y="118976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7"/>
          <p:cNvSpPr/>
          <p:nvPr/>
        </p:nvSpPr>
        <p:spPr>
          <a:xfrm>
            <a:off x="-2559175" y="-1803289"/>
            <a:ext cx="5842630" cy="5842630"/>
          </a:xfrm>
          <a:custGeom>
            <a:rect b="b" l="l" r="r" t="t"/>
            <a:pathLst>
              <a:path extrusionOk="0" h="5842630" w="5842630">
                <a:moveTo>
                  <a:pt x="0" y="0"/>
                </a:moveTo>
                <a:lnTo>
                  <a:pt x="5842630" y="0"/>
                </a:lnTo>
                <a:lnTo>
                  <a:pt x="5842630" y="5842630"/>
                </a:lnTo>
                <a:lnTo>
                  <a:pt x="0" y="584263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7"/>
          <p:cNvSpPr/>
          <p:nvPr/>
        </p:nvSpPr>
        <p:spPr>
          <a:xfrm>
            <a:off x="8456338" y="5755886"/>
            <a:ext cx="1163307" cy="1297807"/>
          </a:xfrm>
          <a:custGeom>
            <a:rect b="b" l="l" r="r" t="t"/>
            <a:pathLst>
              <a:path extrusionOk="0" h="1297807" w="1163307">
                <a:moveTo>
                  <a:pt x="0" y="0"/>
                </a:moveTo>
                <a:lnTo>
                  <a:pt x="1163306" y="0"/>
                </a:lnTo>
                <a:lnTo>
                  <a:pt x="1163306" y="1297807"/>
                </a:lnTo>
                <a:lnTo>
                  <a:pt x="0" y="129780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7"/>
          <p:cNvSpPr/>
          <p:nvPr/>
        </p:nvSpPr>
        <p:spPr>
          <a:xfrm>
            <a:off x="2709016" y="5454338"/>
            <a:ext cx="1774997" cy="1774997"/>
          </a:xfrm>
          <a:custGeom>
            <a:rect b="b" l="l" r="r" t="t"/>
            <a:pathLst>
              <a:path extrusionOk="0" h="1774997" w="1774997">
                <a:moveTo>
                  <a:pt x="0" y="0"/>
                </a:moveTo>
                <a:lnTo>
                  <a:pt x="1774997" y="0"/>
                </a:lnTo>
                <a:lnTo>
                  <a:pt x="1774997" y="1774997"/>
                </a:lnTo>
                <a:lnTo>
                  <a:pt x="0" y="1774997"/>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7"/>
          <p:cNvSpPr/>
          <p:nvPr/>
        </p:nvSpPr>
        <p:spPr>
          <a:xfrm>
            <a:off x="13316723" y="5778444"/>
            <a:ext cx="1583568" cy="1450891"/>
          </a:xfrm>
          <a:custGeom>
            <a:rect b="b" l="l" r="r" t="t"/>
            <a:pathLst>
              <a:path extrusionOk="0" h="1450891" w="1583568">
                <a:moveTo>
                  <a:pt x="0" y="0"/>
                </a:moveTo>
                <a:lnTo>
                  <a:pt x="1583568" y="0"/>
                </a:lnTo>
                <a:lnTo>
                  <a:pt x="1583568" y="1450890"/>
                </a:lnTo>
                <a:lnTo>
                  <a:pt x="0" y="1450890"/>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7"/>
          <p:cNvSpPr txBox="1"/>
          <p:nvPr/>
        </p:nvSpPr>
        <p:spPr>
          <a:xfrm>
            <a:off x="2328640" y="8181462"/>
            <a:ext cx="2818659" cy="1715470"/>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lang="en-US" sz="1933">
                <a:solidFill>
                  <a:srgbClr val="11100E"/>
                </a:solidFill>
                <a:latin typeface="DM Sans"/>
                <a:ea typeface="DM Sans"/>
                <a:cs typeface="DM Sans"/>
                <a:sym typeface="DM Sans"/>
              </a:rPr>
              <a:t>AI-enhanced survey analysis allows real-time insights and targeted action.</a:t>
            </a:r>
            <a:endParaRPr/>
          </a:p>
          <a:p>
            <a:pPr indent="0" lvl="0" marL="0" marR="0" rtl="0" algn="ctr">
              <a:lnSpc>
                <a:spcPct val="138023"/>
              </a:lnSpc>
              <a:spcBef>
                <a:spcPts val="0"/>
              </a:spcBef>
              <a:spcAft>
                <a:spcPts val="0"/>
              </a:spcAft>
              <a:buNone/>
            </a:pPr>
            <a:r>
              <a:t/>
            </a:r>
            <a:endParaRPr sz="1933">
              <a:solidFill>
                <a:srgbClr val="11100E"/>
              </a:solidFill>
              <a:latin typeface="DM Sans"/>
              <a:ea typeface="DM Sans"/>
              <a:cs typeface="DM Sans"/>
              <a:sym typeface="DM Sans"/>
            </a:endParaRPr>
          </a:p>
        </p:txBody>
      </p:sp>
      <p:sp>
        <p:nvSpPr>
          <p:cNvPr id="217" name="Google Shape;217;p7"/>
          <p:cNvSpPr txBox="1"/>
          <p:nvPr/>
        </p:nvSpPr>
        <p:spPr>
          <a:xfrm>
            <a:off x="7732895" y="8181441"/>
            <a:ext cx="2818659" cy="1715470"/>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lang="en-US" sz="1933">
                <a:solidFill>
                  <a:srgbClr val="11100E"/>
                </a:solidFill>
                <a:latin typeface="DM Sans"/>
                <a:ea typeface="DM Sans"/>
                <a:cs typeface="DM Sans"/>
                <a:sym typeface="DM Sans"/>
              </a:rPr>
              <a:t>Proactive retention strategies can be designed using data-driven models.</a:t>
            </a:r>
            <a:endParaRPr/>
          </a:p>
          <a:p>
            <a:pPr indent="0" lvl="0" marL="0" marR="0" rtl="0" algn="ctr">
              <a:lnSpc>
                <a:spcPct val="138023"/>
              </a:lnSpc>
              <a:spcBef>
                <a:spcPts val="0"/>
              </a:spcBef>
              <a:spcAft>
                <a:spcPts val="0"/>
              </a:spcAft>
              <a:buNone/>
            </a:pPr>
            <a:r>
              <a:t/>
            </a:r>
            <a:endParaRPr sz="1933">
              <a:solidFill>
                <a:srgbClr val="11100E"/>
              </a:solidFill>
              <a:latin typeface="DM Sans"/>
              <a:ea typeface="DM Sans"/>
              <a:cs typeface="DM Sans"/>
              <a:sym typeface="DM Sans"/>
            </a:endParaRPr>
          </a:p>
        </p:txBody>
      </p:sp>
      <p:sp>
        <p:nvSpPr>
          <p:cNvPr id="218" name="Google Shape;218;p7"/>
          <p:cNvSpPr txBox="1"/>
          <p:nvPr/>
        </p:nvSpPr>
        <p:spPr>
          <a:xfrm>
            <a:off x="12195882" y="8181441"/>
            <a:ext cx="4034717" cy="2061718"/>
          </a:xfrm>
          <a:prstGeom prst="rect">
            <a:avLst/>
          </a:prstGeom>
          <a:noFill/>
          <a:ln>
            <a:noFill/>
          </a:ln>
        </p:spPr>
        <p:txBody>
          <a:bodyPr anchorCtr="0" anchor="t" bIns="0" lIns="0" spcFirstLastPara="1" rIns="0" wrap="square" tIns="0">
            <a:spAutoFit/>
          </a:bodyPr>
          <a:lstStyle/>
          <a:p>
            <a:pPr indent="0" lvl="0" marL="0" marR="0" rtl="0" algn="ctr">
              <a:lnSpc>
                <a:spcPct val="138023"/>
              </a:lnSpc>
              <a:spcBef>
                <a:spcPts val="0"/>
              </a:spcBef>
              <a:spcAft>
                <a:spcPts val="0"/>
              </a:spcAft>
              <a:buNone/>
            </a:pPr>
            <a:r>
              <a:rPr lang="en-US" sz="1933">
                <a:solidFill>
                  <a:srgbClr val="11100E"/>
                </a:solidFill>
                <a:latin typeface="DM Sans"/>
                <a:ea typeface="DM Sans"/>
                <a:cs typeface="DM Sans"/>
                <a:sym typeface="DM Sans"/>
              </a:rPr>
              <a:t>Final deployment of our system will lead to improved employee engagement, predictive HR analytics, and broader organizational value.</a:t>
            </a:r>
            <a:endParaRPr/>
          </a:p>
          <a:p>
            <a:pPr indent="0" lvl="0" marL="0" marR="0" rtl="0" algn="ctr">
              <a:lnSpc>
                <a:spcPct val="138023"/>
              </a:lnSpc>
              <a:spcBef>
                <a:spcPts val="0"/>
              </a:spcBef>
              <a:spcAft>
                <a:spcPts val="0"/>
              </a:spcAft>
              <a:buNone/>
            </a:pPr>
            <a:r>
              <a:t/>
            </a:r>
            <a:endParaRPr sz="1933">
              <a:solidFill>
                <a:srgbClr val="11100E"/>
              </a:solidFill>
              <a:latin typeface="DM Sans"/>
              <a:ea typeface="DM Sans"/>
              <a:cs typeface="DM Sans"/>
              <a:sym typeface="DM Sans"/>
            </a:endParaRPr>
          </a:p>
        </p:txBody>
      </p:sp>
      <p:sp>
        <p:nvSpPr>
          <p:cNvPr id="219" name="Google Shape;219;p7"/>
          <p:cNvSpPr txBox="1"/>
          <p:nvPr/>
        </p:nvSpPr>
        <p:spPr>
          <a:xfrm>
            <a:off x="3283452" y="1751846"/>
            <a:ext cx="11933107" cy="3469348"/>
          </a:xfrm>
          <a:prstGeom prst="rect">
            <a:avLst/>
          </a:prstGeom>
          <a:noFill/>
          <a:ln>
            <a:noFill/>
          </a:ln>
        </p:spPr>
        <p:txBody>
          <a:bodyPr anchorCtr="0" anchor="t" bIns="0" lIns="0" spcFirstLastPara="1" rIns="0" wrap="square" tIns="0">
            <a:spAutoFit/>
          </a:bodyPr>
          <a:lstStyle/>
          <a:p>
            <a:pPr indent="0" lvl="0" marL="0" marR="0" rtl="0" algn="ctr">
              <a:lnSpc>
                <a:spcPct val="104627"/>
              </a:lnSpc>
              <a:spcBef>
                <a:spcPts val="0"/>
              </a:spcBef>
              <a:spcAft>
                <a:spcPts val="0"/>
              </a:spcAft>
              <a:buNone/>
            </a:pPr>
            <a:r>
              <a:rPr lang="en-US" sz="2550">
                <a:solidFill>
                  <a:srgbClr val="11100E"/>
                </a:solidFill>
                <a:latin typeface="DM Sans"/>
                <a:ea typeface="DM Sans"/>
                <a:cs typeface="DM Sans"/>
                <a:sym typeface="DM Sans"/>
              </a:rPr>
              <a:t>Our results confirm that early-tenure employees and those in the Wisconsin region report the highest dissatisfaction, driven by workload and compensation concerns. Using AI-based clustering and NLP, Advocate Health can now identify trends more effectively. The upgraded system reduces processing time from 8 to 6 minutes per 10,000 rows—saving 30,000 minutes weekly across 150,000 employees, or 120,000 minutes monthly. Enhanced clustering accuracy also provides clearer, more actionable insights, empowering leadership to make faster, data-driven HR decisions tailored to gender and regional needs.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DFBFB"/>
        </a:solidFill>
      </p:bgPr>
    </p:bg>
    <p:spTree>
      <p:nvGrpSpPr>
        <p:cNvPr id="223" name="Shape 223"/>
        <p:cNvGrpSpPr/>
        <p:nvPr/>
      </p:nvGrpSpPr>
      <p:grpSpPr>
        <a:xfrm>
          <a:off x="0" y="0"/>
          <a:ext cx="0" cy="0"/>
          <a:chOff x="0" y="0"/>
          <a:chExt cx="0" cy="0"/>
        </a:xfrm>
      </p:grpSpPr>
      <p:sp>
        <p:nvSpPr>
          <p:cNvPr id="224" name="Google Shape;224;p8"/>
          <p:cNvSpPr/>
          <p:nvPr/>
        </p:nvSpPr>
        <p:spPr>
          <a:xfrm rot="10800000">
            <a:off x="8763000" y="1235013"/>
            <a:ext cx="8529044" cy="2682772"/>
          </a:xfrm>
          <a:custGeom>
            <a:rect b="b" l="l" r="r" t="t"/>
            <a:pathLst>
              <a:path extrusionOk="0" h="2682772" w="8529044">
                <a:moveTo>
                  <a:pt x="0" y="0"/>
                </a:moveTo>
                <a:lnTo>
                  <a:pt x="8529045" y="0"/>
                </a:lnTo>
                <a:lnTo>
                  <a:pt x="8529045" y="2682772"/>
                </a:lnTo>
                <a:lnTo>
                  <a:pt x="0" y="268277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8"/>
          <p:cNvSpPr/>
          <p:nvPr/>
        </p:nvSpPr>
        <p:spPr>
          <a:xfrm rot="10800000">
            <a:off x="614956" y="4021460"/>
            <a:ext cx="8529044" cy="2682772"/>
          </a:xfrm>
          <a:custGeom>
            <a:rect b="b" l="l" r="r" t="t"/>
            <a:pathLst>
              <a:path extrusionOk="0" h="2682772" w="8529044">
                <a:moveTo>
                  <a:pt x="0" y="0"/>
                </a:moveTo>
                <a:lnTo>
                  <a:pt x="8529045" y="0"/>
                </a:lnTo>
                <a:lnTo>
                  <a:pt x="8529045" y="2682772"/>
                </a:lnTo>
                <a:lnTo>
                  <a:pt x="0" y="268277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8"/>
          <p:cNvSpPr txBox="1"/>
          <p:nvPr/>
        </p:nvSpPr>
        <p:spPr>
          <a:xfrm>
            <a:off x="1317484" y="4155547"/>
            <a:ext cx="7123988" cy="574773"/>
          </a:xfrm>
          <a:prstGeom prst="rect">
            <a:avLst/>
          </a:prstGeom>
          <a:noFill/>
          <a:ln>
            <a:noFill/>
          </a:ln>
        </p:spPr>
        <p:txBody>
          <a:bodyPr anchorCtr="0" anchor="t" bIns="0" lIns="0" spcFirstLastPara="1" rIns="0" wrap="square" tIns="0">
            <a:spAutoFit/>
          </a:bodyPr>
          <a:lstStyle/>
          <a:p>
            <a:pPr indent="0" lvl="0" marL="0" marR="0" rtl="0" algn="l">
              <a:lnSpc>
                <a:spcPct val="139104"/>
              </a:lnSpc>
              <a:spcBef>
                <a:spcPts val="0"/>
              </a:spcBef>
              <a:spcAft>
                <a:spcPts val="0"/>
              </a:spcAft>
              <a:buNone/>
            </a:pPr>
            <a:r>
              <a:rPr lang="en-US" sz="3350">
                <a:solidFill>
                  <a:srgbClr val="FFFFFF"/>
                </a:solidFill>
                <a:latin typeface="DM Sans"/>
                <a:ea typeface="DM Sans"/>
                <a:cs typeface="DM Sans"/>
                <a:sym typeface="DM Sans"/>
              </a:rPr>
              <a:t>Conduct Impact Assessment</a:t>
            </a:r>
            <a:endParaRPr/>
          </a:p>
        </p:txBody>
      </p:sp>
      <p:sp>
        <p:nvSpPr>
          <p:cNvPr id="227" name="Google Shape;227;p8"/>
          <p:cNvSpPr txBox="1"/>
          <p:nvPr/>
        </p:nvSpPr>
        <p:spPr>
          <a:xfrm>
            <a:off x="10699725" y="1445191"/>
            <a:ext cx="4655593" cy="582598"/>
          </a:xfrm>
          <a:prstGeom prst="rect">
            <a:avLst/>
          </a:prstGeom>
          <a:noFill/>
          <a:ln>
            <a:noFill/>
          </a:ln>
        </p:spPr>
        <p:txBody>
          <a:bodyPr anchorCtr="0" anchor="t" bIns="0" lIns="0" spcFirstLastPara="1" rIns="0" wrap="square" tIns="0">
            <a:spAutoFit/>
          </a:bodyPr>
          <a:lstStyle/>
          <a:p>
            <a:pPr indent="0" lvl="0" marL="0" marR="0" rtl="0" algn="l">
              <a:lnSpc>
                <a:spcPct val="143134"/>
              </a:lnSpc>
              <a:spcBef>
                <a:spcPts val="0"/>
              </a:spcBef>
              <a:spcAft>
                <a:spcPts val="0"/>
              </a:spcAft>
              <a:buNone/>
            </a:pPr>
            <a:r>
              <a:rPr lang="en-US" sz="3350">
                <a:solidFill>
                  <a:srgbClr val="FFFFFF"/>
                </a:solidFill>
                <a:latin typeface="DM Sans"/>
                <a:ea typeface="DM Sans"/>
                <a:cs typeface="DM Sans"/>
                <a:sym typeface="DM Sans"/>
              </a:rPr>
              <a:t>Extend Beyond HR</a:t>
            </a:r>
            <a:endParaRPr/>
          </a:p>
        </p:txBody>
      </p:sp>
      <p:grpSp>
        <p:nvGrpSpPr>
          <p:cNvPr id="228" name="Google Shape;228;p8"/>
          <p:cNvGrpSpPr/>
          <p:nvPr/>
        </p:nvGrpSpPr>
        <p:grpSpPr>
          <a:xfrm>
            <a:off x="1208314" y="514971"/>
            <a:ext cx="4258734" cy="1075399"/>
            <a:chOff x="-2867" y="-28575"/>
            <a:chExt cx="1121642" cy="283232"/>
          </a:xfrm>
        </p:grpSpPr>
        <p:sp>
          <p:nvSpPr>
            <p:cNvPr id="229" name="Google Shape;229;p8"/>
            <p:cNvSpPr/>
            <p:nvPr/>
          </p:nvSpPr>
          <p:spPr>
            <a:xfrm>
              <a:off x="0" y="0"/>
              <a:ext cx="1118775" cy="226082"/>
            </a:xfrm>
            <a:custGeom>
              <a:rect b="b" l="l" r="r" t="t"/>
              <a:pathLst>
                <a:path extrusionOk="0" h="226082" w="1118775">
                  <a:moveTo>
                    <a:pt x="0" y="0"/>
                  </a:moveTo>
                  <a:lnTo>
                    <a:pt x="1118775" y="0"/>
                  </a:lnTo>
                  <a:lnTo>
                    <a:pt x="1118775" y="226082"/>
                  </a:lnTo>
                  <a:lnTo>
                    <a:pt x="0" y="226082"/>
                  </a:lnTo>
                  <a:close/>
                </a:path>
              </a:pathLst>
            </a:custGeom>
            <a:solidFill>
              <a:srgbClr val="F47C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8"/>
            <p:cNvSpPr txBox="1"/>
            <p:nvPr/>
          </p:nvSpPr>
          <p:spPr>
            <a:xfrm>
              <a:off x="-2867" y="-28575"/>
              <a:ext cx="1118775" cy="283232"/>
            </a:xfrm>
            <a:prstGeom prst="rect">
              <a:avLst/>
            </a:prstGeom>
            <a:noFill/>
            <a:ln>
              <a:noFill/>
            </a:ln>
          </p:spPr>
          <p:txBody>
            <a:bodyPr anchorCtr="0" anchor="ctr" bIns="50800" lIns="50800" spcFirstLastPara="1" rIns="50800" wrap="square" tIns="50800">
              <a:noAutofit/>
            </a:bodyPr>
            <a:lstStyle/>
            <a:p>
              <a:pPr indent="0" lvl="0" marL="0" marR="0" rtl="0" algn="ctr">
                <a:lnSpc>
                  <a:spcPct val="138043"/>
                </a:lnSpc>
                <a:spcBef>
                  <a:spcPts val="0"/>
                </a:spcBef>
                <a:spcAft>
                  <a:spcPts val="0"/>
                </a:spcAft>
                <a:buNone/>
              </a:pPr>
              <a:r>
                <a:rPr lang="en-US" sz="3609">
                  <a:solidFill>
                    <a:srgbClr val="FFFFFF"/>
                  </a:solidFill>
                  <a:latin typeface="DM Sans"/>
                  <a:ea typeface="DM Sans"/>
                  <a:cs typeface="DM Sans"/>
                  <a:sym typeface="DM Sans"/>
                </a:rPr>
                <a:t>NEXT STEPS</a:t>
              </a:r>
              <a:endParaRPr/>
            </a:p>
          </p:txBody>
        </p:sp>
      </p:grpSp>
      <p:sp>
        <p:nvSpPr>
          <p:cNvPr id="231" name="Google Shape;231;p8"/>
          <p:cNvSpPr txBox="1"/>
          <p:nvPr/>
        </p:nvSpPr>
        <p:spPr>
          <a:xfrm>
            <a:off x="9372600" y="2330548"/>
            <a:ext cx="7653668" cy="121264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2295">
                <a:solidFill>
                  <a:srgbClr val="FFFFFF"/>
                </a:solidFill>
                <a:latin typeface="DM Sans"/>
                <a:ea typeface="DM Sans"/>
                <a:cs typeface="DM Sans"/>
                <a:sym typeface="DM Sans"/>
              </a:rPr>
              <a:t>Apply the machine learning framework to other business areas like patient satisfaction, operational workflows, and clinical feedback.</a:t>
            </a:r>
            <a:endParaRPr/>
          </a:p>
        </p:txBody>
      </p:sp>
      <p:sp>
        <p:nvSpPr>
          <p:cNvPr id="232" name="Google Shape;232;p8"/>
          <p:cNvSpPr txBox="1"/>
          <p:nvPr/>
        </p:nvSpPr>
        <p:spPr>
          <a:xfrm>
            <a:off x="1317484" y="4902290"/>
            <a:ext cx="7123988" cy="162300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2295">
                <a:solidFill>
                  <a:srgbClr val="FFFFFF"/>
                </a:solidFill>
                <a:latin typeface="DM Sans"/>
                <a:ea typeface="DM Sans"/>
                <a:cs typeface="DM Sans"/>
                <a:sym typeface="DM Sans"/>
              </a:rPr>
              <a:t>Evaluate measurable outcomes from the new system, such as improved engagement scores, reduced attrition, and faster HR response times.</a:t>
            </a:r>
            <a:endParaRPr/>
          </a:p>
        </p:txBody>
      </p:sp>
      <p:sp>
        <p:nvSpPr>
          <p:cNvPr id="233" name="Google Shape;233;p8"/>
          <p:cNvSpPr/>
          <p:nvPr/>
        </p:nvSpPr>
        <p:spPr>
          <a:xfrm rot="10800000">
            <a:off x="8497224" y="6810048"/>
            <a:ext cx="8529044" cy="2682772"/>
          </a:xfrm>
          <a:custGeom>
            <a:rect b="b" l="l" r="r" t="t"/>
            <a:pathLst>
              <a:path extrusionOk="0" h="2682772" w="8529044">
                <a:moveTo>
                  <a:pt x="0" y="0"/>
                </a:moveTo>
                <a:lnTo>
                  <a:pt x="8529045" y="0"/>
                </a:lnTo>
                <a:lnTo>
                  <a:pt x="8529045" y="2682772"/>
                </a:lnTo>
                <a:lnTo>
                  <a:pt x="0" y="268277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8"/>
          <p:cNvSpPr txBox="1"/>
          <p:nvPr/>
        </p:nvSpPr>
        <p:spPr>
          <a:xfrm>
            <a:off x="9372600" y="7030909"/>
            <a:ext cx="7123988" cy="575799"/>
          </a:xfrm>
          <a:prstGeom prst="rect">
            <a:avLst/>
          </a:prstGeom>
          <a:noFill/>
          <a:ln>
            <a:noFill/>
          </a:ln>
        </p:spPr>
        <p:txBody>
          <a:bodyPr anchorCtr="0" anchor="t" bIns="0" lIns="0" spcFirstLastPara="1" rIns="0" wrap="square" tIns="0">
            <a:spAutoFit/>
          </a:bodyPr>
          <a:lstStyle/>
          <a:p>
            <a:pPr indent="0" lvl="0" marL="0" marR="0" rtl="0" algn="l">
              <a:lnSpc>
                <a:spcPct val="139104"/>
              </a:lnSpc>
              <a:spcBef>
                <a:spcPts val="0"/>
              </a:spcBef>
              <a:spcAft>
                <a:spcPts val="0"/>
              </a:spcAft>
              <a:buNone/>
            </a:pPr>
            <a:r>
              <a:rPr lang="en-US" sz="3350">
                <a:solidFill>
                  <a:srgbClr val="FFFFFF"/>
                </a:solidFill>
                <a:latin typeface="DM Sans"/>
                <a:ea typeface="DM Sans"/>
                <a:cs typeface="DM Sans"/>
                <a:sym typeface="DM Sans"/>
              </a:rPr>
              <a:t>Enhance Model Capabilities</a:t>
            </a:r>
            <a:endParaRPr/>
          </a:p>
        </p:txBody>
      </p:sp>
      <p:sp>
        <p:nvSpPr>
          <p:cNvPr id="235" name="Google Shape;235;p8"/>
          <p:cNvSpPr txBox="1"/>
          <p:nvPr/>
        </p:nvSpPr>
        <p:spPr>
          <a:xfrm>
            <a:off x="9372600" y="7738260"/>
            <a:ext cx="7123988" cy="162300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2295">
                <a:solidFill>
                  <a:srgbClr val="FFFFFF"/>
                </a:solidFill>
                <a:latin typeface="DM Sans"/>
                <a:ea typeface="DM Sans"/>
                <a:cs typeface="DM Sans"/>
                <a:sym typeface="DM Sans"/>
              </a:rPr>
              <a:t>Incorporate additional data sources (e.g., performance reviews, pulse surveys) to improve clustering precision and insight depth.</a:t>
            </a:r>
            <a:endParaRPr/>
          </a:p>
        </p:txBody>
      </p:sp>
      <p:sp>
        <p:nvSpPr>
          <p:cNvPr id="236" name="Google Shape;236;p8"/>
          <p:cNvSpPr/>
          <p:nvPr/>
        </p:nvSpPr>
        <p:spPr>
          <a:xfrm>
            <a:off x="-2743200" y="7790723"/>
            <a:ext cx="5842630" cy="5842630"/>
          </a:xfrm>
          <a:custGeom>
            <a:rect b="b" l="l" r="r" t="t"/>
            <a:pathLst>
              <a:path extrusionOk="0" h="5842630" w="5842630">
                <a:moveTo>
                  <a:pt x="0" y="0"/>
                </a:moveTo>
                <a:lnTo>
                  <a:pt x="5842630" y="0"/>
                </a:lnTo>
                <a:lnTo>
                  <a:pt x="5842630" y="5842630"/>
                </a:lnTo>
                <a:lnTo>
                  <a:pt x="0" y="584263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9"/>
          <p:cNvSpPr txBox="1"/>
          <p:nvPr/>
        </p:nvSpPr>
        <p:spPr>
          <a:xfrm>
            <a:off x="1624316" y="4229100"/>
            <a:ext cx="15039368" cy="1378326"/>
          </a:xfrm>
          <a:prstGeom prst="rect">
            <a:avLst/>
          </a:prstGeom>
          <a:noFill/>
          <a:ln>
            <a:noFill/>
          </a:ln>
        </p:spPr>
        <p:txBody>
          <a:bodyPr anchorCtr="0" anchor="t" bIns="0" lIns="0" spcFirstLastPara="1" rIns="0" wrap="square" tIns="0">
            <a:spAutoFit/>
          </a:bodyPr>
          <a:lstStyle/>
          <a:p>
            <a:pPr indent="0" lvl="0" marL="0" marR="0" rtl="0" algn="ctr">
              <a:lnSpc>
                <a:spcPct val="124444"/>
              </a:lnSpc>
              <a:spcBef>
                <a:spcPts val="0"/>
              </a:spcBef>
              <a:spcAft>
                <a:spcPts val="0"/>
              </a:spcAft>
              <a:buNone/>
            </a:pPr>
            <a:r>
              <a:rPr b="1" lang="en-US" sz="9000">
                <a:solidFill>
                  <a:srgbClr val="11100E"/>
                </a:solidFill>
                <a:latin typeface="Ultra"/>
                <a:ea typeface="Ultra"/>
                <a:cs typeface="Ultra"/>
                <a:sym typeface="Ultra"/>
              </a:rPr>
              <a:t>Thank you!!!</a:t>
            </a:r>
            <a:endParaRPr/>
          </a:p>
        </p:txBody>
      </p:sp>
      <p:sp>
        <p:nvSpPr>
          <p:cNvPr id="242" name="Google Shape;242;p9"/>
          <p:cNvSpPr/>
          <p:nvPr/>
        </p:nvSpPr>
        <p:spPr>
          <a:xfrm>
            <a:off x="-3536061" y="-2247900"/>
            <a:ext cx="7072122" cy="5555842"/>
          </a:xfrm>
          <a:custGeom>
            <a:rect b="b" l="l" r="r" t="t"/>
            <a:pathLst>
              <a:path extrusionOk="0" h="7494094" w="11109843">
                <a:moveTo>
                  <a:pt x="0" y="0"/>
                </a:moveTo>
                <a:lnTo>
                  <a:pt x="11109842" y="0"/>
                </a:lnTo>
                <a:lnTo>
                  <a:pt x="11109842" y="7494094"/>
                </a:lnTo>
                <a:lnTo>
                  <a:pt x="0" y="749409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9"/>
          <p:cNvSpPr/>
          <p:nvPr/>
        </p:nvSpPr>
        <p:spPr>
          <a:xfrm rot="2076909">
            <a:off x="12108672" y="8439366"/>
            <a:ext cx="9540441" cy="6435461"/>
          </a:xfrm>
          <a:custGeom>
            <a:rect b="b" l="l" r="r" t="t"/>
            <a:pathLst>
              <a:path extrusionOk="0" h="6435461" w="9540441">
                <a:moveTo>
                  <a:pt x="0" y="0"/>
                </a:moveTo>
                <a:lnTo>
                  <a:pt x="9540440" y="0"/>
                </a:lnTo>
                <a:lnTo>
                  <a:pt x="9540440" y="6435461"/>
                </a:lnTo>
                <a:lnTo>
                  <a:pt x="0" y="643546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