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65" r:id="rId3"/>
    <p:sldId id="257" r:id="rId4"/>
    <p:sldId id="264" r:id="rId5"/>
    <p:sldId id="258" r:id="rId6"/>
    <p:sldId id="268" r:id="rId7"/>
    <p:sldId id="259" r:id="rId8"/>
    <p:sldId id="260" r:id="rId9"/>
    <p:sldId id="261" r:id="rId10"/>
    <p:sldId id="266" r:id="rId11"/>
    <p:sldId id="262" r:id="rId12"/>
    <p:sldId id="263" r:id="rId13"/>
    <p:sldId id="269" r:id="rId14"/>
    <p:sldId id="267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9F5F520-59B3-1B4F-4975-D5598A20FFFD}" v="246" dt="2024-12-25T21:48:18.192"/>
    <p1510:client id="{C03BEFDD-5E21-5A87-1107-243E583CCB18}" v="53" dt="2024-12-25T21:55:30.00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85800" y="1484779"/>
            <a:ext cx="77724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234780" y="4107023"/>
            <a:ext cx="9144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59333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6400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FA04C-D7CF-4861-95F0-3F5ACF508755}" type="datetimeFigureOut">
              <a:rPr lang="en-US" smtClean="0"/>
              <a:t>12/25/2024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5" y="6272785"/>
            <a:ext cx="474573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4280" y="4227195"/>
            <a:ext cx="895401" cy="640080"/>
          </a:xfrm>
        </p:spPr>
        <p:txBody>
          <a:bodyPr/>
          <a:lstStyle>
            <a:lvl1pPr>
              <a:defRPr sz="2800" b="1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3564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5B24B-F41A-4540-8EEC-C29B4F79802D}" type="datetimeFigureOut">
              <a:rPr lang="en-US" smtClean="0"/>
              <a:t>12/25/2024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8581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F989E-5397-49EE-B0F5-E72D9FFD7EC0}" type="datetimeFigureOut">
              <a:rPr lang="en-US" smtClean="0"/>
              <a:t>12/25/2024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4638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BC42F-EA91-460E-9436-9A6C9B1CB0C6}" type="datetimeFigureOut">
              <a:rPr lang="en-US" smtClean="0"/>
              <a:t>12/25/2024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7382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823D4350-0632-4F67-B357-AFC21C62564D}" type="datetimeFigureOut">
              <a:rPr lang="en-US" smtClean="0"/>
              <a:t>12/25/2024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6099" y="6272784"/>
            <a:ext cx="4745736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4408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31A35-803D-44FA-BA88-E6B5FB347587}" type="datetimeFigureOut">
              <a:rPr lang="en-US" smtClean="0"/>
              <a:t>12/25/2024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7011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56CED-B3EE-49D9-9922-CBB48E543356}" type="datetimeFigureOut">
              <a:rPr lang="en-US" smtClean="0"/>
              <a:t>12/25/2024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9683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3F9237B0-CC05-45CB-9D8E-44851499E325}" type="datetimeFigureOut">
              <a:rPr lang="en-US" smtClean="0"/>
              <a:t>12/25/2024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0319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41777-83B6-4CFA-89A1-52400FB2059F}" type="datetimeFigureOut">
              <a:rPr lang="en-US" smtClean="0"/>
              <a:t>12/25/2024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7058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AA2A1-C9A8-42DC-AF5F-29D58FE3A81E}" type="datetimeFigureOut">
              <a:rPr lang="en-US" smtClean="0"/>
              <a:t>12/25/2024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5506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C28B6-2144-4760-B3DF-18C646FA52B1}" type="datetimeFigureOut">
              <a:rPr lang="en-US" smtClean="0"/>
              <a:t>12/25/2024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924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251F38EA-B09F-4C97-9264-D1353869D1EA}" type="datetimeFigureOut">
              <a:rPr lang="en-US" smtClean="0"/>
              <a:t>12/25/2024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13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hoboske/transfer-learning-presentation/blob/main/src/main.py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meghanabhange13/the-hitchhikers-intro-guide-to-transfer-learning-9a96090e12f2" TargetMode="Externa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botpenguin.com/glossary/transfer-learning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tinyurl.com/4nenf9c9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sz="7200" dirty="0"/>
              <a:t>Transfer Learning in </a:t>
            </a:r>
            <a:br>
              <a:rPr lang="en-GB" sz="7200" dirty="0"/>
            </a:br>
            <a:r>
              <a:rPr sz="7200" dirty="0"/>
              <a:t>Machine Learning</a:t>
            </a:r>
            <a:endParaRPr sz="7200">
              <a:latin typeface="Rockwell Condensed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Presented by </a:t>
            </a:r>
            <a:r>
              <a:rPr lang="en-GB" dirty="0"/>
              <a:t>Michael Shobowale</a:t>
            </a:r>
            <a:endParaRPr dirty="0"/>
          </a:p>
          <a:p>
            <a:r>
              <a:rPr lang="en-GB" dirty="0"/>
              <a:t>26/12/2024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and Limitations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3200" dirty="0"/>
              <a:t>Negative transfer: When the source and target tasks are too dissimilar.</a:t>
            </a:r>
          </a:p>
          <a:p>
            <a:r>
              <a:rPr sz="3200" dirty="0"/>
              <a:t>Computational cost of large </a:t>
            </a:r>
            <a:r>
              <a:rPr lang="en-GB" sz="3200" dirty="0"/>
              <a:t>pre-trained</a:t>
            </a:r>
            <a:r>
              <a:rPr sz="3200" dirty="0"/>
              <a:t> models.</a:t>
            </a:r>
          </a:p>
          <a:p>
            <a:r>
              <a:rPr sz="3200" dirty="0"/>
              <a:t>Fine-tuning can still require significant resources.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22E49D-0F32-DA93-2708-A8B33217F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2269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Code example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>
                <a:hlinkClick r:id="rId2"/>
              </a:rPr>
              <a:t>Code Example</a:t>
            </a:r>
            <a:endParaRPr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44322F-30C9-AB52-54E8-1E0E2FC8A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sz="3200" dirty="0"/>
              <a:t>Transfer learning enables efficient and effective machine learning by </a:t>
            </a:r>
            <a:r>
              <a:rPr sz="3200"/>
              <a:t>leveraging existing knowledge.</a:t>
            </a:r>
            <a:br>
              <a:rPr lang="en-US" sz="3200" dirty="0"/>
            </a:br>
            <a:endParaRPr lang="en-US" sz="3200" dirty="0"/>
          </a:p>
          <a:p>
            <a:pPr>
              <a:buClr>
                <a:srgbClr val="9E3611"/>
              </a:buClr>
            </a:pPr>
            <a:r>
              <a:rPr lang="en-US" sz="3200" dirty="0"/>
              <a:t>Make sure to use the right base model </a:t>
            </a:r>
            <a:r>
              <a:rPr lang="en-US" sz="3200"/>
              <a:t>for the new task to save time and resources</a:t>
            </a:r>
            <a:endParaRPr lang="en-US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48783E-E8FD-F30F-F322-0204CD1E4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22E49D-0F32-DA93-2708-A8B33217F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13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9333EA0-9540-EB06-648B-12C2542E779B}"/>
              </a:ext>
            </a:extLst>
          </p:cNvPr>
          <p:cNvGrpSpPr/>
          <p:nvPr/>
        </p:nvGrpSpPr>
        <p:grpSpPr>
          <a:xfrm>
            <a:off x="397670" y="627119"/>
            <a:ext cx="8346482" cy="5077107"/>
            <a:chOff x="369360" y="832364"/>
            <a:chExt cx="8346482" cy="5077107"/>
          </a:xfrm>
        </p:grpSpPr>
        <p:pic>
          <p:nvPicPr>
            <p:cNvPr id="2" name="Picture 1" descr="A person in a suit pointing an object&#10;&#10;Description automatically generated">
              <a:extLst>
                <a:ext uri="{FF2B5EF4-FFF2-40B4-BE49-F238E27FC236}">
                  <a16:creationId xmlns:a16="http://schemas.microsoft.com/office/drawing/2014/main" id="{DC352754-6655-2452-207A-6E13A1802D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9360" y="832364"/>
              <a:ext cx="8346482" cy="4675320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837C80D-9854-FDA9-D63D-DA1FDC844EAE}"/>
                </a:ext>
              </a:extLst>
            </p:cNvPr>
            <p:cNvSpPr txBox="1"/>
            <p:nvPr/>
          </p:nvSpPr>
          <p:spPr>
            <a:xfrm>
              <a:off x="464948" y="5694027"/>
              <a:ext cx="7835719" cy="21544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800"/>
                <a:t>Image source: </a:t>
              </a:r>
              <a:r>
                <a:rPr lang="en-US" sz="800" dirty="0">
                  <a:solidFill>
                    <a:srgbClr val="FFC000"/>
                  </a:solidFill>
                  <a:ea typeface="+mn-lt"/>
                  <a:cs typeface="+mn-lt"/>
                  <a:hlinkClick r:id="rId3"/>
                </a:rPr>
                <a:t>https://medium.com/@meghanabhange13/the-hitchhikers-intro-guide-to-transfer-learning-9a96090e12f2</a:t>
              </a:r>
              <a:endParaRPr lang="en-US" sz="1050">
                <a:solidFill>
                  <a:srgbClr val="FFC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8915952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sz="3200" dirty="0"/>
          </a:p>
          <a:p>
            <a:pPr>
              <a:buClr>
                <a:srgbClr val="9E3611"/>
              </a:buClr>
            </a:pPr>
            <a:r>
              <a:rPr sz="3200" dirty="0"/>
              <a:t>Thank you for your attention! </a:t>
            </a:r>
            <a:endParaRPr lang="en-US" sz="3200" dirty="0"/>
          </a:p>
          <a:p>
            <a:pPr>
              <a:buClr>
                <a:srgbClr val="9E3611"/>
              </a:buClr>
            </a:pPr>
            <a:r>
              <a:rPr sz="3200" dirty="0"/>
              <a:t>Any questions?</a:t>
            </a:r>
            <a:endParaRPr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48783E-E8FD-F30F-F322-0204CD1E4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9773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651AD-D947-8A4B-2EFD-B6CC8B1E0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723A2-7B81-D731-A7CE-3D976F404E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sz="3200" dirty="0"/>
              <a:t>What is Transfer Learning?</a:t>
            </a:r>
          </a:p>
          <a:p>
            <a:pPr>
              <a:buClr>
                <a:srgbClr val="9E3611"/>
              </a:buClr>
            </a:pPr>
            <a:r>
              <a:rPr lang="en-US" sz="3200" dirty="0"/>
              <a:t>Types of Transfer Learning</a:t>
            </a:r>
          </a:p>
          <a:p>
            <a:pPr>
              <a:buClr>
                <a:srgbClr val="9E3611"/>
              </a:buClr>
            </a:pPr>
            <a:r>
              <a:rPr lang="en-US" sz="3200" dirty="0"/>
              <a:t>Examples in Practice</a:t>
            </a:r>
          </a:p>
          <a:p>
            <a:pPr>
              <a:buClr>
                <a:srgbClr val="9E3611"/>
              </a:buClr>
            </a:pPr>
            <a:r>
              <a:rPr lang="en-US" sz="3200" dirty="0"/>
              <a:t>Advantages of Transfer Learning</a:t>
            </a:r>
          </a:p>
          <a:p>
            <a:pPr>
              <a:buClr>
                <a:srgbClr val="9E3611"/>
              </a:buClr>
            </a:pPr>
            <a:r>
              <a:rPr lang="en-US" sz="3200" dirty="0"/>
              <a:t>Challenges and Limitations</a:t>
            </a:r>
          </a:p>
          <a:p>
            <a:pPr>
              <a:buClr>
                <a:srgbClr val="9E3611"/>
              </a:buClr>
            </a:pPr>
            <a:r>
              <a:rPr lang="en-US" sz="3200" dirty="0"/>
              <a:t>Code Example</a:t>
            </a:r>
          </a:p>
          <a:p>
            <a:pPr>
              <a:buClr>
                <a:srgbClr val="9E3611"/>
              </a:buClr>
            </a:pPr>
            <a:r>
              <a:rPr lang="en-US" sz="3200" dirty="0"/>
              <a:t>Summary and Q&amp;A</a:t>
            </a:r>
          </a:p>
          <a:p>
            <a:pPr>
              <a:buClr>
                <a:srgbClr val="9E3611"/>
              </a:buClr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CB57F5-F38B-1FF1-404E-92B66B4D9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3219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Transfer Learning?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3000" dirty="0"/>
              <a:t>Transfer Learning is a machine learning technique where a model trained on one task is reused on a different but related task.</a:t>
            </a:r>
          </a:p>
          <a:p>
            <a:r>
              <a:rPr sz="3000" dirty="0"/>
              <a:t>Saves time, resources, and improves performance on tasks with limited data.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18CF34-0B36-7D96-10CA-CD58D87BB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hlinkClick r:id="rId2"/>
            <a:extLst>
              <a:ext uri="{FF2B5EF4-FFF2-40B4-BE49-F238E27FC236}">
                <a16:creationId xmlns:a16="http://schemas.microsoft.com/office/drawing/2014/main" id="{3F445A38-37D8-0BFA-5DC4-3789DDC7E3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475" y="-464525"/>
            <a:ext cx="7787050" cy="778705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5AA8466-283D-0F31-1278-963E25DC0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3232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Types of Transfer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3000" b="1" dirty="0"/>
              <a:t>Domain Adaptation</a:t>
            </a:r>
            <a:r>
              <a:rPr sz="3000" dirty="0"/>
              <a:t>: Adapting a model from one domain to another (e.g., text translation).</a:t>
            </a:r>
            <a:endParaRPr lang="en-GB" sz="3000" dirty="0"/>
          </a:p>
          <a:p>
            <a:r>
              <a:rPr sz="3000" b="1" dirty="0"/>
              <a:t>Task Transfer</a:t>
            </a:r>
            <a:r>
              <a:rPr sz="3000" dirty="0"/>
              <a:t>: Applying knowledge from one task to another (e.g., image classification to object detection).</a:t>
            </a:r>
          </a:p>
          <a:p>
            <a:r>
              <a:rPr sz="3000" b="1" dirty="0"/>
              <a:t>Model Reuse</a:t>
            </a:r>
            <a:r>
              <a:rPr sz="3000" dirty="0"/>
              <a:t>: Using </a:t>
            </a:r>
            <a:r>
              <a:rPr lang="en-GB" sz="3000" dirty="0"/>
              <a:t>pre-trained</a:t>
            </a:r>
            <a:r>
              <a:rPr sz="3000" dirty="0"/>
              <a:t> models as a starting point.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EA66F2-5E95-3730-6DE5-E148AADC8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2A313B03-D361-4EC9-AF52-0B3C1C92C2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551293" y="6229681"/>
            <a:ext cx="342900" cy="457200"/>
            <a:chOff x="11361456" y="6195813"/>
            <a:chExt cx="548640" cy="548640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5E79CB85-A08A-4579-86F6-A8AA97551B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6C61C9C-364D-4CB6-B9D1-1A6F50F6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pic>
        <p:nvPicPr>
          <p:cNvPr id="3" name="Picture 2" descr="A person riding a chair with a mop on his back&#10;&#10;Description automatically generated">
            <a:extLst>
              <a:ext uri="{FF2B5EF4-FFF2-40B4-BE49-F238E27FC236}">
                <a16:creationId xmlns:a16="http://schemas.microsoft.com/office/drawing/2014/main" id="{7C3D488D-90EF-CFAC-593E-944DB2EFCF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3935" y="289"/>
            <a:ext cx="5820920" cy="6843791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5AA8466-283D-0F31-1278-963E25DC0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83346" y="6272784"/>
            <a:ext cx="48006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FAB73BC-B049-4115-A692-8D63A059BFB8}" type="slidenum">
              <a:rPr lang="en-US" sz="1400">
                <a:latin typeface="+mj-lt"/>
              </a:rPr>
              <a:pPr>
                <a:spcAft>
                  <a:spcPts val="600"/>
                </a:spcAft>
              </a:pPr>
              <a:t>6</a:t>
            </a:fld>
            <a:endParaRPr lang="en-US" sz="14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580937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Examples in Practice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3200" b="1" dirty="0"/>
              <a:t>Computer Vision</a:t>
            </a:r>
            <a:r>
              <a:rPr sz="3200" dirty="0"/>
              <a:t>: </a:t>
            </a:r>
            <a:r>
              <a:rPr lang="en-GB" sz="3200" dirty="0"/>
              <a:t>Pre-trained</a:t>
            </a:r>
            <a:r>
              <a:rPr sz="3200" dirty="0"/>
              <a:t> CNNs for object detection.</a:t>
            </a:r>
          </a:p>
          <a:p>
            <a:r>
              <a:rPr sz="3200" b="1" dirty="0"/>
              <a:t>NLP</a:t>
            </a:r>
            <a:r>
              <a:rPr sz="3200" dirty="0"/>
              <a:t>: BERT, GPT for text classification and summarization.</a:t>
            </a:r>
          </a:p>
          <a:p>
            <a:r>
              <a:rPr sz="3200" b="1" dirty="0"/>
              <a:t>Healthcare</a:t>
            </a:r>
            <a:r>
              <a:rPr sz="3200" dirty="0"/>
              <a:t>: Transfer learning for rare disease diagnosis using limited datasets.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9CF8C7-B6F1-BB99-D089-BAAA53AE6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Advantages of Transfer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3200" dirty="0"/>
              <a:t>Requires less data.</a:t>
            </a:r>
          </a:p>
          <a:p>
            <a:r>
              <a:rPr sz="3200" dirty="0"/>
              <a:t>Reduces training time.</a:t>
            </a:r>
          </a:p>
          <a:p>
            <a:r>
              <a:rPr sz="3200" dirty="0"/>
              <a:t>Leverages knowledge from large, diverse datasets.</a:t>
            </a:r>
          </a:p>
          <a:p>
            <a:r>
              <a:rPr sz="3200" dirty="0"/>
              <a:t>Often leads to improved accuracy.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2C39EB-17B5-562B-1966-C3F69F778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22E49D-0F32-DA93-2708-A8B33217F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9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50D796F-553F-0710-732F-4F83A27A1C91}"/>
              </a:ext>
            </a:extLst>
          </p:cNvPr>
          <p:cNvGrpSpPr/>
          <p:nvPr/>
        </p:nvGrpSpPr>
        <p:grpSpPr>
          <a:xfrm>
            <a:off x="287274" y="-1581"/>
            <a:ext cx="8583104" cy="6639387"/>
            <a:chOff x="563045" y="20190"/>
            <a:chExt cx="7763049" cy="6610360"/>
          </a:xfrm>
        </p:grpSpPr>
        <p:pic>
          <p:nvPicPr>
            <p:cNvPr id="5" name="Picture 4" descr="A group of cartoon robots with words&#10;&#10;Description automatically generated">
              <a:extLst>
                <a:ext uri="{FF2B5EF4-FFF2-40B4-BE49-F238E27FC236}">
                  <a16:creationId xmlns:a16="http://schemas.microsoft.com/office/drawing/2014/main" id="{CB7EFC87-714B-E3FE-CD00-937D58E2EB8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3045" y="20190"/>
              <a:ext cx="7763049" cy="661036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3947F1C-7830-95DA-4D12-6D544CEBB186}"/>
                </a:ext>
              </a:extLst>
            </p:cNvPr>
            <p:cNvSpPr txBox="1"/>
            <p:nvPr/>
          </p:nvSpPr>
          <p:spPr>
            <a:xfrm>
              <a:off x="4252685" y="6197600"/>
              <a:ext cx="3962400" cy="26161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100" dirty="0">
                  <a:solidFill>
                    <a:srgbClr val="6B6B6B"/>
                  </a:solidFill>
                  <a:ea typeface="+mn-lt"/>
                  <a:cs typeface="+mn-lt"/>
                </a:rPr>
                <a:t>Image source: </a:t>
              </a:r>
              <a:r>
                <a:rPr lang="en-US" sz="1100" u="sng" dirty="0">
                  <a:solidFill>
                    <a:srgbClr val="6B6B6B"/>
                  </a:solidFill>
                  <a:ea typeface="+mn-lt"/>
                  <a:cs typeface="+mn-lt"/>
                  <a:hlinkClick r:id="rId3"/>
                </a:rPr>
                <a:t>https://tinyurl.com/4nenf9c9</a:t>
              </a:r>
              <a:endParaRPr lang="en-US" sz="1100" u="sng" dirty="0">
                <a:ea typeface="+mn-lt"/>
                <a:cs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On-screen Show (4:3)</PresentationFormat>
  <Paragraphs>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Wood Type</vt:lpstr>
      <vt:lpstr>Transfer Learning in  Machine Learning</vt:lpstr>
      <vt:lpstr>Outline</vt:lpstr>
      <vt:lpstr>What is Transfer Learning?</vt:lpstr>
      <vt:lpstr>PowerPoint Presentation</vt:lpstr>
      <vt:lpstr>Types of Transfer Learning</vt:lpstr>
      <vt:lpstr>PowerPoint Presentation</vt:lpstr>
      <vt:lpstr>Examples in Practice</vt:lpstr>
      <vt:lpstr>Advantages of Transfer Learning</vt:lpstr>
      <vt:lpstr>PowerPoint Presentation</vt:lpstr>
      <vt:lpstr>Challenges and Limitations</vt:lpstr>
      <vt:lpstr>Code example</vt:lpstr>
      <vt:lpstr>Summary</vt:lpstr>
      <vt:lpstr>PowerPoint Presentation</vt:lpstr>
      <vt:lpstr>QUESTIONs?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Transfer Learning in Machine Learning</dc:title>
  <dc:subject/>
  <dc:creator/>
  <cp:keywords/>
  <dc:description>generated using python-pptx</dc:description>
  <cp:lastModifiedBy>MICHAEL AYOBAMI SHOBOWALE</cp:lastModifiedBy>
  <cp:revision>130</cp:revision>
  <dcterms:created xsi:type="dcterms:W3CDTF">2013-01-27T09:14:16Z</dcterms:created>
  <dcterms:modified xsi:type="dcterms:W3CDTF">2024-12-25T21:56:23Z</dcterms:modified>
  <cp:category/>
</cp:coreProperties>
</file>