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5" r:id="rId3"/>
    <p:sldId id="257" r:id="rId4"/>
    <p:sldId id="264" r:id="rId5"/>
    <p:sldId id="258" r:id="rId6"/>
    <p:sldId id="268" r:id="rId7"/>
    <p:sldId id="259" r:id="rId8"/>
    <p:sldId id="260" r:id="rId9"/>
    <p:sldId id="261" r:id="rId10"/>
    <p:sldId id="266" r:id="rId11"/>
    <p:sldId id="262" r:id="rId12"/>
    <p:sldId id="263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5F520-59B3-1B4F-4975-D5598A20FFFD}" v="246" dt="2024-12-25T21:48:18.192"/>
    <p1510:client id="{C03BEFDD-5E21-5A87-1107-243E583CCB18}" v="59" dt="2024-12-25T22:10:04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boske/transfer-learning-presentation/blob/main/src/main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nabhange13/the-hitchhikers-intro-guide-to-transfer-learning-9a96090e12f2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tpenguin.com/glossary/transfer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nenf9c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7200" dirty="0"/>
              <a:t>Transfer Learning in </a:t>
            </a:r>
            <a:br>
              <a:rPr lang="en-GB" sz="7200" dirty="0"/>
            </a:br>
            <a:r>
              <a:rPr sz="7200" dirty="0"/>
              <a:t>Machine Learning</a:t>
            </a:r>
            <a:endParaRPr sz="7200">
              <a:latin typeface="Rockwell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GB" dirty="0"/>
              <a:t>Michael Shobowale</a:t>
            </a:r>
            <a:endParaRPr dirty="0"/>
          </a:p>
          <a:p>
            <a:r>
              <a:rPr lang="en-GB" dirty="0"/>
              <a:t>26/12/2024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Negative transfer: When the source and target tasks are too dissimilar.</a:t>
            </a:r>
          </a:p>
          <a:p>
            <a:r>
              <a:rPr sz="3200" dirty="0"/>
              <a:t>Computational cost of large </a:t>
            </a:r>
            <a:r>
              <a:rPr lang="en-GB" sz="3200" dirty="0"/>
              <a:t>pre-trained</a:t>
            </a:r>
            <a:r>
              <a:rPr sz="3200" dirty="0"/>
              <a:t> models.</a:t>
            </a:r>
          </a:p>
          <a:p>
            <a:r>
              <a:rPr sz="3200" dirty="0"/>
              <a:t>Fine-tuning can still require significant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hlinkClick r:id="rId2"/>
              </a:rPr>
              <a:t>Code Example</a:t>
            </a:r>
            <a:endParaRPr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322F-30C9-AB52-54E8-1E0E2FC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3200" dirty="0"/>
              <a:t>Transfer learning enables efficient and effective machine learning by </a:t>
            </a:r>
            <a:r>
              <a:rPr sz="3200"/>
              <a:t>leveraging existing knowledge.</a:t>
            </a:r>
            <a:br>
              <a:rPr lang="en-US" sz="3200" dirty="0"/>
            </a:br>
            <a:endParaRPr lang="en-US" sz="3200" dirty="0"/>
          </a:p>
          <a:p>
            <a:pPr>
              <a:buClr>
                <a:srgbClr val="9E3611"/>
              </a:buClr>
            </a:pPr>
            <a:r>
              <a:rPr lang="en-US" sz="3200" dirty="0"/>
              <a:t>Make sure to use the right base model </a:t>
            </a:r>
            <a:r>
              <a:rPr lang="en-US" sz="3200"/>
              <a:t>for the new task to save time and resources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F1C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playing ping pong&#10;&#10;Description automatically generated">
            <a:extLst>
              <a:ext uri="{FF2B5EF4-FFF2-40B4-BE49-F238E27FC236}">
                <a16:creationId xmlns:a16="http://schemas.microsoft.com/office/drawing/2014/main" id="{1ECB17D4-C508-946A-F255-A30B2C906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265" y="801792"/>
            <a:ext cx="4711275" cy="5249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368646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>
                <a:solidFill>
                  <a:schemeClr val="tx2"/>
                </a:solidFill>
                <a:latin typeface="+mj-lt"/>
              </a:rPr>
              <a:pPr>
                <a:spcAft>
                  <a:spcPts val="600"/>
                </a:spcAft>
              </a:pPr>
              <a:t>13</a:t>
            </a:fld>
            <a:endParaRPr lang="en-US" sz="1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15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333EA0-9540-EB06-648B-12C2542E779B}"/>
              </a:ext>
            </a:extLst>
          </p:cNvPr>
          <p:cNvGrpSpPr/>
          <p:nvPr/>
        </p:nvGrpSpPr>
        <p:grpSpPr>
          <a:xfrm>
            <a:off x="397670" y="627119"/>
            <a:ext cx="8346482" cy="5077107"/>
            <a:chOff x="369360" y="832364"/>
            <a:chExt cx="8346482" cy="5077107"/>
          </a:xfrm>
        </p:grpSpPr>
        <p:pic>
          <p:nvPicPr>
            <p:cNvPr id="2" name="Picture 1" descr="A person in a suit pointing an object&#10;&#10;Description automatically generated">
              <a:extLst>
                <a:ext uri="{FF2B5EF4-FFF2-40B4-BE49-F238E27FC236}">
                  <a16:creationId xmlns:a16="http://schemas.microsoft.com/office/drawing/2014/main" id="{DC352754-6655-2452-207A-6E13A180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360" y="832364"/>
              <a:ext cx="8346482" cy="46753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37C80D-9854-FDA9-D63D-DA1FDC844EAE}"/>
                </a:ext>
              </a:extLst>
            </p:cNvPr>
            <p:cNvSpPr txBox="1"/>
            <p:nvPr/>
          </p:nvSpPr>
          <p:spPr>
            <a:xfrm>
              <a:off x="464948" y="5694027"/>
              <a:ext cx="783571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/>
                <a:t>Image source: </a:t>
              </a:r>
              <a:r>
                <a:rPr lang="en-US" sz="800" dirty="0">
                  <a:solidFill>
                    <a:srgbClr val="FFC000"/>
                  </a:solidFill>
                  <a:ea typeface="+mn-lt"/>
                  <a:cs typeface="+mn-lt"/>
                  <a:hlinkClick r:id="rId3"/>
                </a:rPr>
                <a:t>https://medium.com/@meghanabhange13/the-hitchhikers-intro-guide-to-transfer-learning-9a96090e12f2</a:t>
              </a:r>
              <a:endParaRPr lang="en-US" sz="105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91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Thank you for your attention! </a:t>
            </a: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Any questions?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51AD-D947-8A4B-2EFD-B6CC8B1E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23A2-7B81-D731-A7CE-3D976F40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What is Transfer Learning?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Types of Transfer Learning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Examples in Practice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Advantages of Transfer Learning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Challenges and Limitations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Code Example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Summary and Q&amp;A</a:t>
            </a:r>
          </a:p>
          <a:p>
            <a:pPr>
              <a:buClr>
                <a:srgbClr val="9E3611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57F5-F38B-1FF1-404E-92B66B4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2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Transfer Learning is a machine learning technique where a model trained on one task is reused on a different but related task.</a:t>
            </a:r>
          </a:p>
          <a:p>
            <a:r>
              <a:rPr sz="3000" dirty="0"/>
              <a:t>Saves time, resources, and improves performance on tasks with limited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8CF34-0B36-7D96-10CA-CD58D87B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F445A38-37D8-0BFA-5DC4-3789DDC7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5" y="-464525"/>
            <a:ext cx="7787050" cy="77870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b="1" dirty="0"/>
              <a:t>Domain Adaptation</a:t>
            </a:r>
            <a:r>
              <a:rPr sz="3000" dirty="0"/>
              <a:t>: Adapting a model from one domain to another (e.g., text translation).</a:t>
            </a:r>
            <a:endParaRPr lang="en-GB" sz="3000" dirty="0"/>
          </a:p>
          <a:p>
            <a:r>
              <a:rPr sz="3000" b="1" dirty="0"/>
              <a:t>Task Transfer</a:t>
            </a:r>
            <a:r>
              <a:rPr sz="3000" dirty="0"/>
              <a:t>: Applying knowledge from one task to another (e.g., image classification to object detection).</a:t>
            </a:r>
          </a:p>
          <a:p>
            <a:r>
              <a:rPr sz="3000" b="1" dirty="0"/>
              <a:t>Model Reuse</a:t>
            </a:r>
            <a:r>
              <a:rPr sz="3000" dirty="0"/>
              <a:t>: Using </a:t>
            </a:r>
            <a:r>
              <a:rPr lang="en-GB" sz="3000" dirty="0"/>
              <a:t>pre-trained</a:t>
            </a:r>
            <a:r>
              <a:rPr sz="3000" dirty="0"/>
              <a:t> models as a starting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66F2-5E95-3730-6DE5-E148AAD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3" name="Picture 2" descr="A person riding a chair with a mop on his back&#10;&#10;Description automatically generated">
            <a:extLst>
              <a:ext uri="{FF2B5EF4-FFF2-40B4-BE49-F238E27FC236}">
                <a16:creationId xmlns:a16="http://schemas.microsoft.com/office/drawing/2014/main" id="{7C3D488D-90EF-CFAC-593E-944DB2EF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35" y="289"/>
            <a:ext cx="5820920" cy="684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>
                <a:latin typeface="+mj-lt"/>
              </a:rPr>
              <a:pPr>
                <a:spcAft>
                  <a:spcPts val="600"/>
                </a:spcAft>
              </a:pPr>
              <a:t>6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0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Computer Vision</a:t>
            </a:r>
            <a:r>
              <a:rPr sz="3200" dirty="0"/>
              <a:t>: </a:t>
            </a:r>
            <a:r>
              <a:rPr lang="en-GB" sz="3200" dirty="0"/>
              <a:t>Pre-trained</a:t>
            </a:r>
            <a:r>
              <a:rPr sz="3200" dirty="0"/>
              <a:t> CNNs for object detection.</a:t>
            </a:r>
          </a:p>
          <a:p>
            <a:r>
              <a:rPr sz="3200" b="1" dirty="0"/>
              <a:t>NLP</a:t>
            </a:r>
            <a:r>
              <a:rPr sz="3200" dirty="0"/>
              <a:t>: BERT, GPT for text classification and summarization.</a:t>
            </a:r>
          </a:p>
          <a:p>
            <a:r>
              <a:rPr sz="3200" b="1" dirty="0"/>
              <a:t>Healthcare</a:t>
            </a:r>
            <a:r>
              <a:rPr sz="3200" dirty="0"/>
              <a:t>: Transfer learning for rare disease diagnosis using limited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F8C7-B6F1-BB99-D089-BAAA53A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Requires less data.</a:t>
            </a:r>
          </a:p>
          <a:p>
            <a:r>
              <a:rPr sz="3200" dirty="0"/>
              <a:t>Reduces training time.</a:t>
            </a:r>
          </a:p>
          <a:p>
            <a:r>
              <a:rPr sz="3200" dirty="0"/>
              <a:t>Leverages knowledge from large, diverse datasets.</a:t>
            </a:r>
          </a:p>
          <a:p>
            <a:r>
              <a:rPr sz="3200" dirty="0"/>
              <a:t>Often leads to improved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39EB-17B5-562B-1966-C3F69F7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D796F-553F-0710-732F-4F83A27A1C91}"/>
              </a:ext>
            </a:extLst>
          </p:cNvPr>
          <p:cNvGrpSpPr/>
          <p:nvPr/>
        </p:nvGrpSpPr>
        <p:grpSpPr>
          <a:xfrm>
            <a:off x="287274" y="-1581"/>
            <a:ext cx="8583104" cy="6639387"/>
            <a:chOff x="563045" y="20190"/>
            <a:chExt cx="7763049" cy="6610360"/>
          </a:xfrm>
        </p:grpSpPr>
        <p:pic>
          <p:nvPicPr>
            <p:cNvPr id="5" name="Picture 4" descr="A group of cartoon robots with words&#10;&#10;Description automatically generated">
              <a:extLst>
                <a:ext uri="{FF2B5EF4-FFF2-40B4-BE49-F238E27FC236}">
                  <a16:creationId xmlns:a16="http://schemas.microsoft.com/office/drawing/2014/main" id="{CB7EFC87-714B-E3FE-CD00-937D58E2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045" y="20190"/>
              <a:ext cx="7763049" cy="6610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947F1C-7830-95DA-4D12-6D544CEBB186}"/>
                </a:ext>
              </a:extLst>
            </p:cNvPr>
            <p:cNvSpPr txBox="1"/>
            <p:nvPr/>
          </p:nvSpPr>
          <p:spPr>
            <a:xfrm>
              <a:off x="4252685" y="6197600"/>
              <a:ext cx="39624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6B6B6B"/>
                  </a:solidFill>
                  <a:ea typeface="+mn-lt"/>
                  <a:cs typeface="+mn-lt"/>
                </a:rPr>
                <a:t>Image source: </a:t>
              </a:r>
              <a:r>
                <a:rPr lang="en-US" sz="1100" u="sng" dirty="0">
                  <a:solidFill>
                    <a:srgbClr val="6B6B6B"/>
                  </a:solidFill>
                  <a:ea typeface="+mn-lt"/>
                  <a:cs typeface="+mn-lt"/>
                  <a:hlinkClick r:id="rId3"/>
                </a:rPr>
                <a:t>https://tinyurl.com/4nenf9c9</a:t>
              </a:r>
              <a:endParaRPr lang="en-US" sz="1100" u="sng" dirty="0">
                <a:ea typeface="+mn-lt"/>
                <a:cs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Transfer Learning in  Machine Learning</vt:lpstr>
      <vt:lpstr>Outline</vt:lpstr>
      <vt:lpstr>What is Transfer Learning?</vt:lpstr>
      <vt:lpstr>PowerPoint Presentation</vt:lpstr>
      <vt:lpstr>Types of Transfer Learning</vt:lpstr>
      <vt:lpstr>PowerPoint Presentation</vt:lpstr>
      <vt:lpstr>Examples in Practice</vt:lpstr>
      <vt:lpstr>Advantages of Transfer Learning</vt:lpstr>
      <vt:lpstr>PowerPoint Presentation</vt:lpstr>
      <vt:lpstr>Challenges and Limitations</vt:lpstr>
      <vt:lpstr>Code example</vt:lpstr>
      <vt:lpstr>Summary</vt:lpstr>
      <vt:lpstr>PowerPoint Presentation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Machine Learning</dc:title>
  <dc:subject/>
  <dc:creator/>
  <cp:keywords/>
  <dc:description>generated using python-pptx</dc:description>
  <cp:lastModifiedBy>MICHAEL AYOBAMI SHOBOWALE</cp:lastModifiedBy>
  <cp:revision>136</cp:revision>
  <dcterms:created xsi:type="dcterms:W3CDTF">2013-01-27T09:14:16Z</dcterms:created>
  <dcterms:modified xsi:type="dcterms:W3CDTF">2024-12-25T22:11:21Z</dcterms:modified>
  <cp:category/>
</cp:coreProperties>
</file>