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9FAEB-C513-4E05-8D53-B22862335AA4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F5744-3C95-41B3-BEC8-DA1BAA1739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26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7A3C5-B58A-4075-B761-7711D4BBF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38E433-87E9-4341-8EF8-E9E3FEAF0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1CA8DD-A087-4E50-A8A7-C4E7831E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5F9E-DD22-4D56-B4D1-565A5F35E667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E7322C-CC16-4AE8-885C-170A6EB6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89743A-B08B-44F8-A992-0B3214CC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48FE-4D7C-480C-9F6C-83B3810F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58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0F4637-2ED3-46F6-AFAC-A9C9909E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DD4BED-0453-4411-A387-2C0721476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B4656E-2C11-42DC-AD09-76C4A687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5F9E-DD22-4D56-B4D1-565A5F35E667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3321D6-C8FC-4AB7-BEA8-D6D234A2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761C73-3C08-44D2-AA1A-E33DF67B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48FE-4D7C-480C-9F6C-83B3810F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52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92E560-6BD3-454F-8ED9-9E2314DB8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1BADA8-2F6E-44F4-BC8C-9A9312990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31A59-4597-4DC7-9850-EDAB8214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5F9E-DD22-4D56-B4D1-565A5F35E667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CA0C2-FA92-4C48-B41B-1E9542CD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A0B1A-5D79-4788-9926-481461BE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48FE-4D7C-480C-9F6C-83B3810F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56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DA2F6-1B21-4638-8119-55333ECD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615080-17F1-4D6F-9203-5CC430FB0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51F73D-D8A9-4F82-AA27-DFC1E7E0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5F9E-DD22-4D56-B4D1-565A5F35E667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FCC30F-6EE6-4F88-A6E1-F9A44FE2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69CF40-767E-47E7-A0BB-AF72610C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48FE-4D7C-480C-9F6C-83B3810F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71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3AB27-340F-4EBF-8442-18D1F9E7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09AF91-8CA3-4AD4-A2AA-48AB524AF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039705-BC0D-4EB4-BBFF-4DAEACC8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5F9E-DD22-4D56-B4D1-565A5F35E667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222986-C378-41E6-BF0B-2EBB2B49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35F4C1-C976-41F7-BB54-1B39D8CE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48FE-4D7C-480C-9F6C-83B3810F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9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198A84-BA53-47AC-918F-7C9E20FF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3477F3-8F6C-4580-A1F9-14BC91EA2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16B955-68A9-489D-B041-8335564D1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4CFDF4-D5B9-4608-91D0-B1B05348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5F9E-DD22-4D56-B4D1-565A5F35E667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348DF6-6904-4D15-BCB7-8A27F483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457A97-EECF-4773-A35D-34E2F4AB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48FE-4D7C-480C-9F6C-83B3810F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76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01C57-6A1E-45DD-86B8-E1CC8F54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022741-3351-4498-B7C5-35852D747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C6EBFF-1BCE-4F17-A7B3-2AEB008E4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3ECA4C-96C3-490A-87B1-C3C541054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6FF746-CE4B-4A81-9505-7C4A5C7F1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83554C-7D5A-4165-AD1B-5C67474A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5F9E-DD22-4D56-B4D1-565A5F35E667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4934DA-A293-402A-B0E0-DBD21C56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93AD4-28AE-45CC-B966-E80FF42B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48FE-4D7C-480C-9F6C-83B3810F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53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A36A8-6A08-4F7C-81D8-021FBF6A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7333AC-231D-4DB7-90D2-D469A134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5F9E-DD22-4D56-B4D1-565A5F35E667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89FE73-C06D-4A55-BF78-E8BE2CB3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C3ED4F-DC74-4ACC-BE57-50138EB3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48FE-4D7C-480C-9F6C-83B3810F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8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AC261E-C97C-48A9-8220-5D8F3130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5F9E-DD22-4D56-B4D1-565A5F35E667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B9CB62-2181-47D6-BF54-00671398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D6EB34-A7BE-415C-B123-C60BF384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48FE-4D7C-480C-9F6C-83B3810F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97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E79BE-FF49-4F87-9316-BA871C24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FE576D-2580-4C45-BBDD-4B58165AB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A99576-FA09-4118-86C9-499DAF19A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71298F-2FE9-46AB-8C62-1F78322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5F9E-DD22-4D56-B4D1-565A5F35E667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5A3055-B4B4-40A0-BC69-6AB7D70C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5A079D-31C1-4D5D-B4AE-5A854ED6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48FE-4D7C-480C-9F6C-83B3810F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54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25373-4209-473A-8F0A-F648BE22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3217DB-94E9-4DE6-89AB-BDC2AE81F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644D24-D233-4895-B085-BF8939081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46F0DB-F03B-4818-87A7-09480E17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5F9E-DD22-4D56-B4D1-565A5F35E667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498E8F-F4A9-477B-9FF5-A5B4421F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C319B4-4DA3-431B-A549-E88472EB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48FE-4D7C-480C-9F6C-83B3810F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04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9A2A05-48FD-45B4-9455-45955941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16C8E1-2A14-4473-9EB1-6197C9721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817CAE-B79B-48BA-99A3-16A5F1DFF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5F9E-DD22-4D56-B4D1-565A5F35E667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449FF8-16C3-4809-A8BB-6933248B4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324AF-4028-44A8-83F7-BE2F99466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E48FE-4D7C-480C-9F6C-83B3810F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3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F25D31-D395-464F-B7E7-BFC7A76F731A}"/>
              </a:ext>
            </a:extLst>
          </p:cNvPr>
          <p:cNvSpPr/>
          <p:nvPr/>
        </p:nvSpPr>
        <p:spPr>
          <a:xfrm>
            <a:off x="10750658" y="0"/>
            <a:ext cx="1441342" cy="480449"/>
          </a:xfrm>
          <a:prstGeom prst="rect">
            <a:avLst/>
          </a:prstGeom>
          <a:solidFill>
            <a:srgbClr val="A711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AE3A262-4E95-4997-A887-BD1D72B3780E}"/>
              </a:ext>
            </a:extLst>
          </p:cNvPr>
          <p:cNvSpPr txBox="1"/>
          <p:nvPr/>
        </p:nvSpPr>
        <p:spPr>
          <a:xfrm>
            <a:off x="10789402" y="55558"/>
            <a:ext cx="144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INTERFACE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E5A3A-A08A-4D1C-8DB5-19F41AB715FD}"/>
              </a:ext>
            </a:extLst>
          </p:cNvPr>
          <p:cNvSpPr/>
          <p:nvPr/>
        </p:nvSpPr>
        <p:spPr>
          <a:xfrm>
            <a:off x="5005952" y="773600"/>
            <a:ext cx="1565329" cy="13793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NOM &amp; LOGO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DE L’APPLI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B6490-DF70-4C0B-8DAD-5BCAD8555147}"/>
              </a:ext>
            </a:extLst>
          </p:cNvPr>
          <p:cNvSpPr/>
          <p:nvPr/>
        </p:nvSpPr>
        <p:spPr>
          <a:xfrm>
            <a:off x="3518115" y="2417735"/>
            <a:ext cx="4742481" cy="6354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SE CONNECTER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88BBC6-2DE5-403D-8E5E-A561AEFCCC12}"/>
              </a:ext>
            </a:extLst>
          </p:cNvPr>
          <p:cNvSpPr/>
          <p:nvPr/>
        </p:nvSpPr>
        <p:spPr>
          <a:xfrm>
            <a:off x="3518112" y="3355383"/>
            <a:ext cx="4742481" cy="635431"/>
          </a:xfrm>
          <a:prstGeom prst="rect">
            <a:avLst/>
          </a:prstGeom>
          <a:solidFill>
            <a:srgbClr val="A711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S’INSCRIRE AVEC UN COMPTE FACEBOOK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9A376E-A81E-4904-BB10-ACA96F581390}"/>
              </a:ext>
            </a:extLst>
          </p:cNvPr>
          <p:cNvSpPr/>
          <p:nvPr/>
        </p:nvSpPr>
        <p:spPr>
          <a:xfrm>
            <a:off x="3518114" y="4202669"/>
            <a:ext cx="4742481" cy="635431"/>
          </a:xfrm>
          <a:prstGeom prst="rect">
            <a:avLst/>
          </a:prstGeom>
          <a:solidFill>
            <a:srgbClr val="A711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S’INSCRIRE AVEC UN COMPTE GOOGLE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557F95-884F-4BED-866D-3F9EA398ABCF}"/>
              </a:ext>
            </a:extLst>
          </p:cNvPr>
          <p:cNvSpPr/>
          <p:nvPr/>
        </p:nvSpPr>
        <p:spPr>
          <a:xfrm>
            <a:off x="3518113" y="5095136"/>
            <a:ext cx="4742481" cy="635431"/>
          </a:xfrm>
          <a:prstGeom prst="rect">
            <a:avLst/>
          </a:prstGeom>
          <a:solidFill>
            <a:srgbClr val="A711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S’INSCRIRE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50B0D2CF-EEC9-48E5-9866-D6954B599D10}"/>
              </a:ext>
            </a:extLst>
          </p:cNvPr>
          <p:cNvCxnSpPr>
            <a:cxnSpLocks/>
            <a:stCxn id="7" idx="1"/>
            <a:endCxn id="13" idx="2"/>
          </p:cNvCxnSpPr>
          <p:nvPr/>
        </p:nvCxnSpPr>
        <p:spPr>
          <a:xfrm rot="10800000">
            <a:off x="1831383" y="1507605"/>
            <a:ext cx="1686732" cy="1227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0B95840-CEC5-4D6F-951D-B79FDD6F290C}"/>
              </a:ext>
            </a:extLst>
          </p:cNvPr>
          <p:cNvSpPr txBox="1"/>
          <p:nvPr/>
        </p:nvSpPr>
        <p:spPr>
          <a:xfrm>
            <a:off x="351295" y="307276"/>
            <a:ext cx="2960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Mémoriser les identifiants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Oubli du mdp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(procédure de récupération avec l’adresse mail)</a:t>
            </a:r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D14CE43C-9E79-4DAF-81FA-BEE54B3CFDD6}"/>
              </a:ext>
            </a:extLst>
          </p:cNvPr>
          <p:cNvCxnSpPr>
            <a:stCxn id="8" idx="3"/>
          </p:cNvCxnSpPr>
          <p:nvPr/>
        </p:nvCxnSpPr>
        <p:spPr>
          <a:xfrm flipV="1">
            <a:off x="8260593" y="3673098"/>
            <a:ext cx="74392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292D5752-D322-41DA-B4FF-F8A162EB82F5}"/>
              </a:ext>
            </a:extLst>
          </p:cNvPr>
          <p:cNvSpPr txBox="1"/>
          <p:nvPr/>
        </p:nvSpPr>
        <p:spPr>
          <a:xfrm>
            <a:off x="9221492" y="3429000"/>
            <a:ext cx="261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Nom &amp; mot de passe</a:t>
            </a:r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A27C3C08-3FE9-4152-BB60-9BF6EACF4DC7}"/>
              </a:ext>
            </a:extLst>
          </p:cNvPr>
          <p:cNvCxnSpPr/>
          <p:nvPr/>
        </p:nvCxnSpPr>
        <p:spPr>
          <a:xfrm flipV="1">
            <a:off x="8260593" y="4517800"/>
            <a:ext cx="74392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C8CF86E-8307-4A4A-9C6B-F0FF64D7FDB6}"/>
              </a:ext>
            </a:extLst>
          </p:cNvPr>
          <p:cNvSpPr txBox="1"/>
          <p:nvPr/>
        </p:nvSpPr>
        <p:spPr>
          <a:xfrm>
            <a:off x="9221491" y="4333134"/>
            <a:ext cx="261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Adresse e-mail</a:t>
            </a:r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96EE2EEE-1582-4551-81F0-98E6E5457E5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3096431" y="5412852"/>
            <a:ext cx="42168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5D03C279-1059-4544-AFE8-B0B530430C6D}"/>
              </a:ext>
            </a:extLst>
          </p:cNvPr>
          <p:cNvSpPr txBox="1"/>
          <p:nvPr/>
        </p:nvSpPr>
        <p:spPr>
          <a:xfrm>
            <a:off x="146591" y="3268439"/>
            <a:ext cx="2949840" cy="31393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Nom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A7113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*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Prénom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A7113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*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Date de naissance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A7113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*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Téléphone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E-mail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Mot de passe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A7113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*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Confirmation du mot de passe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A7113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Avec les champs obligatoires en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A7113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1029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42600B-BED5-4DCC-AFE3-7715432AE42F}"/>
              </a:ext>
            </a:extLst>
          </p:cNvPr>
          <p:cNvSpPr/>
          <p:nvPr/>
        </p:nvSpPr>
        <p:spPr>
          <a:xfrm>
            <a:off x="10750658" y="0"/>
            <a:ext cx="1441342" cy="48044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INTERFACE 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C50DE7-76B1-4C74-B37F-86EE8A70029A}"/>
              </a:ext>
            </a:extLst>
          </p:cNvPr>
          <p:cNvSpPr txBox="1"/>
          <p:nvPr/>
        </p:nvSpPr>
        <p:spPr>
          <a:xfrm>
            <a:off x="1007390" y="311935"/>
            <a:ext cx="368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MON PROFIL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146B14-E1BF-402E-B616-9FBD395525A0}"/>
              </a:ext>
            </a:extLst>
          </p:cNvPr>
          <p:cNvSpPr/>
          <p:nvPr/>
        </p:nvSpPr>
        <p:spPr>
          <a:xfrm>
            <a:off x="418454" y="1100380"/>
            <a:ext cx="1611824" cy="1456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PHOTO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(importer depuis Galerie ou avatar)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B12B6C-01CE-406B-A71D-C845D07F50F1}"/>
              </a:ext>
            </a:extLst>
          </p:cNvPr>
          <p:cNvSpPr/>
          <p:nvPr/>
        </p:nvSpPr>
        <p:spPr>
          <a:xfrm>
            <a:off x="2200759" y="1100380"/>
            <a:ext cx="3688596" cy="1456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8BF36F-E830-4CCB-BD02-0BA4D3B058B9}"/>
              </a:ext>
            </a:extLst>
          </p:cNvPr>
          <p:cNvSpPr txBox="1"/>
          <p:nvPr/>
        </p:nvSpPr>
        <p:spPr>
          <a:xfrm>
            <a:off x="2261460" y="1182469"/>
            <a:ext cx="3627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Nom		          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Prénom</a:t>
            </a:r>
          </a:p>
        </p:txBody>
      </p: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DB5FA809-AFF4-48F1-B06C-56102418EFC8}"/>
              </a:ext>
            </a:extLst>
          </p:cNvPr>
          <p:cNvSpPr/>
          <p:nvPr/>
        </p:nvSpPr>
        <p:spPr>
          <a:xfrm>
            <a:off x="2363491" y="2025527"/>
            <a:ext cx="488197" cy="458076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+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256FECF-E9EB-43B5-BD5D-995C74163287}"/>
              </a:ext>
            </a:extLst>
          </p:cNvPr>
          <p:cNvSpPr txBox="1"/>
          <p:nvPr/>
        </p:nvSpPr>
        <p:spPr>
          <a:xfrm>
            <a:off x="2955010" y="2054510"/>
            <a:ext cx="3244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Ajouter une description</a:t>
            </a:r>
          </a:p>
        </p:txBody>
      </p:sp>
      <p:sp>
        <p:nvSpPr>
          <p:cNvPr id="11" name="Organigramme : Connecteur 10">
            <a:extLst>
              <a:ext uri="{FF2B5EF4-FFF2-40B4-BE49-F238E27FC236}">
                <a16:creationId xmlns:a16="http://schemas.microsoft.com/office/drawing/2014/main" id="{CDEBCA18-A0E7-41D6-85CB-C4C90FAA32C3}"/>
              </a:ext>
            </a:extLst>
          </p:cNvPr>
          <p:cNvSpPr/>
          <p:nvPr/>
        </p:nvSpPr>
        <p:spPr>
          <a:xfrm>
            <a:off x="976393" y="2852999"/>
            <a:ext cx="488197" cy="458076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+</a:t>
            </a:r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6601BA9C-F252-4355-80F0-B2902AABEAED}"/>
              </a:ext>
            </a:extLst>
          </p:cNvPr>
          <p:cNvSpPr/>
          <p:nvPr/>
        </p:nvSpPr>
        <p:spPr>
          <a:xfrm>
            <a:off x="3104826" y="2852999"/>
            <a:ext cx="488197" cy="458076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+</a:t>
            </a:r>
          </a:p>
        </p:txBody>
      </p:sp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B599EBE8-D90E-4F6D-AC08-B793953B4F87}"/>
              </a:ext>
            </a:extLst>
          </p:cNvPr>
          <p:cNvSpPr/>
          <p:nvPr/>
        </p:nvSpPr>
        <p:spPr>
          <a:xfrm>
            <a:off x="5233259" y="2852999"/>
            <a:ext cx="488197" cy="458076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+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B27C43A-3622-49F2-B1A7-2310E0D01DA2}"/>
              </a:ext>
            </a:extLst>
          </p:cNvPr>
          <p:cNvSpPr txBox="1"/>
          <p:nvPr/>
        </p:nvSpPr>
        <p:spPr>
          <a:xfrm>
            <a:off x="418454" y="3429000"/>
            <a:ext cx="1611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Ajouter les lieux favoris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B046F3-F301-4583-A5D9-22354C390DDA}"/>
              </a:ext>
            </a:extLst>
          </p:cNvPr>
          <p:cNvSpPr txBox="1"/>
          <p:nvPr/>
        </p:nvSpPr>
        <p:spPr>
          <a:xfrm>
            <a:off x="2543012" y="3408750"/>
            <a:ext cx="1611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Ajouter les centres d’intérêts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A50137F-9112-4730-AC77-50F0D1912E3D}"/>
              </a:ext>
            </a:extLst>
          </p:cNvPr>
          <p:cNvSpPr txBox="1"/>
          <p:nvPr/>
        </p:nvSpPr>
        <p:spPr>
          <a:xfrm>
            <a:off x="4671445" y="3429000"/>
            <a:ext cx="1611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Ajouter les activités favorites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B79325-B521-4251-BD76-74308B4D4174}"/>
              </a:ext>
            </a:extLst>
          </p:cNvPr>
          <p:cNvSpPr/>
          <p:nvPr/>
        </p:nvSpPr>
        <p:spPr>
          <a:xfrm>
            <a:off x="415870" y="4468862"/>
            <a:ext cx="3177153" cy="24133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347D204-691B-4839-8B31-93C812F3B836}"/>
              </a:ext>
            </a:extLst>
          </p:cNvPr>
          <p:cNvSpPr txBox="1"/>
          <p:nvPr/>
        </p:nvSpPr>
        <p:spPr>
          <a:xfrm>
            <a:off x="588936" y="4667036"/>
            <a:ext cx="280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CALENDRIER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5AEF49-4970-4970-89AA-C7C7F72DEEAC}"/>
              </a:ext>
            </a:extLst>
          </p:cNvPr>
          <p:cNvSpPr/>
          <p:nvPr/>
        </p:nvSpPr>
        <p:spPr>
          <a:xfrm>
            <a:off x="415870" y="5253925"/>
            <a:ext cx="317715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PARTICIPATIONS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7E0672-DF68-4717-A1F7-C298CE16056A}"/>
              </a:ext>
            </a:extLst>
          </p:cNvPr>
          <p:cNvSpPr/>
          <p:nvPr/>
        </p:nvSpPr>
        <p:spPr>
          <a:xfrm>
            <a:off x="415869" y="5826553"/>
            <a:ext cx="317715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INTERESSE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2F8CA3-1AD5-4DE0-BC5B-D53079017428}"/>
              </a:ext>
            </a:extLst>
          </p:cNvPr>
          <p:cNvSpPr/>
          <p:nvPr/>
        </p:nvSpPr>
        <p:spPr>
          <a:xfrm>
            <a:off x="415868" y="6399181"/>
            <a:ext cx="317715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PROPOSE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EA2407-AEA8-4EB7-B5FA-2C7C25856F44}"/>
              </a:ext>
            </a:extLst>
          </p:cNvPr>
          <p:cNvSpPr/>
          <p:nvPr/>
        </p:nvSpPr>
        <p:spPr>
          <a:xfrm>
            <a:off x="3667931" y="5275943"/>
            <a:ext cx="2221424" cy="752898"/>
          </a:xfrm>
          <a:prstGeom prst="rect">
            <a:avLst/>
          </a:prstGeom>
          <a:gradFill flip="none" rotWithShape="1">
            <a:gsLst>
              <a:gs pos="0">
                <a:srgbClr val="5C923E">
                  <a:tint val="66000"/>
                  <a:satMod val="160000"/>
                </a:srgbClr>
              </a:gs>
              <a:gs pos="50000">
                <a:srgbClr val="5C923E">
                  <a:tint val="44500"/>
                  <a:satMod val="160000"/>
                </a:srgbClr>
              </a:gs>
              <a:gs pos="100000">
                <a:srgbClr val="5C923E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MES AMIS : nb</a:t>
            </a:r>
          </a:p>
        </p:txBody>
      </p:sp>
      <p:sp>
        <p:nvSpPr>
          <p:cNvPr id="24" name="Étoile : 8 branches 23">
            <a:extLst>
              <a:ext uri="{FF2B5EF4-FFF2-40B4-BE49-F238E27FC236}">
                <a16:creationId xmlns:a16="http://schemas.microsoft.com/office/drawing/2014/main" id="{F843DDF0-9D1C-4AEA-AFC5-AC3E9BA2A242}"/>
              </a:ext>
            </a:extLst>
          </p:cNvPr>
          <p:cNvSpPr/>
          <p:nvPr/>
        </p:nvSpPr>
        <p:spPr>
          <a:xfrm>
            <a:off x="11298264" y="650930"/>
            <a:ext cx="836909" cy="769002"/>
          </a:xfrm>
          <a:prstGeom prst="star8">
            <a:avLst/>
          </a:prstGeom>
          <a:gradFill flip="none" rotWithShape="1">
            <a:gsLst>
              <a:gs pos="0">
                <a:srgbClr val="0D9B9B">
                  <a:tint val="66000"/>
                  <a:satMod val="160000"/>
                </a:srgbClr>
              </a:gs>
              <a:gs pos="50000">
                <a:srgbClr val="0D9B9B">
                  <a:tint val="44500"/>
                  <a:satMod val="160000"/>
                </a:srgbClr>
              </a:gs>
              <a:gs pos="100000">
                <a:srgbClr val="0D9B9B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602300-3DB4-4450-99A9-9016BA17203E}"/>
              </a:ext>
            </a:extLst>
          </p:cNvPr>
          <p:cNvSpPr/>
          <p:nvPr/>
        </p:nvSpPr>
        <p:spPr>
          <a:xfrm>
            <a:off x="6473129" y="783470"/>
            <a:ext cx="4654656" cy="5698911"/>
          </a:xfrm>
          <a:prstGeom prst="rect">
            <a:avLst/>
          </a:prstGeom>
          <a:solidFill>
            <a:srgbClr val="1C6E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42ADFE-EE3B-4195-93A1-E3937116E9A5}"/>
              </a:ext>
            </a:extLst>
          </p:cNvPr>
          <p:cNvSpPr/>
          <p:nvPr/>
        </p:nvSpPr>
        <p:spPr>
          <a:xfrm>
            <a:off x="6470544" y="784454"/>
            <a:ext cx="4654657" cy="954130"/>
          </a:xfrm>
          <a:prstGeom prst="rect">
            <a:avLst/>
          </a:prstGeom>
          <a:gradFill flip="none" rotWithShape="1">
            <a:gsLst>
              <a:gs pos="0">
                <a:srgbClr val="0D9B9B">
                  <a:tint val="66000"/>
                  <a:satMod val="160000"/>
                </a:srgbClr>
              </a:gs>
              <a:gs pos="50000">
                <a:srgbClr val="0D9B9B">
                  <a:tint val="44500"/>
                  <a:satMod val="160000"/>
                </a:srgbClr>
              </a:gs>
              <a:gs pos="100000">
                <a:srgbClr val="0D9B9B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PARAMETRES DU PROFIL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Modifier les informations ou la description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Modifier la photo de profil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B3C8A8-9EEC-4BF8-8A81-0CCFA041957C}"/>
              </a:ext>
            </a:extLst>
          </p:cNvPr>
          <p:cNvSpPr/>
          <p:nvPr/>
        </p:nvSpPr>
        <p:spPr>
          <a:xfrm>
            <a:off x="6470544" y="1777397"/>
            <a:ext cx="4654657" cy="1251967"/>
          </a:xfrm>
          <a:prstGeom prst="rect">
            <a:avLst/>
          </a:prstGeom>
          <a:gradFill flip="none" rotWithShape="1">
            <a:gsLst>
              <a:gs pos="0">
                <a:srgbClr val="0D9B9B">
                  <a:tint val="66000"/>
                  <a:satMod val="160000"/>
                </a:srgbClr>
              </a:gs>
              <a:gs pos="50000">
                <a:srgbClr val="0D9B9B">
                  <a:tint val="44500"/>
                  <a:satMod val="160000"/>
                </a:srgbClr>
              </a:gs>
              <a:gs pos="100000">
                <a:srgbClr val="0D9B9B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MOT DE PASSE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Modifier le mot de passe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Adresse e-mail pour la récupération du mot de passe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274561-D1E3-49B5-8ED9-0BB31184C7D1}"/>
              </a:ext>
            </a:extLst>
          </p:cNvPr>
          <p:cNvSpPr/>
          <p:nvPr/>
        </p:nvSpPr>
        <p:spPr>
          <a:xfrm>
            <a:off x="6470544" y="3067193"/>
            <a:ext cx="4654657" cy="2418570"/>
          </a:xfrm>
          <a:prstGeom prst="rect">
            <a:avLst/>
          </a:prstGeom>
          <a:gradFill flip="none" rotWithShape="1">
            <a:gsLst>
              <a:gs pos="0">
                <a:srgbClr val="0D9B9B">
                  <a:tint val="66000"/>
                  <a:satMod val="160000"/>
                </a:srgbClr>
              </a:gs>
              <a:gs pos="50000">
                <a:srgbClr val="0D9B9B">
                  <a:tint val="44500"/>
                  <a:satMod val="160000"/>
                </a:srgbClr>
              </a:gs>
              <a:gs pos="100000">
                <a:srgbClr val="0D9B9B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CONFIDENTIALITE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Activités proposées visibles par tous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Activités proposées visibles uniquement pour les amis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Participation aux activités visibles par tous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Participations aux activités visibles uniquement pour les amis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Participation aux activités non visibles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989AB9-4154-4529-812A-878C778AC213}"/>
              </a:ext>
            </a:extLst>
          </p:cNvPr>
          <p:cNvSpPr/>
          <p:nvPr/>
        </p:nvSpPr>
        <p:spPr>
          <a:xfrm>
            <a:off x="6470544" y="5523592"/>
            <a:ext cx="4654657" cy="954130"/>
          </a:xfrm>
          <a:prstGeom prst="rect">
            <a:avLst/>
          </a:prstGeom>
          <a:gradFill flip="none" rotWithShape="1">
            <a:gsLst>
              <a:gs pos="0">
                <a:srgbClr val="0D9B9B">
                  <a:tint val="66000"/>
                  <a:satMod val="160000"/>
                </a:srgbClr>
              </a:gs>
              <a:gs pos="50000">
                <a:srgbClr val="0D9B9B">
                  <a:tint val="44500"/>
                  <a:satMod val="160000"/>
                </a:srgbClr>
              </a:gs>
              <a:gs pos="100000">
                <a:srgbClr val="0D9B9B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DECONNEXION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Avant la déconnexion, message demandant la mémorisation des identifiants</a:t>
            </a: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32AD4495-CF62-41D3-A160-3D01D69C5E91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1125201" y="1590413"/>
            <a:ext cx="581188" cy="26860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7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BCB5C7-1C1D-492B-A3B9-BEF945049B7D}"/>
              </a:ext>
            </a:extLst>
          </p:cNvPr>
          <p:cNvSpPr/>
          <p:nvPr/>
        </p:nvSpPr>
        <p:spPr>
          <a:xfrm>
            <a:off x="10626671" y="14181"/>
            <a:ext cx="1565329" cy="480449"/>
          </a:xfrm>
          <a:prstGeom prst="rect">
            <a:avLst/>
          </a:prstGeom>
          <a:solidFill>
            <a:srgbClr val="5C9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INTERFACE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24C1B-8261-475E-A869-D13356B5694C}"/>
              </a:ext>
            </a:extLst>
          </p:cNvPr>
          <p:cNvSpPr/>
          <p:nvPr/>
        </p:nvSpPr>
        <p:spPr>
          <a:xfrm>
            <a:off x="209872" y="1558235"/>
            <a:ext cx="2960176" cy="37415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220F9D7C-A572-4A6E-BC23-599D870C9DA3}"/>
              </a:ext>
            </a:extLst>
          </p:cNvPr>
          <p:cNvSpPr/>
          <p:nvPr/>
        </p:nvSpPr>
        <p:spPr>
          <a:xfrm>
            <a:off x="335796" y="1628633"/>
            <a:ext cx="656096" cy="64961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7E31B089-B6CC-487B-A969-A5ACC2D35D69}"/>
              </a:ext>
            </a:extLst>
          </p:cNvPr>
          <p:cNvSpPr/>
          <p:nvPr/>
        </p:nvSpPr>
        <p:spPr>
          <a:xfrm>
            <a:off x="1352225" y="1624778"/>
            <a:ext cx="656096" cy="64961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5" name="Organigramme : Connecteur 14">
            <a:extLst>
              <a:ext uri="{FF2B5EF4-FFF2-40B4-BE49-F238E27FC236}">
                <a16:creationId xmlns:a16="http://schemas.microsoft.com/office/drawing/2014/main" id="{A010D372-C72E-4B3C-A46B-BB83115F4A9C}"/>
              </a:ext>
            </a:extLst>
          </p:cNvPr>
          <p:cNvSpPr/>
          <p:nvPr/>
        </p:nvSpPr>
        <p:spPr>
          <a:xfrm>
            <a:off x="335796" y="2875948"/>
            <a:ext cx="656096" cy="64961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7081567F-40E6-4FDB-91A1-994CB7C1BE7F}"/>
              </a:ext>
            </a:extLst>
          </p:cNvPr>
          <p:cNvSpPr/>
          <p:nvPr/>
        </p:nvSpPr>
        <p:spPr>
          <a:xfrm>
            <a:off x="2385446" y="2875948"/>
            <a:ext cx="656096" cy="64961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7" name="Organigramme : Connecteur 16">
            <a:extLst>
              <a:ext uri="{FF2B5EF4-FFF2-40B4-BE49-F238E27FC236}">
                <a16:creationId xmlns:a16="http://schemas.microsoft.com/office/drawing/2014/main" id="{741A7160-D80B-4FB1-B27E-B98B05081C16}"/>
              </a:ext>
            </a:extLst>
          </p:cNvPr>
          <p:cNvSpPr/>
          <p:nvPr/>
        </p:nvSpPr>
        <p:spPr>
          <a:xfrm>
            <a:off x="1352225" y="2875948"/>
            <a:ext cx="656096" cy="64961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F590C273-E0CF-4842-8467-E0D0B6E507D0}"/>
              </a:ext>
            </a:extLst>
          </p:cNvPr>
          <p:cNvSpPr/>
          <p:nvPr/>
        </p:nvSpPr>
        <p:spPr>
          <a:xfrm>
            <a:off x="2385446" y="1624778"/>
            <a:ext cx="656096" cy="64961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9" name="Organigramme : Connecteur 18">
            <a:extLst>
              <a:ext uri="{FF2B5EF4-FFF2-40B4-BE49-F238E27FC236}">
                <a16:creationId xmlns:a16="http://schemas.microsoft.com/office/drawing/2014/main" id="{D24F2E4F-B57E-4CC6-93A4-6C7F629706F7}"/>
              </a:ext>
            </a:extLst>
          </p:cNvPr>
          <p:cNvSpPr/>
          <p:nvPr/>
        </p:nvSpPr>
        <p:spPr>
          <a:xfrm>
            <a:off x="2385446" y="4118058"/>
            <a:ext cx="656096" cy="64961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20" name="Organigramme : Connecteur 19">
            <a:extLst>
              <a:ext uri="{FF2B5EF4-FFF2-40B4-BE49-F238E27FC236}">
                <a16:creationId xmlns:a16="http://schemas.microsoft.com/office/drawing/2014/main" id="{ADDD5838-3710-41C6-8BA4-1EC44A5EBC24}"/>
              </a:ext>
            </a:extLst>
          </p:cNvPr>
          <p:cNvSpPr/>
          <p:nvPr/>
        </p:nvSpPr>
        <p:spPr>
          <a:xfrm>
            <a:off x="1361912" y="4118058"/>
            <a:ext cx="656096" cy="64961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21" name="Organigramme : Connecteur 20">
            <a:extLst>
              <a:ext uri="{FF2B5EF4-FFF2-40B4-BE49-F238E27FC236}">
                <a16:creationId xmlns:a16="http://schemas.microsoft.com/office/drawing/2014/main" id="{A99CE4AF-6535-43B7-87CE-C1B7BC616652}"/>
              </a:ext>
            </a:extLst>
          </p:cNvPr>
          <p:cNvSpPr/>
          <p:nvPr/>
        </p:nvSpPr>
        <p:spPr>
          <a:xfrm>
            <a:off x="335796" y="4120641"/>
            <a:ext cx="656096" cy="64961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813F717-6BF7-4081-B368-E6FEA5BCA868}"/>
              </a:ext>
            </a:extLst>
          </p:cNvPr>
          <p:cNvSpPr txBox="1"/>
          <p:nvPr/>
        </p:nvSpPr>
        <p:spPr>
          <a:xfrm>
            <a:off x="335796" y="2419046"/>
            <a:ext cx="78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Ami 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B27A2FB-63B7-4CF0-8879-5C8D9C341F22}"/>
              </a:ext>
            </a:extLst>
          </p:cNvPr>
          <p:cNvSpPr txBox="1"/>
          <p:nvPr/>
        </p:nvSpPr>
        <p:spPr>
          <a:xfrm>
            <a:off x="1299919" y="2418283"/>
            <a:ext cx="78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Ami 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341D1DB-F42C-4CFC-9BFC-6FF9F9AEFF31}"/>
              </a:ext>
            </a:extLst>
          </p:cNvPr>
          <p:cNvSpPr txBox="1"/>
          <p:nvPr/>
        </p:nvSpPr>
        <p:spPr>
          <a:xfrm>
            <a:off x="2331201" y="2418283"/>
            <a:ext cx="78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Ami 3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803A6B8-AECE-4EA3-A4D9-2C1A69122BF3}"/>
              </a:ext>
            </a:extLst>
          </p:cNvPr>
          <p:cNvSpPr txBox="1"/>
          <p:nvPr/>
        </p:nvSpPr>
        <p:spPr>
          <a:xfrm>
            <a:off x="335796" y="3607292"/>
            <a:ext cx="78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Ami 4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D7DBE9F-BFD9-4F29-AA79-5EC39F07C524}"/>
              </a:ext>
            </a:extLst>
          </p:cNvPr>
          <p:cNvSpPr txBox="1"/>
          <p:nvPr/>
        </p:nvSpPr>
        <p:spPr>
          <a:xfrm>
            <a:off x="1299919" y="3613899"/>
            <a:ext cx="78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Ami 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5EE53EB-BDF3-4E1B-836A-81A096C9BC92}"/>
              </a:ext>
            </a:extLst>
          </p:cNvPr>
          <p:cNvSpPr txBox="1"/>
          <p:nvPr/>
        </p:nvSpPr>
        <p:spPr>
          <a:xfrm>
            <a:off x="2380280" y="3607292"/>
            <a:ext cx="78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Ami 6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EF0026A-01DB-41DF-A22C-DF44F004D77C}"/>
              </a:ext>
            </a:extLst>
          </p:cNvPr>
          <p:cNvSpPr txBox="1"/>
          <p:nvPr/>
        </p:nvSpPr>
        <p:spPr>
          <a:xfrm>
            <a:off x="335796" y="4800008"/>
            <a:ext cx="78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Ami 7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771BAA5-461C-4571-8C3A-4CC24273D2BC}"/>
              </a:ext>
            </a:extLst>
          </p:cNvPr>
          <p:cNvSpPr txBox="1"/>
          <p:nvPr/>
        </p:nvSpPr>
        <p:spPr>
          <a:xfrm>
            <a:off x="1290232" y="4804666"/>
            <a:ext cx="78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Ami 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7A27294-429D-4458-A0D8-ADEA7A62CD5B}"/>
              </a:ext>
            </a:extLst>
          </p:cNvPr>
          <p:cNvSpPr txBox="1"/>
          <p:nvPr/>
        </p:nvSpPr>
        <p:spPr>
          <a:xfrm>
            <a:off x="2331201" y="4804666"/>
            <a:ext cx="78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Ami 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7B2029-68F8-445D-BA08-6D5F8AA4400E}"/>
              </a:ext>
            </a:extLst>
          </p:cNvPr>
          <p:cNvSpPr/>
          <p:nvPr/>
        </p:nvSpPr>
        <p:spPr>
          <a:xfrm>
            <a:off x="209872" y="494630"/>
            <a:ext cx="2960176" cy="937837"/>
          </a:xfrm>
          <a:prstGeom prst="rect">
            <a:avLst/>
          </a:prstGeom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TRI PAR 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Date d’ajout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Ordre alphabétique</a:t>
            </a:r>
          </a:p>
        </p:txBody>
      </p:sp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5D65F5EA-C188-40C4-A760-1E79AC0AB5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07379" y="1283477"/>
            <a:ext cx="77891" cy="1409565"/>
          </a:xfrm>
          <a:prstGeom prst="curvedConnector4">
            <a:avLst>
              <a:gd name="adj1" fmla="val -293487"/>
              <a:gd name="adj2" fmla="val 534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666D9D1-1EBF-47F4-A7FB-57EE3EE618CF}"/>
              </a:ext>
            </a:extLst>
          </p:cNvPr>
          <p:cNvSpPr/>
          <p:nvPr/>
        </p:nvSpPr>
        <p:spPr>
          <a:xfrm>
            <a:off x="6846378" y="1624778"/>
            <a:ext cx="2960176" cy="1153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INFOS SUR LA PERSONNE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+ DESCRIPTION</a:t>
            </a:r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59BB1196-8CF7-434E-9911-71EA5C498425}"/>
              </a:ext>
            </a:extLst>
          </p:cNvPr>
          <p:cNvSpPr/>
          <p:nvPr/>
        </p:nvSpPr>
        <p:spPr>
          <a:xfrm>
            <a:off x="4934444" y="1624778"/>
            <a:ext cx="1252710" cy="1153620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PHOTO</a:t>
            </a:r>
          </a:p>
        </p:txBody>
      </p: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0EDA8769-B688-4A26-86EB-56C426253056}"/>
              </a:ext>
            </a:extLst>
          </p:cNvPr>
          <p:cNvSpPr/>
          <p:nvPr/>
        </p:nvSpPr>
        <p:spPr>
          <a:xfrm>
            <a:off x="5029848" y="3188865"/>
            <a:ext cx="1450858" cy="1153620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LIEUX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FAVORIS</a:t>
            </a:r>
          </a:p>
        </p:txBody>
      </p:sp>
      <p:sp>
        <p:nvSpPr>
          <p:cNvPr id="37" name="Organigramme : Connecteur 36">
            <a:extLst>
              <a:ext uri="{FF2B5EF4-FFF2-40B4-BE49-F238E27FC236}">
                <a16:creationId xmlns:a16="http://schemas.microsoft.com/office/drawing/2014/main" id="{1C730677-DDE4-4D0F-B65D-6AD20B010EB7}"/>
              </a:ext>
            </a:extLst>
          </p:cNvPr>
          <p:cNvSpPr/>
          <p:nvPr/>
        </p:nvSpPr>
        <p:spPr>
          <a:xfrm>
            <a:off x="7488215" y="3189133"/>
            <a:ext cx="1676502" cy="1153620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CENTRES D’INTERET</a:t>
            </a:r>
          </a:p>
        </p:txBody>
      </p:sp>
      <p:sp>
        <p:nvSpPr>
          <p:cNvPr id="38" name="Organigramme : Connecteur 37">
            <a:extLst>
              <a:ext uri="{FF2B5EF4-FFF2-40B4-BE49-F238E27FC236}">
                <a16:creationId xmlns:a16="http://schemas.microsoft.com/office/drawing/2014/main" id="{0D11BBC7-B761-4E54-A664-048234A01378}"/>
              </a:ext>
            </a:extLst>
          </p:cNvPr>
          <p:cNvSpPr/>
          <p:nvPr/>
        </p:nvSpPr>
        <p:spPr>
          <a:xfrm>
            <a:off x="10172226" y="3188865"/>
            <a:ext cx="1809902" cy="1153620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ACTIVITES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FAVORITES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D515A1-085C-4D36-8EDD-2376AEE38A4A}"/>
              </a:ext>
            </a:extLst>
          </p:cNvPr>
          <p:cNvSpPr/>
          <p:nvPr/>
        </p:nvSpPr>
        <p:spPr>
          <a:xfrm>
            <a:off x="10500747" y="1649613"/>
            <a:ext cx="1355457" cy="4804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BLOQUER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46C20E-E8EA-47AA-AE63-9E5C36373687}"/>
              </a:ext>
            </a:extLst>
          </p:cNvPr>
          <p:cNvSpPr/>
          <p:nvPr/>
        </p:nvSpPr>
        <p:spPr>
          <a:xfrm>
            <a:off x="10172226" y="2274396"/>
            <a:ext cx="1974741" cy="4804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AJOUTER EN AMI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C15338-76F4-4C30-B12B-A894539EF70A}"/>
              </a:ext>
            </a:extLst>
          </p:cNvPr>
          <p:cNvSpPr/>
          <p:nvPr/>
        </p:nvSpPr>
        <p:spPr>
          <a:xfrm>
            <a:off x="4934444" y="4532675"/>
            <a:ext cx="3177153" cy="23235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D5BF19-276E-47EC-AE85-0CB0F77E3550}"/>
              </a:ext>
            </a:extLst>
          </p:cNvPr>
          <p:cNvSpPr/>
          <p:nvPr/>
        </p:nvSpPr>
        <p:spPr>
          <a:xfrm>
            <a:off x="4930568" y="5033167"/>
            <a:ext cx="317715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PARTICIPATIONS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450D4E-7391-4284-8510-8B7CA46E9943}"/>
              </a:ext>
            </a:extLst>
          </p:cNvPr>
          <p:cNvSpPr/>
          <p:nvPr/>
        </p:nvSpPr>
        <p:spPr>
          <a:xfrm>
            <a:off x="4930567" y="5649535"/>
            <a:ext cx="317715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INTERESSE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FFB1DD-76BE-4B77-941B-A2976CFE859B}"/>
              </a:ext>
            </a:extLst>
          </p:cNvPr>
          <p:cNvSpPr/>
          <p:nvPr/>
        </p:nvSpPr>
        <p:spPr>
          <a:xfrm>
            <a:off x="4930566" y="6239835"/>
            <a:ext cx="317715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PROPOSE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AA71C21-1C21-4FF0-9B7B-A0D6805DF29A}"/>
              </a:ext>
            </a:extLst>
          </p:cNvPr>
          <p:cNvSpPr txBox="1"/>
          <p:nvPr/>
        </p:nvSpPr>
        <p:spPr>
          <a:xfrm>
            <a:off x="5145437" y="4532675"/>
            <a:ext cx="26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CALENDRIER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C1B70B7-9224-45A9-BCEC-C9D5E3EAC725}"/>
              </a:ext>
            </a:extLst>
          </p:cNvPr>
          <p:cNvCxnSpPr>
            <a:stCxn id="41" idx="3"/>
          </p:cNvCxnSpPr>
          <p:nvPr/>
        </p:nvCxnSpPr>
        <p:spPr>
          <a:xfrm>
            <a:off x="8107721" y="5233222"/>
            <a:ext cx="1253255" cy="41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9470FE7-9F6C-43C9-B42E-508BE127FCF1}"/>
              </a:ext>
            </a:extLst>
          </p:cNvPr>
          <p:cNvCxnSpPr>
            <a:stCxn id="42" idx="3"/>
          </p:cNvCxnSpPr>
          <p:nvPr/>
        </p:nvCxnSpPr>
        <p:spPr>
          <a:xfrm>
            <a:off x="8107720" y="5849590"/>
            <a:ext cx="1268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85955B3-023E-4E7A-8A40-F981B9ED645F}"/>
              </a:ext>
            </a:extLst>
          </p:cNvPr>
          <p:cNvCxnSpPr>
            <a:stCxn id="43" idx="3"/>
          </p:cNvCxnSpPr>
          <p:nvPr/>
        </p:nvCxnSpPr>
        <p:spPr>
          <a:xfrm flipV="1">
            <a:off x="8107719" y="6049645"/>
            <a:ext cx="1253257" cy="39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85DBB00-7937-46C4-A3DD-500581A8794D}"/>
              </a:ext>
            </a:extLst>
          </p:cNvPr>
          <p:cNvSpPr/>
          <p:nvPr/>
        </p:nvSpPr>
        <p:spPr>
          <a:xfrm>
            <a:off x="9670942" y="5299765"/>
            <a:ext cx="2185262" cy="9400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VISIBLE SELON LE DEGRE DE CONFIDENTIALITE</a:t>
            </a:r>
          </a:p>
        </p:txBody>
      </p:sp>
    </p:spTree>
    <p:extLst>
      <p:ext uri="{BB962C8B-B14F-4D97-AF65-F5344CB8AC3E}">
        <p14:creationId xmlns:p14="http://schemas.microsoft.com/office/powerpoint/2010/main" val="368617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0EC666-1D03-407E-AFF5-240907FEF3F3}"/>
              </a:ext>
            </a:extLst>
          </p:cNvPr>
          <p:cNvSpPr/>
          <p:nvPr/>
        </p:nvSpPr>
        <p:spPr>
          <a:xfrm>
            <a:off x="10626671" y="14181"/>
            <a:ext cx="1565329" cy="480449"/>
          </a:xfrm>
          <a:prstGeom prst="rect">
            <a:avLst/>
          </a:prstGeom>
          <a:solidFill>
            <a:srgbClr val="653C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INTERFACE 4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C8476B-F5CB-46A6-ACAA-81EEA3582DFA}"/>
              </a:ext>
            </a:extLst>
          </p:cNvPr>
          <p:cNvSpPr/>
          <p:nvPr/>
        </p:nvSpPr>
        <p:spPr>
          <a:xfrm>
            <a:off x="1310776" y="32965"/>
            <a:ext cx="1256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ACCUEIL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FFE48E-7DE6-47BA-962B-32516DA48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394"/>
            <a:ext cx="821410" cy="8430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216A7A-E68D-4A58-BAC0-BBCFA060C4F6}"/>
              </a:ext>
            </a:extLst>
          </p:cNvPr>
          <p:cNvSpPr/>
          <p:nvPr/>
        </p:nvSpPr>
        <p:spPr>
          <a:xfrm>
            <a:off x="0" y="1684043"/>
            <a:ext cx="3285641" cy="5173957"/>
          </a:xfrm>
          <a:prstGeom prst="rect">
            <a:avLst/>
          </a:prstGeom>
          <a:gradFill flip="none" rotWithShape="1">
            <a:gsLst>
              <a:gs pos="0">
                <a:srgbClr val="A077BF">
                  <a:tint val="66000"/>
                  <a:satMod val="160000"/>
                </a:srgbClr>
              </a:gs>
              <a:gs pos="50000">
                <a:srgbClr val="A077BF">
                  <a:tint val="44500"/>
                  <a:satMod val="160000"/>
                </a:srgbClr>
              </a:gs>
              <a:gs pos="100000">
                <a:srgbClr val="A077B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6AA8BA-54AF-4FF8-A097-240EFAF49A83}"/>
              </a:ext>
            </a:extLst>
          </p:cNvPr>
          <p:cNvSpPr/>
          <p:nvPr/>
        </p:nvSpPr>
        <p:spPr>
          <a:xfrm>
            <a:off x="0" y="1684043"/>
            <a:ext cx="3285641" cy="1029550"/>
          </a:xfrm>
          <a:prstGeom prst="rect">
            <a:avLst/>
          </a:prstGeom>
          <a:gradFill flip="none" rotWithShape="1">
            <a:gsLst>
              <a:gs pos="0">
                <a:srgbClr val="A077BF">
                  <a:tint val="66000"/>
                  <a:satMod val="160000"/>
                </a:srgbClr>
              </a:gs>
              <a:gs pos="50000">
                <a:srgbClr val="A077BF">
                  <a:tint val="44500"/>
                  <a:satMod val="160000"/>
                </a:srgbClr>
              </a:gs>
              <a:gs pos="100000">
                <a:srgbClr val="A077B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LIEUX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30CA5-0F24-4AE2-80AF-1B92955B45F2}"/>
              </a:ext>
            </a:extLst>
          </p:cNvPr>
          <p:cNvSpPr/>
          <p:nvPr/>
        </p:nvSpPr>
        <p:spPr>
          <a:xfrm>
            <a:off x="0" y="2740253"/>
            <a:ext cx="3285641" cy="1029551"/>
          </a:xfrm>
          <a:prstGeom prst="rect">
            <a:avLst/>
          </a:prstGeom>
          <a:gradFill flip="none" rotWithShape="1">
            <a:gsLst>
              <a:gs pos="0">
                <a:srgbClr val="A077BF">
                  <a:tint val="66000"/>
                  <a:satMod val="160000"/>
                </a:srgbClr>
              </a:gs>
              <a:gs pos="50000">
                <a:srgbClr val="A077BF">
                  <a:tint val="44500"/>
                  <a:satMod val="160000"/>
                </a:srgbClr>
              </a:gs>
              <a:gs pos="100000">
                <a:srgbClr val="A077B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ACTIVITE DES UTILISATEURS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F28589-94FB-474E-A794-BAF705BBD206}"/>
              </a:ext>
            </a:extLst>
          </p:cNvPr>
          <p:cNvSpPr/>
          <p:nvPr/>
        </p:nvSpPr>
        <p:spPr>
          <a:xfrm>
            <a:off x="0" y="3773060"/>
            <a:ext cx="3285641" cy="1029552"/>
          </a:xfrm>
          <a:prstGeom prst="rect">
            <a:avLst/>
          </a:prstGeom>
          <a:gradFill flip="none" rotWithShape="1">
            <a:gsLst>
              <a:gs pos="0">
                <a:srgbClr val="A077BF">
                  <a:tint val="66000"/>
                  <a:satMod val="160000"/>
                </a:srgbClr>
              </a:gs>
              <a:gs pos="50000">
                <a:srgbClr val="A077BF">
                  <a:tint val="44500"/>
                  <a:satMod val="160000"/>
                </a:srgbClr>
              </a:gs>
              <a:gs pos="100000">
                <a:srgbClr val="A077B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EVENEMENTS A VENIR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290AF4-91F3-4401-BA49-B660E7E5E6C8}"/>
              </a:ext>
            </a:extLst>
          </p:cNvPr>
          <p:cNvSpPr/>
          <p:nvPr/>
        </p:nvSpPr>
        <p:spPr>
          <a:xfrm>
            <a:off x="0" y="4798895"/>
            <a:ext cx="3285641" cy="1029551"/>
          </a:xfrm>
          <a:prstGeom prst="rect">
            <a:avLst/>
          </a:prstGeom>
          <a:gradFill flip="none" rotWithShape="1">
            <a:gsLst>
              <a:gs pos="0">
                <a:srgbClr val="A077BF">
                  <a:tint val="66000"/>
                  <a:satMod val="160000"/>
                </a:srgbClr>
              </a:gs>
              <a:gs pos="50000">
                <a:srgbClr val="A077BF">
                  <a:tint val="44500"/>
                  <a:satMod val="160000"/>
                </a:srgbClr>
              </a:gs>
              <a:gs pos="100000">
                <a:srgbClr val="A077B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OFFRES PROMOTIONNELLES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30B9EF-0F99-4B34-9D32-6E0EA0C212DA}"/>
              </a:ext>
            </a:extLst>
          </p:cNvPr>
          <p:cNvSpPr/>
          <p:nvPr/>
        </p:nvSpPr>
        <p:spPr>
          <a:xfrm>
            <a:off x="0" y="5828447"/>
            <a:ext cx="3285641" cy="1029552"/>
          </a:xfrm>
          <a:prstGeom prst="rect">
            <a:avLst/>
          </a:prstGeom>
          <a:gradFill flip="none" rotWithShape="1">
            <a:gsLst>
              <a:gs pos="0">
                <a:srgbClr val="A077BF">
                  <a:tint val="66000"/>
                  <a:satMod val="160000"/>
                </a:srgbClr>
              </a:gs>
              <a:gs pos="50000">
                <a:srgbClr val="A077BF">
                  <a:tint val="44500"/>
                  <a:satMod val="160000"/>
                </a:srgbClr>
              </a:gs>
              <a:gs pos="100000">
                <a:srgbClr val="A077B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FAIRE UNE PROPOSITION D’ACTIVITE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BAFAA9-B6EE-483B-A894-26E490FF1473}"/>
              </a:ext>
            </a:extLst>
          </p:cNvPr>
          <p:cNvSpPr/>
          <p:nvPr/>
        </p:nvSpPr>
        <p:spPr>
          <a:xfrm>
            <a:off x="10799651" y="2071841"/>
            <a:ext cx="1392349" cy="60710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ACCEDER A MON PROFIL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83872-CCFC-4082-AFD6-5187E7189A45}"/>
              </a:ext>
            </a:extLst>
          </p:cNvPr>
          <p:cNvSpPr/>
          <p:nvPr/>
        </p:nvSpPr>
        <p:spPr>
          <a:xfrm>
            <a:off x="3285641" y="5828446"/>
            <a:ext cx="8906359" cy="101537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PUBLICITES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F3474F-9735-4992-9B0D-E247022F9B5F}"/>
              </a:ext>
            </a:extLst>
          </p:cNvPr>
          <p:cNvSpPr/>
          <p:nvPr/>
        </p:nvSpPr>
        <p:spPr>
          <a:xfrm>
            <a:off x="10799651" y="2821892"/>
            <a:ext cx="1392349" cy="607108"/>
          </a:xfrm>
          <a:prstGeom prst="rect">
            <a:avLst/>
          </a:prstGeom>
          <a:gradFill flip="none" rotWithShape="1">
            <a:gsLst>
              <a:gs pos="0">
                <a:srgbClr val="A50021">
                  <a:tint val="66000"/>
                  <a:satMod val="160000"/>
                </a:srgbClr>
              </a:gs>
              <a:gs pos="50000">
                <a:srgbClr val="A50021">
                  <a:tint val="44500"/>
                  <a:satMod val="160000"/>
                </a:srgbClr>
              </a:gs>
              <a:gs pos="100000">
                <a:srgbClr val="A50021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OUVRIR LE CHAT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BD6A26-D88F-40AF-915E-8D443DC20AFE}"/>
              </a:ext>
            </a:extLst>
          </p:cNvPr>
          <p:cNvSpPr/>
          <p:nvPr/>
        </p:nvSpPr>
        <p:spPr>
          <a:xfrm>
            <a:off x="4087721" y="2067058"/>
            <a:ext cx="6538950" cy="356461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9139E70-066D-4E42-9A8E-EE84C8F4661D}"/>
              </a:ext>
            </a:extLst>
          </p:cNvPr>
          <p:cNvSpPr txBox="1"/>
          <p:nvPr/>
        </p:nvSpPr>
        <p:spPr>
          <a:xfrm>
            <a:off x="5718875" y="2198818"/>
            <a:ext cx="3285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FIL D’ACTUALITES :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6CC0E84-4A47-44D9-B500-9A6C3B7D0D9A}"/>
              </a:ext>
            </a:extLst>
          </p:cNvPr>
          <p:cNvSpPr/>
          <p:nvPr/>
        </p:nvSpPr>
        <p:spPr>
          <a:xfrm>
            <a:off x="4087721" y="2740253"/>
            <a:ext cx="6538950" cy="1029551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EVENMENTS A VENIR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8298846-7E75-4909-AF7B-D3FE587D99D0}"/>
              </a:ext>
            </a:extLst>
          </p:cNvPr>
          <p:cNvSpPr/>
          <p:nvPr/>
        </p:nvSpPr>
        <p:spPr>
          <a:xfrm>
            <a:off x="4087721" y="3967400"/>
            <a:ext cx="6538950" cy="1029551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ACTIVITE DES UTILISATEURS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BCE2C3-8755-4C68-B2D2-9722E31FE2A6}"/>
              </a:ext>
            </a:extLst>
          </p:cNvPr>
          <p:cNvSpPr/>
          <p:nvPr/>
        </p:nvSpPr>
        <p:spPr>
          <a:xfrm>
            <a:off x="4087721" y="125205"/>
            <a:ext cx="6538950" cy="18927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TRI PAR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Date (+/- récent)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Popularité (+/- populaire)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Préférence (centres d’intérêts)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Catégorie d’activité (sport, musique…)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Appliquer plusieurs filtres (jour + heure + catégorie activité)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4658BE-5C88-474D-81E3-1394049845BD}"/>
              </a:ext>
            </a:extLst>
          </p:cNvPr>
          <p:cNvSpPr/>
          <p:nvPr/>
        </p:nvSpPr>
        <p:spPr>
          <a:xfrm>
            <a:off x="9004516" y="2105536"/>
            <a:ext cx="1508501" cy="492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A969F0E-381A-4CA9-9AE8-AC0933F6EE05}"/>
              </a:ext>
            </a:extLst>
          </p:cNvPr>
          <p:cNvCxnSpPr/>
          <p:nvPr/>
        </p:nvCxnSpPr>
        <p:spPr>
          <a:xfrm flipV="1">
            <a:off x="10344948" y="1785184"/>
            <a:ext cx="0" cy="640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D377EDE7-779F-4FF6-B972-1FA0D0BB21BD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11495826" y="3429000"/>
            <a:ext cx="0" cy="36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B87F43-32FF-4D1A-8CE2-03FC3D93C085}"/>
              </a:ext>
            </a:extLst>
          </p:cNvPr>
          <p:cNvSpPr/>
          <p:nvPr/>
        </p:nvSpPr>
        <p:spPr>
          <a:xfrm>
            <a:off x="10799651" y="3794286"/>
            <a:ext cx="1392350" cy="480449"/>
          </a:xfrm>
          <a:prstGeom prst="rect">
            <a:avLst/>
          </a:prstGeom>
          <a:gradFill flip="none" rotWithShape="1">
            <a:gsLst>
              <a:gs pos="0">
                <a:srgbClr val="A50021">
                  <a:tint val="66000"/>
                  <a:satMod val="160000"/>
                </a:srgbClr>
              </a:gs>
              <a:gs pos="50000">
                <a:srgbClr val="A50021">
                  <a:tint val="44500"/>
                  <a:satMod val="160000"/>
                </a:srgbClr>
              </a:gs>
              <a:gs pos="100000">
                <a:srgbClr val="A50021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INTERFACE 6 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DF57AE4-8F1B-4536-9DAA-80A0642BEF1B}"/>
              </a:ext>
            </a:extLst>
          </p:cNvPr>
          <p:cNvCxnSpPr>
            <a:cxnSpLocks/>
            <a:stCxn id="15" idx="0"/>
            <a:endCxn id="28" idx="2"/>
          </p:cNvCxnSpPr>
          <p:nvPr/>
        </p:nvCxnSpPr>
        <p:spPr>
          <a:xfrm flipV="1">
            <a:off x="11495826" y="1712489"/>
            <a:ext cx="0" cy="35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E364345-847E-4D23-BD22-C116A9EF4F99}"/>
              </a:ext>
            </a:extLst>
          </p:cNvPr>
          <p:cNvSpPr/>
          <p:nvPr/>
        </p:nvSpPr>
        <p:spPr>
          <a:xfrm>
            <a:off x="10799651" y="1232040"/>
            <a:ext cx="1392350" cy="48044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INTERFACE 2</a:t>
            </a:r>
          </a:p>
        </p:txBody>
      </p:sp>
    </p:spTree>
    <p:extLst>
      <p:ext uri="{BB962C8B-B14F-4D97-AF65-F5344CB8AC3E}">
        <p14:creationId xmlns:p14="http://schemas.microsoft.com/office/powerpoint/2010/main" val="39124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9364B31-14B1-45AE-BD01-3D5CF5C8D351}"/>
              </a:ext>
            </a:extLst>
          </p:cNvPr>
          <p:cNvSpPr txBox="1"/>
          <p:nvPr/>
        </p:nvSpPr>
        <p:spPr>
          <a:xfrm>
            <a:off x="805912" y="340963"/>
            <a:ext cx="784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PRECISIONS SUR LE DEFILEMENT CÔTE GAUCHE DE LA PAGE D’ACCUEIL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0FB6CB-419F-40D2-81BA-BFC649510F43}"/>
              </a:ext>
            </a:extLst>
          </p:cNvPr>
          <p:cNvSpPr/>
          <p:nvPr/>
        </p:nvSpPr>
        <p:spPr>
          <a:xfrm>
            <a:off x="0" y="910638"/>
            <a:ext cx="3285641" cy="1029550"/>
          </a:xfrm>
          <a:prstGeom prst="rect">
            <a:avLst/>
          </a:prstGeom>
          <a:gradFill flip="none" rotWithShape="1">
            <a:gsLst>
              <a:gs pos="0">
                <a:srgbClr val="A077BF">
                  <a:tint val="66000"/>
                  <a:satMod val="160000"/>
                </a:srgbClr>
              </a:gs>
              <a:gs pos="50000">
                <a:srgbClr val="A077BF">
                  <a:tint val="44500"/>
                  <a:satMod val="160000"/>
                </a:srgbClr>
              </a:gs>
              <a:gs pos="100000">
                <a:srgbClr val="A077B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LIEUX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7DAC212-C119-439C-A9A0-EBAD1C4B289C}"/>
              </a:ext>
            </a:extLst>
          </p:cNvPr>
          <p:cNvCxnSpPr>
            <a:stCxn id="5" idx="3"/>
          </p:cNvCxnSpPr>
          <p:nvPr/>
        </p:nvCxnSpPr>
        <p:spPr>
          <a:xfrm>
            <a:off x="3285641" y="1425413"/>
            <a:ext cx="697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3B1CA00-78C0-4C41-BAEA-4FA02E20DCBC}"/>
              </a:ext>
            </a:extLst>
          </p:cNvPr>
          <p:cNvSpPr txBox="1"/>
          <p:nvPr/>
        </p:nvSpPr>
        <p:spPr>
          <a:xfrm>
            <a:off x="4448013" y="1016858"/>
            <a:ext cx="5548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Tous les lieux répertoriés (avec adresse + horaires)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Possibilité de lire des avis sur ces lieux ou d’en laisser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Lier avec Google Maps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48BB4D-CE05-410B-9E22-8E08F1109C28}"/>
              </a:ext>
            </a:extLst>
          </p:cNvPr>
          <p:cNvSpPr/>
          <p:nvPr/>
        </p:nvSpPr>
        <p:spPr>
          <a:xfrm>
            <a:off x="0" y="2048439"/>
            <a:ext cx="3285641" cy="1029551"/>
          </a:xfrm>
          <a:prstGeom prst="rect">
            <a:avLst/>
          </a:prstGeom>
          <a:gradFill flip="none" rotWithShape="1">
            <a:gsLst>
              <a:gs pos="0">
                <a:srgbClr val="A077BF">
                  <a:tint val="66000"/>
                  <a:satMod val="160000"/>
                </a:srgbClr>
              </a:gs>
              <a:gs pos="50000">
                <a:srgbClr val="A077BF">
                  <a:tint val="44500"/>
                  <a:satMod val="160000"/>
                </a:srgbClr>
              </a:gs>
              <a:gs pos="100000">
                <a:srgbClr val="A077B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ACTIVITE DES UTILISATEURS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A9E4C94-424A-49C0-9885-2DC6E4E6CF66}"/>
              </a:ext>
            </a:extLst>
          </p:cNvPr>
          <p:cNvCxnSpPr>
            <a:stCxn id="9" idx="3"/>
          </p:cNvCxnSpPr>
          <p:nvPr/>
        </p:nvCxnSpPr>
        <p:spPr>
          <a:xfrm flipV="1">
            <a:off x="3285641" y="2563214"/>
            <a:ext cx="6974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F0B4E958-4050-4712-AA4B-81533159F74F}"/>
              </a:ext>
            </a:extLst>
          </p:cNvPr>
          <p:cNvSpPr txBox="1"/>
          <p:nvPr/>
        </p:nvSpPr>
        <p:spPr>
          <a:xfrm>
            <a:off x="4448012" y="2048439"/>
            <a:ext cx="5966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Toutes les activités proposées par les adhérents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Bouton « Je participe » et « Je suis intéressé »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Possibilité d’accéder au profil de la personne qui propose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Pouvoir accéder au chat lié à l’activité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8A5B1-8FDC-45CA-A57D-4ACB8F82E3FC}"/>
              </a:ext>
            </a:extLst>
          </p:cNvPr>
          <p:cNvSpPr/>
          <p:nvPr/>
        </p:nvSpPr>
        <p:spPr>
          <a:xfrm>
            <a:off x="0" y="3254567"/>
            <a:ext cx="3285641" cy="1029552"/>
          </a:xfrm>
          <a:prstGeom prst="rect">
            <a:avLst/>
          </a:prstGeom>
          <a:gradFill flip="none" rotWithShape="1">
            <a:gsLst>
              <a:gs pos="0">
                <a:srgbClr val="A077BF">
                  <a:tint val="66000"/>
                  <a:satMod val="160000"/>
                </a:srgbClr>
              </a:gs>
              <a:gs pos="50000">
                <a:srgbClr val="A077BF">
                  <a:tint val="44500"/>
                  <a:satMod val="160000"/>
                </a:srgbClr>
              </a:gs>
              <a:gs pos="100000">
                <a:srgbClr val="A077B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EVENEMENTS A VENIR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1469CC1-C3E4-4A3D-B057-5B08A4BCFC0B}"/>
              </a:ext>
            </a:extLst>
          </p:cNvPr>
          <p:cNvCxnSpPr>
            <a:stCxn id="13" idx="3"/>
          </p:cNvCxnSpPr>
          <p:nvPr/>
        </p:nvCxnSpPr>
        <p:spPr>
          <a:xfrm>
            <a:off x="3285641" y="3769343"/>
            <a:ext cx="697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E8D44AB-5CB0-46D2-8282-4068640B02FD}"/>
              </a:ext>
            </a:extLst>
          </p:cNvPr>
          <p:cNvSpPr txBox="1"/>
          <p:nvPr/>
        </p:nvSpPr>
        <p:spPr>
          <a:xfrm>
            <a:off x="4448012" y="3365135"/>
            <a:ext cx="5966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Concerts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Rencontres ou évènements littéraires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Rencontres sportives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6EABB2-2EC3-4C00-B540-6E0902DCAFF5}"/>
              </a:ext>
            </a:extLst>
          </p:cNvPr>
          <p:cNvSpPr/>
          <p:nvPr/>
        </p:nvSpPr>
        <p:spPr>
          <a:xfrm>
            <a:off x="0" y="4403036"/>
            <a:ext cx="3285641" cy="1029551"/>
          </a:xfrm>
          <a:prstGeom prst="rect">
            <a:avLst/>
          </a:prstGeom>
          <a:gradFill flip="none" rotWithShape="1">
            <a:gsLst>
              <a:gs pos="0">
                <a:srgbClr val="A077BF">
                  <a:tint val="66000"/>
                  <a:satMod val="160000"/>
                </a:srgbClr>
              </a:gs>
              <a:gs pos="50000">
                <a:srgbClr val="A077BF">
                  <a:tint val="44500"/>
                  <a:satMod val="160000"/>
                </a:srgbClr>
              </a:gs>
              <a:gs pos="100000">
                <a:srgbClr val="A077B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OFFRES PROMOTIONNELLES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FE3F9D1-800D-40D5-8802-F7BB9B2F8B3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285641" y="4917812"/>
            <a:ext cx="697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D990B133-FA03-4D87-8FE7-48F8D96EDA58}"/>
              </a:ext>
            </a:extLst>
          </p:cNvPr>
          <p:cNvSpPr txBox="1"/>
          <p:nvPr/>
        </p:nvSpPr>
        <p:spPr>
          <a:xfrm>
            <a:off x="4448012" y="4403036"/>
            <a:ext cx="5966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Réductions, promotions (cinéma, piscine, patinoire, concerts…)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Offres du moment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0D3422-19F7-4028-A30E-71C35A5EEBD2}"/>
              </a:ext>
            </a:extLst>
          </p:cNvPr>
          <p:cNvSpPr/>
          <p:nvPr/>
        </p:nvSpPr>
        <p:spPr>
          <a:xfrm>
            <a:off x="-1" y="5656005"/>
            <a:ext cx="3285641" cy="1029552"/>
          </a:xfrm>
          <a:prstGeom prst="rect">
            <a:avLst/>
          </a:prstGeom>
          <a:gradFill flip="none" rotWithShape="1">
            <a:gsLst>
              <a:gs pos="0">
                <a:srgbClr val="A077BF">
                  <a:tint val="66000"/>
                  <a:satMod val="160000"/>
                </a:srgbClr>
              </a:gs>
              <a:gs pos="50000">
                <a:srgbClr val="A077BF">
                  <a:tint val="44500"/>
                  <a:satMod val="160000"/>
                </a:srgbClr>
              </a:gs>
              <a:gs pos="100000">
                <a:srgbClr val="A077B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FAIRE UNE PROPOSITION D’ACTIVITE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652DD70-752D-4F0F-A9CF-0CD36A5E4713}"/>
              </a:ext>
            </a:extLst>
          </p:cNvPr>
          <p:cNvCxnSpPr>
            <a:stCxn id="22" idx="3"/>
          </p:cNvCxnSpPr>
          <p:nvPr/>
        </p:nvCxnSpPr>
        <p:spPr>
          <a:xfrm>
            <a:off x="3285640" y="6170781"/>
            <a:ext cx="697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651CB0D7-F301-4EE5-9048-72DD299CF13E}"/>
              </a:ext>
            </a:extLst>
          </p:cNvPr>
          <p:cNvSpPr txBox="1"/>
          <p:nvPr/>
        </p:nvSpPr>
        <p:spPr>
          <a:xfrm>
            <a:off x="4448012" y="5970726"/>
            <a:ext cx="790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VOIR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8F41D4-02CD-4488-ACE0-0C47BB62FCA3}"/>
              </a:ext>
            </a:extLst>
          </p:cNvPr>
          <p:cNvSpPr/>
          <p:nvPr/>
        </p:nvSpPr>
        <p:spPr>
          <a:xfrm>
            <a:off x="5388246" y="5930556"/>
            <a:ext cx="1565329" cy="480449"/>
          </a:xfrm>
          <a:prstGeom prst="rect">
            <a:avLst/>
          </a:prstGeom>
          <a:gradFill flip="none" rotWithShape="1">
            <a:gsLst>
              <a:gs pos="0">
                <a:srgbClr val="A3257F">
                  <a:tint val="66000"/>
                  <a:satMod val="160000"/>
                </a:srgbClr>
              </a:gs>
              <a:gs pos="50000">
                <a:srgbClr val="A3257F">
                  <a:tint val="44500"/>
                  <a:satMod val="160000"/>
                </a:srgbClr>
              </a:gs>
              <a:gs pos="100000">
                <a:srgbClr val="A3257F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INTERFACE 5 </a:t>
            </a:r>
          </a:p>
        </p:txBody>
      </p:sp>
    </p:spTree>
    <p:extLst>
      <p:ext uri="{BB962C8B-B14F-4D97-AF65-F5344CB8AC3E}">
        <p14:creationId xmlns:p14="http://schemas.microsoft.com/office/powerpoint/2010/main" val="30027824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Grand écran</PresentationFormat>
  <Paragraphs>124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Selina Shakhverdyan</dc:creator>
  <cp:lastModifiedBy>Selina Shakhverdyan</cp:lastModifiedBy>
  <cp:revision>1</cp:revision>
  <dcterms:created xsi:type="dcterms:W3CDTF">2018-09-26T18:15:29Z</dcterms:created>
  <dcterms:modified xsi:type="dcterms:W3CDTF">2018-09-26T18:16:10Z</dcterms:modified>
</cp:coreProperties>
</file>