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58" r:id="rId5"/>
    <p:sldId id="270" r:id="rId6"/>
    <p:sldId id="274" r:id="rId7"/>
    <p:sldId id="264" r:id="rId8"/>
    <p:sldId id="277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73461" autoAdjust="0"/>
  </p:normalViewPr>
  <p:slideViewPr>
    <p:cSldViewPr snapToGrid="0">
      <p:cViewPr varScale="1">
        <p:scale>
          <a:sx n="161" d="100"/>
          <a:sy n="161" d="100"/>
        </p:scale>
        <p:origin x="384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6EAE8-F198-4963-83DD-14EF204057D1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34F8A-DB79-4133-8195-061462892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69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aseline="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それでは始めさせて頂きます．地球内部ダイナミクス所属の菖蒲迫健介と申します．本日はこのようなタイトルで発表を行います．宜しくお願い致します．</a:t>
            </a:r>
            <a:endParaRPr kumimoji="1" lang="en-US" altLang="ja-JP" sz="1200" baseline="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59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88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90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7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5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5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42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73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21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4F8A-DB79-4133-8195-061462892E9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0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D74A7-36FC-4B54-A7A6-9D285B7F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C4A08-5C2C-440D-8953-08F880E4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17D82-5D12-4AEB-8296-DBA9FD2C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F175-9FA3-48DD-B19B-D41FDE7C4116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6E616-378B-40E6-834F-CA5700AE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654F0-6432-4854-BBF4-A514EFB3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02014-AB63-4F37-B408-57DBC246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CE5AAC-5C65-4015-886E-B34A356A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95E3C-6CD7-45AC-A76F-70EE4B83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2551-582C-43D8-9654-A88052CDF2EB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5B8BD-6713-41C7-9ED0-E5E1E897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5B9A1-0733-437A-8B5E-04228F02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7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E65D4-67CB-4167-A925-882A670A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FE728C-7431-475F-904A-063A4283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D4AF3-6C7F-4134-8055-DE6BF0C1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3D80-62DA-49CE-8A37-8612D2CAF642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1B4BE-A474-4929-834C-6D28809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97AEA-CE41-47F5-AF2D-DE134CB2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F852-FF29-4E0A-AC67-F09A1A7A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2DAD3-C280-4FCC-ACCE-95A6F440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9361E-A73D-4FF9-B68F-70C16472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809E-ADF6-4431-9FFC-58B0F70C9619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29EA1-643C-463A-B59C-A60718F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4A03B-8C2E-4C1B-8F79-B7AAD7E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E13DF-C286-4705-891A-0322BB73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DA8BFD-1971-44E4-AE75-49248FB7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A1B26-52F6-46E6-8C69-15A99A9C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0858-96C1-4D5D-A9F6-6F06E4FE28DD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70B43-AD33-4FDD-B2FC-12ED73FB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269D7-77B7-4DC4-99C2-DE595164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74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F6E7B-2113-4817-B9A2-87D64071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52B5C-0290-45DD-B8C3-3EAD6C0C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F577D4-927A-498E-A2FA-69DCEF05B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1889CF-CC00-4B60-B543-B72E958A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761A-4D6C-43F1-A175-1314F9C351F7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BEECE8-80F0-4205-98BA-A2EDA6FB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14B684-BCD9-4EBA-BA88-0F940AB1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56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8D251-7B29-442E-8FE5-F30CFC37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714E8-1A76-4492-AC69-9CFAEECA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A9EFB-B9EB-4185-B02D-2814EAA06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5064D2-FF52-4FF3-B65E-24A7E851D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C684F-C9C7-45B9-A7B6-7FFAD5294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929F9B-2C94-493E-B019-4952F47E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E6EE-5C51-4393-B830-0EB20964E7CE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A9545B-41DF-405C-BDD7-5E9A02FE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F8FB8-CA97-46F2-A638-8117778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2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E0825-B133-49A1-9810-9F78BE4C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962342-5DFE-435A-B6DB-EE4617F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F93-062A-49E2-A872-E62FE0CA9C5D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8D9E50-3015-4F59-96D8-BC93CD71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F77752-C3AE-4D2C-B26E-080AEC14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93ACA0-4E88-40E9-991D-6533092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E63C-4270-4E63-A185-A02E7DAF8C07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724A95-B9EE-4818-BC65-314B200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97298C-74FB-4829-8829-45BF0333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8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BC2BE-0653-457C-88F0-A0DF7D0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F7E71-C71A-4906-80B2-DE045632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90D465-C1FC-4DD2-97D4-D116FB20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AABCF-6089-45D3-A68E-DD38D00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5F6-93ED-4F5A-B4E7-D6CA1D0C7321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0667C5-5007-4CC4-ADB1-30A2A401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9DB0EA-6B0F-437F-9BC5-DE76EEE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A1B98-9FDD-4DB4-825C-0DBCF3C6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B56D85-F89F-410E-8E5E-342C1036B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1CD46F-9C4D-4F40-B4AF-56F2DB52A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6CB9C6-1CD4-49AA-8DCC-7FFF1DF8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DADC-871C-4C55-B53D-4E941322695C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30C69-8B1F-45A3-A9A5-31B5250C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本日の流れ→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67357B-B434-436C-BF69-7594177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1DCAE3-5B4A-4F34-919A-94BDB7EB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0BB9A-F236-4B6A-BD9E-CD8E62C0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A4367-86CD-4636-9A8C-DE1CDF1FB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FA2E-D045-415A-8F41-71F121C2288A}" type="datetime1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B78D6-42B8-4D9B-AF77-3F5250897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本日の流れ→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E1665-0CDF-4BD0-8823-427480EBF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3FFF-0AA0-40CE-A6A8-7FE27F284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0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X_Preamble" descr="\documentclass[12pt]{article}&#10;\usepackage{otf}&#10;\usepackage{bm}&#10;\usepackage[dvipdfmx]{graphicx}&#10;\usepackage[dvipdfmx]{xcolor}&#10;\usepackage{subcaption}&#10;\usepackage{booktabs}&#10;\usepackage{amsmath}&#10;\usepackage{float}&#10;\usepackage{cases}&#10;\usepackage{fancyhdr}&#10;\usepackage{color}&#10;\usepackage{mhchem}&#10;\usepackage{tcolorbox}&#10;\usepackage{latexsym}&#10;\usepackage{ascmac}&#10;\usepackage{titlesec}&#10;\usepackage{bigints}&#10;\usepackage[a4paper]{geometry}&#10;\usepackage{enumerate}">
            <a:extLst>
              <a:ext uri="{FF2B5EF4-FFF2-40B4-BE49-F238E27FC236}">
                <a16:creationId xmlns:a16="http://schemas.microsoft.com/office/drawing/2014/main" id="{6DD1B51B-7DEC-4394-A2E2-D1FC00224C8F}"/>
              </a:ext>
            </a:extLst>
          </p:cNvPr>
          <p:cNvSpPr txBox="1"/>
          <p:nvPr/>
        </p:nvSpPr>
        <p:spPr>
          <a:xfrm>
            <a:off x="-1651000" y="-635000"/>
            <a:ext cx="1651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E10A55-EDB5-4870-A633-1AB5416B968F}"/>
              </a:ext>
            </a:extLst>
          </p:cNvPr>
          <p:cNvSpPr txBox="1"/>
          <p:nvPr/>
        </p:nvSpPr>
        <p:spPr>
          <a:xfrm>
            <a:off x="2336229" y="900704"/>
            <a:ext cx="768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ja-JP" sz="4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ja-JP" altLang="en-US" sz="4000" b="1" dirty="0">
                <a:solidFill>
                  <a:schemeClr val="bg1"/>
                </a:solidFill>
                <a:latin typeface="+mn-ea"/>
              </a:rPr>
              <a:t>章　固体における応力と歪み</a:t>
            </a:r>
            <a:endParaRPr kumimoji="1" lang="ja-JP" altLang="en-US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615525D-817F-432F-852E-D3C05430B5A3}"/>
              </a:ext>
            </a:extLst>
          </p:cNvPr>
          <p:cNvSpPr txBox="1"/>
          <p:nvPr/>
        </p:nvSpPr>
        <p:spPr>
          <a:xfrm>
            <a:off x="0" y="25625"/>
            <a:ext cx="335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4"/>
                </a:solidFill>
                <a:latin typeface="+mn-ea"/>
              </a:rPr>
              <a:t>ジオダイナミクスを読む会</a:t>
            </a:r>
            <a:endParaRPr kumimoji="1" lang="ja-JP" altLang="en-US" sz="2800" b="1" dirty="0">
              <a:solidFill>
                <a:schemeClr val="accent4"/>
              </a:solidFill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113361E-6FC5-4E2F-9F11-0F644C969691}"/>
              </a:ext>
            </a:extLst>
          </p:cNvPr>
          <p:cNvCxnSpPr/>
          <p:nvPr/>
        </p:nvCxnSpPr>
        <p:spPr>
          <a:xfrm>
            <a:off x="503038" y="1673960"/>
            <a:ext cx="110178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3DD487-BC72-4927-A954-A3B318085816}"/>
              </a:ext>
            </a:extLst>
          </p:cNvPr>
          <p:cNvSpPr txBox="1"/>
          <p:nvPr/>
        </p:nvSpPr>
        <p:spPr>
          <a:xfrm>
            <a:off x="1204216" y="6221058"/>
            <a:ext cx="961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九州大学 地球惑星科学専攻 地球内部ダイナミクス・修士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年</a:t>
            </a:r>
            <a:endParaRPr kumimoji="1" lang="ja-JP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B4EEB66-51DD-48F7-BC2D-D980E5A8D12A}"/>
              </a:ext>
            </a:extLst>
          </p:cNvPr>
          <p:cNvGrpSpPr/>
          <p:nvPr/>
        </p:nvGrpSpPr>
        <p:grpSpPr>
          <a:xfrm>
            <a:off x="4345602" y="5264799"/>
            <a:ext cx="3500796" cy="908133"/>
            <a:chOff x="4247542" y="5371047"/>
            <a:chExt cx="3528867" cy="908133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6F55A01-F254-42B2-8A11-7F876B8947BF}"/>
                </a:ext>
              </a:extLst>
            </p:cNvPr>
            <p:cNvSpPr txBox="1"/>
            <p:nvPr/>
          </p:nvSpPr>
          <p:spPr>
            <a:xfrm>
              <a:off x="4247542" y="5694405"/>
              <a:ext cx="3528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  <a:latin typeface="+mn-ea"/>
                </a:rPr>
                <a:t>菖蒲迫</a:t>
              </a:r>
              <a:r>
                <a:rPr lang="ja-JP" altLang="en-US" sz="3200" b="1" dirty="0">
                  <a:solidFill>
                    <a:schemeClr val="bg1"/>
                  </a:solidFill>
                  <a:latin typeface="+mn-ea"/>
                </a:rPr>
                <a:t> 健介</a:t>
              </a:r>
              <a:endParaRPr kumimoji="1" lang="ja-JP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D6DB14E-C2B7-4A37-98C5-81BD361006B7}"/>
                </a:ext>
              </a:extLst>
            </p:cNvPr>
            <p:cNvSpPr txBox="1"/>
            <p:nvPr/>
          </p:nvSpPr>
          <p:spPr>
            <a:xfrm>
              <a:off x="4815939" y="5371047"/>
              <a:ext cx="2392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bg1"/>
                  </a:solidFill>
                  <a:latin typeface="+mn-ea"/>
                </a:rPr>
                <a:t>しょうぶざこ  けんすけ</a:t>
              </a:r>
              <a:endParaRPr kumimoji="1" lang="ja-JP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C86B09-0AAA-4B6E-AEE0-DC58AAE90254}"/>
              </a:ext>
            </a:extLst>
          </p:cNvPr>
          <p:cNvSpPr txBox="1"/>
          <p:nvPr/>
        </p:nvSpPr>
        <p:spPr>
          <a:xfrm>
            <a:off x="10321537" y="-5153"/>
            <a:ext cx="187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2022.0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7.21</a:t>
            </a:r>
            <a:endParaRPr kumimoji="1" lang="ja-JP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7BAB4F-457C-4641-A119-C629E4DD5CAD}"/>
              </a:ext>
            </a:extLst>
          </p:cNvPr>
          <p:cNvSpPr txBox="1"/>
          <p:nvPr/>
        </p:nvSpPr>
        <p:spPr>
          <a:xfrm>
            <a:off x="4345602" y="1821949"/>
            <a:ext cx="350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本日のトピック</a:t>
            </a:r>
            <a:endParaRPr kumimoji="1" lang="ja-JP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E03DF6-1058-493D-A686-B4A78A539A7D}"/>
              </a:ext>
            </a:extLst>
          </p:cNvPr>
          <p:cNvSpPr txBox="1"/>
          <p:nvPr/>
        </p:nvSpPr>
        <p:spPr>
          <a:xfrm>
            <a:off x="2833325" y="2642532"/>
            <a:ext cx="6986817" cy="227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 イントロ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(2.1)</a:t>
            </a:r>
          </a:p>
          <a:p>
            <a:pPr marL="514350" indent="-514350">
              <a:lnSpc>
                <a:spcPct val="12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法線応力 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(2.2</a:t>
            </a:r>
            <a:r>
              <a:rPr lang="ja-JP" altLang="en-US" sz="2400" b="1" dirty="0">
                <a:solidFill>
                  <a:schemeClr val="accent6"/>
                </a:solidFill>
                <a:latin typeface="+mn-ea"/>
              </a:rPr>
              <a:t>前半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2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接線応力 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(2.2</a:t>
            </a:r>
            <a:r>
              <a:rPr lang="ja-JP" altLang="en-US" sz="2400" b="1" dirty="0">
                <a:solidFill>
                  <a:schemeClr val="accent6"/>
                </a:solidFill>
                <a:latin typeface="+mn-ea"/>
              </a:rPr>
              <a:t>後半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2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二次元における主応力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(2.3)</a:t>
            </a:r>
          </a:p>
          <a:p>
            <a:pPr marL="514350" indent="-514350">
              <a:lnSpc>
                <a:spcPct val="12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惑星マントルの物理的性質の決め方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ja-JP" altLang="en-US" sz="2400" b="1" dirty="0">
                <a:solidFill>
                  <a:schemeClr val="accent6"/>
                </a:solidFill>
                <a:latin typeface="+mn-ea"/>
              </a:rPr>
              <a:t>おまけ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247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11" descr="グラフ, ダイアグラム&#10;&#10;自動的に生成された説明">
            <a:extLst>
              <a:ext uri="{FF2B5EF4-FFF2-40B4-BE49-F238E27FC236}">
                <a16:creationId xmlns:a16="http://schemas.microsoft.com/office/drawing/2014/main" id="{D820DAF0-BBFE-4DFC-A740-7DC0C849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63" y="4409758"/>
            <a:ext cx="2720738" cy="193385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295" y="44187"/>
            <a:ext cx="549526" cy="458675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10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413937" y="92334"/>
            <a:ext cx="146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IPAexGothic"/>
                <a:ea typeface="+mj-ea"/>
              </a:rPr>
              <a:t>おまけ</a:t>
            </a:r>
            <a:endParaRPr kumimoji="1" lang="ja-JP" altLang="en-US" sz="2400" b="1" dirty="0">
              <a:solidFill>
                <a:schemeClr val="accent6"/>
              </a:solidFill>
              <a:latin typeface="IPAexGothic"/>
              <a:ea typeface="+mj-ea"/>
            </a:endParaRP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3EC19095-FA30-44C3-A39F-D2644382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9FCB0F96-0665-4230-87DA-BB1507156BC8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9D47DD3E-F92A-4FB3-91A7-8F9E9F1ACA3E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5E1557-51F6-4845-AE27-FA532218EE41}"/>
              </a:ext>
            </a:extLst>
          </p:cNvPr>
          <p:cNvSpPr txBox="1"/>
          <p:nvPr/>
        </p:nvSpPr>
        <p:spPr>
          <a:xfrm>
            <a:off x="6874989" y="2618077"/>
            <a:ext cx="4462851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液体鉄の状態方程式 </a:t>
            </a:r>
            <a:r>
              <a:rPr lang="en-US" altLang="ja-JP" sz="1600" b="1" dirty="0">
                <a:latin typeface="+mn-ea"/>
                <a:sym typeface="Wingdings" panose="05000000000000000000" pitchFamily="2" charset="2"/>
              </a:rPr>
              <a:t>[Kuwayama et al., 2020]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300995-54C1-4FC3-BD19-9F4EDF4FBABC}"/>
              </a:ext>
            </a:extLst>
          </p:cNvPr>
          <p:cNvSpPr txBox="1"/>
          <p:nvPr/>
        </p:nvSpPr>
        <p:spPr>
          <a:xfrm>
            <a:off x="3581768" y="771569"/>
            <a:ext cx="5028464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少しマニアックな状態方程式の作り方の話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2982309-8F03-4ED9-8E29-25BAB2377BDB}"/>
                  </a:ext>
                </a:extLst>
              </p:cNvPr>
              <p:cNvSpPr txBox="1"/>
              <p:nvPr/>
            </p:nvSpPr>
            <p:spPr>
              <a:xfrm>
                <a:off x="344815" y="1465857"/>
                <a:ext cx="5683888" cy="1895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実際に得られるのは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温度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,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圧力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,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体積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)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のデータの組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はそれらを使って計算するけど，早い話実験データを使って，</a:t>
                </a:r>
                <a:r>
                  <a:rPr lang="ja-JP" altLang="en-US" sz="1600" b="1" dirty="0">
                    <a:latin typeface="+mn-ea"/>
                    <a:sym typeface="Wingdings" panose="05000000000000000000" pitchFamily="2" charset="2"/>
                  </a:rPr>
                  <a:t>フィッテイング式を求めれば良い</a:t>
                </a:r>
                <a:endParaRPr lang="en-US" altLang="ja-JP" sz="1600" b="1" dirty="0">
                  <a:latin typeface="+mn-ea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重要なのは，その「</a:t>
                </a:r>
                <a:r>
                  <a:rPr lang="ja-JP" altLang="en-US" sz="1600" b="1" dirty="0">
                    <a:solidFill>
                      <a:srgbClr val="C00000"/>
                    </a:solidFill>
                    <a:latin typeface="+mn-ea"/>
                    <a:sym typeface="Wingdings" panose="05000000000000000000" pitchFamily="2" charset="2"/>
                  </a:rPr>
                  <a:t>ひな形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」をどうするかである</a:t>
                </a:r>
                <a:br>
                  <a:rPr lang="en-US" altLang="ja-JP" sz="1600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ja-JP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[</a:t>
                </a:r>
                <a:r>
                  <a:rPr lang="ja-JP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注意</a:t>
                </a:r>
                <a:r>
                  <a:rPr lang="en-US" altLang="ja-JP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]  </a:t>
                </a:r>
                <a:r>
                  <a:rPr lang="ja-JP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勝手に直線近似とかしたらダメ！</a:t>
                </a:r>
                <a:endParaRPr lang="en-US" altLang="ja-JP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2982309-8F03-4ED9-8E29-25BAB2377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15" y="1465857"/>
                <a:ext cx="5683888" cy="1895647"/>
              </a:xfrm>
              <a:prstGeom prst="rect">
                <a:avLst/>
              </a:prstGeom>
              <a:blipFill>
                <a:blip r:embed="rId4"/>
                <a:stretch>
                  <a:fillRect l="-215" b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296433A-CF79-4D18-B683-9BC9E5AF8367}"/>
              </a:ext>
            </a:extLst>
          </p:cNvPr>
          <p:cNvGrpSpPr/>
          <p:nvPr/>
        </p:nvGrpSpPr>
        <p:grpSpPr>
          <a:xfrm>
            <a:off x="171883" y="3449889"/>
            <a:ext cx="5860337" cy="2339020"/>
            <a:chOff x="235663" y="3731674"/>
            <a:chExt cx="5860337" cy="2339020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B0A60A6-E7C5-44CF-A8A2-8D1535C73E0F}"/>
                </a:ext>
              </a:extLst>
            </p:cNvPr>
            <p:cNvGrpSpPr/>
            <p:nvPr/>
          </p:nvGrpSpPr>
          <p:grpSpPr>
            <a:xfrm>
              <a:off x="235663" y="3731674"/>
              <a:ext cx="2611304" cy="2292749"/>
              <a:chOff x="160486" y="3785366"/>
              <a:chExt cx="2611304" cy="2292749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BE58D65E-E890-4D47-8EA2-EE03D3C390B6}"/>
                  </a:ext>
                </a:extLst>
              </p:cNvPr>
              <p:cNvGrpSpPr/>
              <p:nvPr/>
            </p:nvGrpSpPr>
            <p:grpSpPr>
              <a:xfrm>
                <a:off x="160486" y="3816953"/>
                <a:ext cx="2611304" cy="2261162"/>
                <a:chOff x="1662621" y="3247562"/>
                <a:chExt cx="2971480" cy="2573043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94484DB6-EA1A-4FDB-8A70-F5D1024B2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2468" y="5543606"/>
                  <a:ext cx="24428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矢印コネクタ 18">
                  <a:extLst>
                    <a:ext uri="{FF2B5EF4-FFF2-40B4-BE49-F238E27FC236}">
                      <a16:creationId xmlns:a16="http://schemas.microsoft.com/office/drawing/2014/main" id="{75F248B8-279E-4532-B1EF-92B4AE3A6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2468" y="3366730"/>
                  <a:ext cx="0" cy="219345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5C563B5D-6EEC-4348-A43C-F916303F29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7316" y="5543606"/>
                      <a:ext cx="1967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5C563B5D-6EEC-4348-A43C-F916303F29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7316" y="5543606"/>
                      <a:ext cx="196785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931" r="-31034" b="-4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テキスト ボックス 24">
                      <a:extLst>
                        <a:ext uri="{FF2B5EF4-FFF2-40B4-BE49-F238E27FC236}">
                          <a16:creationId xmlns:a16="http://schemas.microsoft.com/office/drawing/2014/main" id="{67DAC969-997F-4145-9BD9-F6E7039B01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2621" y="3247562"/>
                      <a:ext cx="196785" cy="2782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25" name="テキスト ボックス 24">
                      <a:extLst>
                        <a:ext uri="{FF2B5EF4-FFF2-40B4-BE49-F238E27FC236}">
                          <a16:creationId xmlns:a16="http://schemas.microsoft.com/office/drawing/2014/main" id="{67DAC969-997F-4145-9BD9-F6E7039B01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2621" y="3247562"/>
                      <a:ext cx="196785" cy="27828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7931" r="-37931" b="-2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1189CFC9-BE88-4E7B-BDEB-620D00355C0C}"/>
                    </a:ext>
                  </a:extLst>
                </p:cNvPr>
                <p:cNvSpPr/>
                <p:nvPr/>
              </p:nvSpPr>
              <p:spPr>
                <a:xfrm>
                  <a:off x="2129533" y="3895204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BD18A554-E537-42AF-B8C1-45D67E1BA94E}"/>
                    </a:ext>
                  </a:extLst>
                </p:cNvPr>
                <p:cNvSpPr/>
                <p:nvPr/>
              </p:nvSpPr>
              <p:spPr>
                <a:xfrm>
                  <a:off x="2223978" y="4202151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5C3D021F-A00C-4FE4-9820-3837C9A5642F}"/>
                    </a:ext>
                  </a:extLst>
                </p:cNvPr>
                <p:cNvSpPr/>
                <p:nvPr/>
              </p:nvSpPr>
              <p:spPr>
                <a:xfrm>
                  <a:off x="2402136" y="4837508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8481B14C-67A1-407B-B03C-26FB523E2F27}"/>
                    </a:ext>
                  </a:extLst>
                </p:cNvPr>
                <p:cNvSpPr/>
                <p:nvPr/>
              </p:nvSpPr>
              <p:spPr>
                <a:xfrm>
                  <a:off x="2895826" y="4803164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B8733527-A13F-41D5-A522-2CBF74145071}"/>
                    </a:ext>
                  </a:extLst>
                </p:cNvPr>
                <p:cNvSpPr/>
                <p:nvPr/>
              </p:nvSpPr>
              <p:spPr>
                <a:xfrm>
                  <a:off x="3080423" y="5135868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5A0677D5-6317-40CD-BBF8-A5918D7DF53D}"/>
                    </a:ext>
                  </a:extLst>
                </p:cNvPr>
                <p:cNvSpPr/>
                <p:nvPr/>
              </p:nvSpPr>
              <p:spPr>
                <a:xfrm>
                  <a:off x="3651387" y="5404178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4D5B83F3-1148-4C99-8979-9BC3124B8B90}"/>
                    </a:ext>
                  </a:extLst>
                </p:cNvPr>
                <p:cNvSpPr/>
                <p:nvPr/>
              </p:nvSpPr>
              <p:spPr>
                <a:xfrm>
                  <a:off x="2506488" y="3626634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1976AD3C-555F-4C99-B93F-9706D93C3F7D}"/>
                    </a:ext>
                  </a:extLst>
                </p:cNvPr>
                <p:cNvSpPr/>
                <p:nvPr/>
              </p:nvSpPr>
              <p:spPr>
                <a:xfrm>
                  <a:off x="2837928" y="4062722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051F6E46-A677-4307-8F88-87547EFEEA23}"/>
                    </a:ext>
                  </a:extLst>
                </p:cNvPr>
                <p:cNvSpPr/>
                <p:nvPr/>
              </p:nvSpPr>
              <p:spPr>
                <a:xfrm>
                  <a:off x="3133964" y="4463459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91BF16A6-1CF3-4D52-97DC-394EAB7BE49E}"/>
                    </a:ext>
                  </a:extLst>
                </p:cNvPr>
                <p:cNvSpPr/>
                <p:nvPr/>
              </p:nvSpPr>
              <p:spPr>
                <a:xfrm>
                  <a:off x="3522026" y="4775971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04FA0CED-14CC-4C25-ADF6-EDF3AD746A38}"/>
                    </a:ext>
                  </a:extLst>
                </p:cNvPr>
                <p:cNvSpPr/>
                <p:nvPr/>
              </p:nvSpPr>
              <p:spPr>
                <a:xfrm>
                  <a:off x="3936920" y="5050690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D89FC0FF-1DE9-43F2-A8E3-5A756C6B0982}"/>
                    </a:ext>
                  </a:extLst>
                </p:cNvPr>
                <p:cNvSpPr/>
                <p:nvPr/>
              </p:nvSpPr>
              <p:spPr>
                <a:xfrm>
                  <a:off x="3037834" y="3761161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A56B192B-E388-45F1-8D91-79A65A6E0F2D}"/>
                    </a:ext>
                  </a:extLst>
                </p:cNvPr>
                <p:cNvSpPr/>
                <p:nvPr/>
              </p:nvSpPr>
              <p:spPr>
                <a:xfrm>
                  <a:off x="3156658" y="4083505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楕円 43">
                  <a:extLst>
                    <a:ext uri="{FF2B5EF4-FFF2-40B4-BE49-F238E27FC236}">
                      <a16:creationId xmlns:a16="http://schemas.microsoft.com/office/drawing/2014/main" id="{2322283E-BCB7-47D4-AD1C-8A5A607015A5}"/>
                    </a:ext>
                  </a:extLst>
                </p:cNvPr>
                <p:cNvSpPr/>
                <p:nvPr/>
              </p:nvSpPr>
              <p:spPr>
                <a:xfrm>
                  <a:off x="3417127" y="4455585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FB8BD1DA-025A-4B4C-9B54-D9A803361545}"/>
                    </a:ext>
                  </a:extLst>
                </p:cNvPr>
                <p:cNvSpPr/>
                <p:nvPr/>
              </p:nvSpPr>
              <p:spPr>
                <a:xfrm>
                  <a:off x="4264510" y="4969880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26D1FD8D-B3A5-482C-9F01-7C6F85B21C57}"/>
                  </a:ext>
                </a:extLst>
              </p:cNvPr>
              <p:cNvGrpSpPr/>
              <p:nvPr/>
            </p:nvGrpSpPr>
            <p:grpSpPr>
              <a:xfrm>
                <a:off x="1974320" y="3785366"/>
                <a:ext cx="671723" cy="945452"/>
                <a:chOff x="2941073" y="3471439"/>
                <a:chExt cx="764373" cy="1075858"/>
              </a:xfrm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2CEC81A2-C8A6-47DF-851F-27550C9B4953}"/>
                    </a:ext>
                  </a:extLst>
                </p:cNvPr>
                <p:cNvGrpSpPr/>
                <p:nvPr/>
              </p:nvGrpSpPr>
              <p:grpSpPr>
                <a:xfrm>
                  <a:off x="3085109" y="3471439"/>
                  <a:ext cx="620337" cy="1075858"/>
                  <a:chOff x="4481824" y="3629897"/>
                  <a:chExt cx="620337" cy="105723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テキスト ボックス 46">
                        <a:extLst>
                          <a:ext uri="{FF2B5EF4-FFF2-40B4-BE49-F238E27FC236}">
                            <a16:creationId xmlns:a16="http://schemas.microsoft.com/office/drawing/2014/main" id="{040D92D1-E640-406F-A602-AB4CB9C6AB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22957" y="3629897"/>
                        <a:ext cx="46827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buClr>
                            <a:schemeClr val="tx1"/>
                          </a:buClr>
                          <a:buSzPct val="90000"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ja-JP" sz="1600" b="0" dirty="0">
                          <a:latin typeface="+mn-ea"/>
                          <a:sym typeface="Wingdings" panose="05000000000000000000" pitchFamily="2" charset="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テキスト ボックス 46">
                        <a:extLst>
                          <a:ext uri="{FF2B5EF4-FFF2-40B4-BE49-F238E27FC236}">
                            <a16:creationId xmlns:a16="http://schemas.microsoft.com/office/drawing/2014/main" id="{040D92D1-E640-406F-A602-AB4CB9C6AB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22957" y="3629897"/>
                        <a:ext cx="468279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6" name="楕円 45">
                    <a:extLst>
                      <a:ext uri="{FF2B5EF4-FFF2-40B4-BE49-F238E27FC236}">
                        <a16:creationId xmlns:a16="http://schemas.microsoft.com/office/drawing/2014/main" id="{A2C3875D-DAA9-414F-B522-BA87EEA071C8}"/>
                      </a:ext>
                    </a:extLst>
                  </p:cNvPr>
                  <p:cNvSpPr/>
                  <p:nvPr/>
                </p:nvSpPr>
                <p:spPr>
                  <a:xfrm>
                    <a:off x="4481824" y="3861028"/>
                    <a:ext cx="104221" cy="10422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テキスト ボックス 47">
                        <a:extLst>
                          <a:ext uri="{FF2B5EF4-FFF2-40B4-BE49-F238E27FC236}">
                            <a16:creationId xmlns:a16="http://schemas.microsoft.com/office/drawing/2014/main" id="{EEBC01F6-870C-4770-A18F-860B86E21C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3882" y="3919714"/>
                        <a:ext cx="46827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buClr>
                            <a:schemeClr val="tx1"/>
                          </a:buClr>
                          <a:buSzPct val="90000"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ja-JP" sz="1600" b="0" dirty="0">
                          <a:latin typeface="+mn-ea"/>
                          <a:sym typeface="Wingdings" panose="05000000000000000000" pitchFamily="2" charset="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テキスト ボックス 47">
                        <a:extLst>
                          <a:ext uri="{FF2B5EF4-FFF2-40B4-BE49-F238E27FC236}">
                            <a16:creationId xmlns:a16="http://schemas.microsoft.com/office/drawing/2014/main" id="{EEBC01F6-870C-4770-A18F-860B86E21CE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3882" y="3919714"/>
                        <a:ext cx="468279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テキスト ボックス 48">
                        <a:extLst>
                          <a:ext uri="{FF2B5EF4-FFF2-40B4-BE49-F238E27FC236}">
                            <a16:creationId xmlns:a16="http://schemas.microsoft.com/office/drawing/2014/main" id="{1FE86B45-154E-4BCB-8CC5-84BFA49D2D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27936" y="4225471"/>
                        <a:ext cx="46827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  <a:buClr>
                            <a:schemeClr val="tx1"/>
                          </a:buClr>
                          <a:buSzPct val="90000"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ja-JP" sz="1600" b="0" dirty="0">
                          <a:latin typeface="+mn-ea"/>
                          <a:sym typeface="Wingdings" panose="05000000000000000000" pitchFamily="2" charset="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テキスト ボックス 48">
                        <a:extLst>
                          <a:ext uri="{FF2B5EF4-FFF2-40B4-BE49-F238E27FC236}">
                            <a16:creationId xmlns:a16="http://schemas.microsoft.com/office/drawing/2014/main" id="{1FE86B45-154E-4BCB-8CC5-84BFA49D2D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27936" y="4225471"/>
                        <a:ext cx="468278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82FD5324-6118-48FD-BC90-B42B3F5BE345}"/>
                      </a:ext>
                    </a:extLst>
                  </p:cNvPr>
                  <p:cNvSpPr/>
                  <p:nvPr/>
                </p:nvSpPr>
                <p:spPr>
                  <a:xfrm>
                    <a:off x="4481825" y="4145104"/>
                    <a:ext cx="104221" cy="104221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9374DD20-B861-4EB3-8F35-181BE8945F11}"/>
                      </a:ext>
                    </a:extLst>
                  </p:cNvPr>
                  <p:cNvSpPr/>
                  <p:nvPr/>
                </p:nvSpPr>
                <p:spPr>
                  <a:xfrm>
                    <a:off x="4481824" y="4446046"/>
                    <a:ext cx="104221" cy="104221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144E3B9-7804-4240-BF8F-37E15D265D96}"/>
                    </a:ext>
                  </a:extLst>
                </p:cNvPr>
                <p:cNvSpPr/>
                <p:nvPr/>
              </p:nvSpPr>
              <p:spPr>
                <a:xfrm>
                  <a:off x="2941073" y="3550682"/>
                  <a:ext cx="719759" cy="96518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D5B7AEF5-FE76-4D1F-8E7A-6D444D496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516" y="4138894"/>
                <a:ext cx="1324242" cy="1579791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E1906B52-2DC5-416A-BE38-FC712DC41389}"/>
                  </a:ext>
                </a:extLst>
              </p:cNvPr>
              <p:cNvSpPr/>
              <p:nvPr/>
            </p:nvSpPr>
            <p:spPr>
              <a:xfrm>
                <a:off x="650164" y="4276781"/>
                <a:ext cx="1369455" cy="1539222"/>
              </a:xfrm>
              <a:custGeom>
                <a:avLst/>
                <a:gdLst>
                  <a:gd name="connsiteX0" fmla="*/ 0 w 1558343"/>
                  <a:gd name="connsiteY0" fmla="*/ 0 h 1751526"/>
                  <a:gd name="connsiteX1" fmla="*/ 341290 w 1558343"/>
                  <a:gd name="connsiteY1" fmla="*/ 1320084 h 1751526"/>
                  <a:gd name="connsiteX2" fmla="*/ 1558343 w 1558343"/>
                  <a:gd name="connsiteY2" fmla="*/ 1751526 h 1751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58343" h="1751526">
                    <a:moveTo>
                      <a:pt x="0" y="0"/>
                    </a:moveTo>
                    <a:cubicBezTo>
                      <a:pt x="40783" y="514081"/>
                      <a:pt x="81566" y="1028163"/>
                      <a:pt x="341290" y="1320084"/>
                    </a:cubicBezTo>
                    <a:cubicBezTo>
                      <a:pt x="601014" y="1612005"/>
                      <a:pt x="1079678" y="1681765"/>
                      <a:pt x="1558343" y="1751526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E98F3D0B-D734-4161-98DC-724C94BB4E59}"/>
                  </a:ext>
                </a:extLst>
              </p:cNvPr>
              <p:cNvSpPr/>
              <p:nvPr/>
            </p:nvSpPr>
            <p:spPr>
              <a:xfrm>
                <a:off x="1421673" y="4258093"/>
                <a:ext cx="1097827" cy="1137440"/>
              </a:xfrm>
              <a:custGeom>
                <a:avLst/>
                <a:gdLst>
                  <a:gd name="connsiteX0" fmla="*/ 0 w 1249250"/>
                  <a:gd name="connsiteY0" fmla="*/ 0 h 1294327"/>
                  <a:gd name="connsiteX1" fmla="*/ 412123 w 1249250"/>
                  <a:gd name="connsiteY1" fmla="*/ 811369 h 1294327"/>
                  <a:gd name="connsiteX2" fmla="*/ 1249250 w 1249250"/>
                  <a:gd name="connsiteY2" fmla="*/ 1294327 h 129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9250" h="1294327">
                    <a:moveTo>
                      <a:pt x="0" y="0"/>
                    </a:moveTo>
                    <a:cubicBezTo>
                      <a:pt x="101957" y="297824"/>
                      <a:pt x="203915" y="595648"/>
                      <a:pt x="412123" y="811369"/>
                    </a:cubicBezTo>
                    <a:cubicBezTo>
                      <a:pt x="620331" y="1027090"/>
                      <a:pt x="934790" y="1160708"/>
                      <a:pt x="1249250" y="1294327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74E2AE4-7318-40C4-BBB3-00367B6E1F87}"/>
                </a:ext>
              </a:extLst>
            </p:cNvPr>
            <p:cNvGrpSpPr/>
            <p:nvPr/>
          </p:nvGrpSpPr>
          <p:grpSpPr>
            <a:xfrm>
              <a:off x="3484696" y="3809532"/>
              <a:ext cx="2611304" cy="2261162"/>
              <a:chOff x="3210571" y="3816953"/>
              <a:chExt cx="2611304" cy="2261162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A84A5001-C66E-4E87-831A-CE3794DD7F8E}"/>
                  </a:ext>
                </a:extLst>
              </p:cNvPr>
              <p:cNvGrpSpPr/>
              <p:nvPr/>
            </p:nvGrpSpPr>
            <p:grpSpPr>
              <a:xfrm>
                <a:off x="3210571" y="3816953"/>
                <a:ext cx="2611304" cy="2261162"/>
                <a:chOff x="1662621" y="3247562"/>
                <a:chExt cx="2971480" cy="2573043"/>
              </a:xfrm>
            </p:grpSpPr>
            <p:cxnSp>
              <p:nvCxnSpPr>
                <p:cNvPr id="79" name="直線矢印コネクタ 78">
                  <a:extLst>
                    <a:ext uri="{FF2B5EF4-FFF2-40B4-BE49-F238E27FC236}">
                      <a16:creationId xmlns:a16="http://schemas.microsoft.com/office/drawing/2014/main" id="{D76880E0-C4AF-4441-8654-39DFE039D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2468" y="5543606"/>
                  <a:ext cx="244284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矢印コネクタ 79">
                  <a:extLst>
                    <a:ext uri="{FF2B5EF4-FFF2-40B4-BE49-F238E27FC236}">
                      <a16:creationId xmlns:a16="http://schemas.microsoft.com/office/drawing/2014/main" id="{2B99F39E-B681-4467-812F-0D6AED11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2468" y="3366730"/>
                  <a:ext cx="0" cy="219345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テキスト ボックス 80">
                      <a:extLst>
                        <a:ext uri="{FF2B5EF4-FFF2-40B4-BE49-F238E27FC236}">
                          <a16:creationId xmlns:a16="http://schemas.microsoft.com/office/drawing/2014/main" id="{960DF62B-D5FC-4D5D-B3F5-4D6522459E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7316" y="5543606"/>
                      <a:ext cx="1967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81" name="テキスト ボックス 80">
                      <a:extLst>
                        <a:ext uri="{FF2B5EF4-FFF2-40B4-BE49-F238E27FC236}">
                          <a16:creationId xmlns:a16="http://schemas.microsoft.com/office/drawing/2014/main" id="{960DF62B-D5FC-4D5D-B3F5-4D6522459E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7316" y="5543606"/>
                      <a:ext cx="196785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7931" r="-31034" b="-4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テキスト ボックス 82">
                      <a:extLst>
                        <a:ext uri="{FF2B5EF4-FFF2-40B4-BE49-F238E27FC236}">
                          <a16:creationId xmlns:a16="http://schemas.microsoft.com/office/drawing/2014/main" id="{0B50AD85-467D-4328-9581-6B1A6FC907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2621" y="3247562"/>
                      <a:ext cx="196785" cy="2782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83" name="テキスト ボックス 82">
                      <a:extLst>
                        <a:ext uri="{FF2B5EF4-FFF2-40B4-BE49-F238E27FC236}">
                          <a16:creationId xmlns:a16="http://schemas.microsoft.com/office/drawing/2014/main" id="{0B50AD85-467D-4328-9581-6B1A6FC907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2621" y="3247562"/>
                      <a:ext cx="196785" cy="27828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7931" r="-37931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楕円 83">
                  <a:extLst>
                    <a:ext uri="{FF2B5EF4-FFF2-40B4-BE49-F238E27FC236}">
                      <a16:creationId xmlns:a16="http://schemas.microsoft.com/office/drawing/2014/main" id="{55CF5BE5-7760-44E0-A15E-F9D2FA182867}"/>
                    </a:ext>
                  </a:extLst>
                </p:cNvPr>
                <p:cNvSpPr/>
                <p:nvPr/>
              </p:nvSpPr>
              <p:spPr>
                <a:xfrm>
                  <a:off x="2129533" y="3895204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7FE35165-9FBB-4724-98C6-FB1DDDEB2929}"/>
                    </a:ext>
                  </a:extLst>
                </p:cNvPr>
                <p:cNvSpPr/>
                <p:nvPr/>
              </p:nvSpPr>
              <p:spPr>
                <a:xfrm>
                  <a:off x="2223978" y="4202151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楕円 85">
                  <a:extLst>
                    <a:ext uri="{FF2B5EF4-FFF2-40B4-BE49-F238E27FC236}">
                      <a16:creationId xmlns:a16="http://schemas.microsoft.com/office/drawing/2014/main" id="{3B5D6D52-2569-4C65-953F-DCCE61DCAD1C}"/>
                    </a:ext>
                  </a:extLst>
                </p:cNvPr>
                <p:cNvSpPr/>
                <p:nvPr/>
              </p:nvSpPr>
              <p:spPr>
                <a:xfrm>
                  <a:off x="2402136" y="4837508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楕円 86">
                  <a:extLst>
                    <a:ext uri="{FF2B5EF4-FFF2-40B4-BE49-F238E27FC236}">
                      <a16:creationId xmlns:a16="http://schemas.microsoft.com/office/drawing/2014/main" id="{6DFB9886-4E55-4DE3-A90F-11555385B14A}"/>
                    </a:ext>
                  </a:extLst>
                </p:cNvPr>
                <p:cNvSpPr/>
                <p:nvPr/>
              </p:nvSpPr>
              <p:spPr>
                <a:xfrm>
                  <a:off x="2895826" y="4803164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楕円 87">
                  <a:extLst>
                    <a:ext uri="{FF2B5EF4-FFF2-40B4-BE49-F238E27FC236}">
                      <a16:creationId xmlns:a16="http://schemas.microsoft.com/office/drawing/2014/main" id="{B9AC3EE7-D927-4076-88CA-CB58C6887766}"/>
                    </a:ext>
                  </a:extLst>
                </p:cNvPr>
                <p:cNvSpPr/>
                <p:nvPr/>
              </p:nvSpPr>
              <p:spPr>
                <a:xfrm>
                  <a:off x="3080423" y="5135868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楕円 88">
                  <a:extLst>
                    <a:ext uri="{FF2B5EF4-FFF2-40B4-BE49-F238E27FC236}">
                      <a16:creationId xmlns:a16="http://schemas.microsoft.com/office/drawing/2014/main" id="{C25D1182-9D7C-4E29-9ACB-B8F0C994A616}"/>
                    </a:ext>
                  </a:extLst>
                </p:cNvPr>
                <p:cNvSpPr/>
                <p:nvPr/>
              </p:nvSpPr>
              <p:spPr>
                <a:xfrm>
                  <a:off x="3651387" y="5404178"/>
                  <a:ext cx="85178" cy="851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楕円 89">
                  <a:extLst>
                    <a:ext uri="{FF2B5EF4-FFF2-40B4-BE49-F238E27FC236}">
                      <a16:creationId xmlns:a16="http://schemas.microsoft.com/office/drawing/2014/main" id="{F5B3B529-3839-4AF6-8324-62EEEC9C43D7}"/>
                    </a:ext>
                  </a:extLst>
                </p:cNvPr>
                <p:cNvSpPr/>
                <p:nvPr/>
              </p:nvSpPr>
              <p:spPr>
                <a:xfrm>
                  <a:off x="2506488" y="3626634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楕円 90">
                  <a:extLst>
                    <a:ext uri="{FF2B5EF4-FFF2-40B4-BE49-F238E27FC236}">
                      <a16:creationId xmlns:a16="http://schemas.microsoft.com/office/drawing/2014/main" id="{51DE8EA5-3DF7-4633-841C-45F3D0A16C2B}"/>
                    </a:ext>
                  </a:extLst>
                </p:cNvPr>
                <p:cNvSpPr/>
                <p:nvPr/>
              </p:nvSpPr>
              <p:spPr>
                <a:xfrm>
                  <a:off x="2837928" y="4062722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楕円 91">
                  <a:extLst>
                    <a:ext uri="{FF2B5EF4-FFF2-40B4-BE49-F238E27FC236}">
                      <a16:creationId xmlns:a16="http://schemas.microsoft.com/office/drawing/2014/main" id="{E8F992BD-4CD0-462E-9991-4F1855DBDD05}"/>
                    </a:ext>
                  </a:extLst>
                </p:cNvPr>
                <p:cNvSpPr/>
                <p:nvPr/>
              </p:nvSpPr>
              <p:spPr>
                <a:xfrm>
                  <a:off x="3133964" y="4463459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60AA0BF0-EB94-4E86-8959-0919C72DC2DC}"/>
                    </a:ext>
                  </a:extLst>
                </p:cNvPr>
                <p:cNvSpPr/>
                <p:nvPr/>
              </p:nvSpPr>
              <p:spPr>
                <a:xfrm>
                  <a:off x="3522026" y="4775971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53879DF3-7963-4655-9AFF-178EB1DBFB4E}"/>
                    </a:ext>
                  </a:extLst>
                </p:cNvPr>
                <p:cNvSpPr/>
                <p:nvPr/>
              </p:nvSpPr>
              <p:spPr>
                <a:xfrm>
                  <a:off x="3936920" y="5050690"/>
                  <a:ext cx="85178" cy="8517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楕円 94">
                  <a:extLst>
                    <a:ext uri="{FF2B5EF4-FFF2-40B4-BE49-F238E27FC236}">
                      <a16:creationId xmlns:a16="http://schemas.microsoft.com/office/drawing/2014/main" id="{B7052F20-3EA6-4F35-B7CA-733E8B198E2B}"/>
                    </a:ext>
                  </a:extLst>
                </p:cNvPr>
                <p:cNvSpPr/>
                <p:nvPr/>
              </p:nvSpPr>
              <p:spPr>
                <a:xfrm>
                  <a:off x="3037834" y="3761161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楕円 95">
                  <a:extLst>
                    <a:ext uri="{FF2B5EF4-FFF2-40B4-BE49-F238E27FC236}">
                      <a16:creationId xmlns:a16="http://schemas.microsoft.com/office/drawing/2014/main" id="{AF367C09-D83B-495F-9EFF-DE52F034808A}"/>
                    </a:ext>
                  </a:extLst>
                </p:cNvPr>
                <p:cNvSpPr/>
                <p:nvPr/>
              </p:nvSpPr>
              <p:spPr>
                <a:xfrm>
                  <a:off x="3156658" y="4083505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楕円 96">
                  <a:extLst>
                    <a:ext uri="{FF2B5EF4-FFF2-40B4-BE49-F238E27FC236}">
                      <a16:creationId xmlns:a16="http://schemas.microsoft.com/office/drawing/2014/main" id="{6F069DE3-F33B-4226-A851-FA67C9EA5903}"/>
                    </a:ext>
                  </a:extLst>
                </p:cNvPr>
                <p:cNvSpPr/>
                <p:nvPr/>
              </p:nvSpPr>
              <p:spPr>
                <a:xfrm>
                  <a:off x="3417127" y="4455585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楕円 97">
                  <a:extLst>
                    <a:ext uri="{FF2B5EF4-FFF2-40B4-BE49-F238E27FC236}">
                      <a16:creationId xmlns:a16="http://schemas.microsoft.com/office/drawing/2014/main" id="{D1F7603B-8A1A-4B93-8C87-307F11B943F6}"/>
                    </a:ext>
                  </a:extLst>
                </p:cNvPr>
                <p:cNvSpPr/>
                <p:nvPr/>
              </p:nvSpPr>
              <p:spPr>
                <a:xfrm>
                  <a:off x="4264510" y="4969880"/>
                  <a:ext cx="85178" cy="8517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01DD114A-7DE4-4B7B-846E-E9815EEC68ED}"/>
                  </a:ext>
                </a:extLst>
              </p:cNvPr>
              <p:cNvSpPr/>
              <p:nvPr/>
            </p:nvSpPr>
            <p:spPr>
              <a:xfrm>
                <a:off x="3618963" y="4314423"/>
                <a:ext cx="1365161" cy="1461752"/>
              </a:xfrm>
              <a:custGeom>
                <a:avLst/>
                <a:gdLst>
                  <a:gd name="connsiteX0" fmla="*/ 0 w 1365161"/>
                  <a:gd name="connsiteY0" fmla="*/ 0 h 1461752"/>
                  <a:gd name="connsiteX1" fmla="*/ 463640 w 1365161"/>
                  <a:gd name="connsiteY1" fmla="*/ 1017431 h 1461752"/>
                  <a:gd name="connsiteX2" fmla="*/ 1365161 w 1365161"/>
                  <a:gd name="connsiteY2" fmla="*/ 1461752 h 146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61" h="1461752">
                    <a:moveTo>
                      <a:pt x="0" y="0"/>
                    </a:moveTo>
                    <a:cubicBezTo>
                      <a:pt x="118056" y="386903"/>
                      <a:pt x="236113" y="773806"/>
                      <a:pt x="463640" y="1017431"/>
                    </a:cubicBezTo>
                    <a:cubicBezTo>
                      <a:pt x="691167" y="1261056"/>
                      <a:pt x="1028164" y="1361404"/>
                      <a:pt x="1365161" y="1461752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フリーフォーム: 図形 98">
                <a:extLst>
                  <a:ext uri="{FF2B5EF4-FFF2-40B4-BE49-F238E27FC236}">
                    <a16:creationId xmlns:a16="http://schemas.microsoft.com/office/drawing/2014/main" id="{6C3F5914-0F5B-437A-9501-B4454DC70FD3}"/>
                  </a:ext>
                </a:extLst>
              </p:cNvPr>
              <p:cNvSpPr/>
              <p:nvPr/>
            </p:nvSpPr>
            <p:spPr>
              <a:xfrm>
                <a:off x="3967740" y="3932781"/>
                <a:ext cx="1365161" cy="1461752"/>
              </a:xfrm>
              <a:custGeom>
                <a:avLst/>
                <a:gdLst>
                  <a:gd name="connsiteX0" fmla="*/ 0 w 1365161"/>
                  <a:gd name="connsiteY0" fmla="*/ 0 h 1461752"/>
                  <a:gd name="connsiteX1" fmla="*/ 463640 w 1365161"/>
                  <a:gd name="connsiteY1" fmla="*/ 1017431 h 1461752"/>
                  <a:gd name="connsiteX2" fmla="*/ 1365161 w 1365161"/>
                  <a:gd name="connsiteY2" fmla="*/ 1461752 h 146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61" h="1461752">
                    <a:moveTo>
                      <a:pt x="0" y="0"/>
                    </a:moveTo>
                    <a:cubicBezTo>
                      <a:pt x="118056" y="386903"/>
                      <a:pt x="236113" y="773806"/>
                      <a:pt x="463640" y="1017431"/>
                    </a:cubicBezTo>
                    <a:cubicBezTo>
                      <a:pt x="691167" y="1261056"/>
                      <a:pt x="1028164" y="1361404"/>
                      <a:pt x="1365161" y="1461752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363A5196-B7BB-4E42-BCDB-F208B466C2F0}"/>
                  </a:ext>
                </a:extLst>
              </p:cNvPr>
              <p:cNvSpPr/>
              <p:nvPr/>
            </p:nvSpPr>
            <p:spPr>
              <a:xfrm>
                <a:off x="4254828" y="3821081"/>
                <a:ext cx="1365161" cy="1461752"/>
              </a:xfrm>
              <a:custGeom>
                <a:avLst/>
                <a:gdLst>
                  <a:gd name="connsiteX0" fmla="*/ 0 w 1365161"/>
                  <a:gd name="connsiteY0" fmla="*/ 0 h 1461752"/>
                  <a:gd name="connsiteX1" fmla="*/ 463640 w 1365161"/>
                  <a:gd name="connsiteY1" fmla="*/ 1017431 h 1461752"/>
                  <a:gd name="connsiteX2" fmla="*/ 1365161 w 1365161"/>
                  <a:gd name="connsiteY2" fmla="*/ 1461752 h 146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61" h="1461752">
                    <a:moveTo>
                      <a:pt x="0" y="0"/>
                    </a:moveTo>
                    <a:cubicBezTo>
                      <a:pt x="118056" y="386903"/>
                      <a:pt x="236113" y="773806"/>
                      <a:pt x="463640" y="1017431"/>
                    </a:cubicBezTo>
                    <a:cubicBezTo>
                      <a:pt x="691167" y="1261056"/>
                      <a:pt x="1028164" y="1361404"/>
                      <a:pt x="1365161" y="1461752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" name="矢印: 右 101">
              <a:extLst>
                <a:ext uri="{FF2B5EF4-FFF2-40B4-BE49-F238E27FC236}">
                  <a16:creationId xmlns:a16="http://schemas.microsoft.com/office/drawing/2014/main" id="{1B07CD0C-395C-468A-9085-439DC1EDC051}"/>
                </a:ext>
              </a:extLst>
            </p:cNvPr>
            <p:cNvSpPr/>
            <p:nvPr/>
          </p:nvSpPr>
          <p:spPr>
            <a:xfrm>
              <a:off x="2978647" y="4780055"/>
              <a:ext cx="355235" cy="2975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C4A3758-4D14-4CBD-95D3-26BD9F09FFD6}"/>
              </a:ext>
            </a:extLst>
          </p:cNvPr>
          <p:cNvSpPr txBox="1"/>
          <p:nvPr/>
        </p:nvSpPr>
        <p:spPr>
          <a:xfrm>
            <a:off x="368375" y="5762959"/>
            <a:ext cx="2535995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400" b="1" dirty="0">
                <a:latin typeface="+mn-ea"/>
                <a:sym typeface="Wingdings" panose="05000000000000000000" pitchFamily="2" charset="2"/>
              </a:rPr>
              <a:t>色んな関数系が考えれられる</a:t>
            </a:r>
            <a:endParaRPr lang="en-US" altLang="ja-JP" sz="1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DF7EB7-93CA-40A0-A6E6-93DF6FE4CDDF}"/>
              </a:ext>
            </a:extLst>
          </p:cNvPr>
          <p:cNvSpPr txBox="1"/>
          <p:nvPr/>
        </p:nvSpPr>
        <p:spPr>
          <a:xfrm>
            <a:off x="3741808" y="5766754"/>
            <a:ext cx="1984102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400" b="1" dirty="0">
                <a:latin typeface="+mn-ea"/>
                <a:sym typeface="Wingdings" panose="05000000000000000000" pitchFamily="2" charset="2"/>
              </a:rPr>
              <a:t>理論から関数形を制限</a:t>
            </a:r>
            <a:endParaRPr lang="en-US" altLang="ja-JP" sz="1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992F2A7-BB02-4622-B07B-5A1029AE52E5}"/>
              </a:ext>
            </a:extLst>
          </p:cNvPr>
          <p:cNvSpPr txBox="1"/>
          <p:nvPr/>
        </p:nvSpPr>
        <p:spPr>
          <a:xfrm>
            <a:off x="6264470" y="1437855"/>
            <a:ext cx="5683888" cy="11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特に，高圧高温実験は大変で，データ少ない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…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幅広い温度圧力をカバーするには，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理論的裏付けのある</a:t>
            </a:r>
            <a:br>
              <a:rPr lang="en-US" altLang="ja-JP" sz="1600" b="1" dirty="0">
                <a:latin typeface="+mn-ea"/>
                <a:sym typeface="Wingdings" panose="05000000000000000000" pitchFamily="2" charset="2"/>
              </a:rPr>
            </a:b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内挿</a:t>
            </a:r>
            <a:r>
              <a:rPr lang="en-US" altLang="ja-JP" sz="1600" b="1" dirty="0">
                <a:latin typeface="+mn-ea"/>
                <a:sym typeface="Wingdings" panose="05000000000000000000" pitchFamily="2" charset="2"/>
              </a:rPr>
              <a:t> or 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外挿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を行う必要あり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10" name="図 109" descr="ダイアグラム&#10;&#10;自動的に生成された説明">
            <a:extLst>
              <a:ext uri="{FF2B5EF4-FFF2-40B4-BE49-F238E27FC236}">
                <a16:creationId xmlns:a16="http://schemas.microsoft.com/office/drawing/2014/main" id="{C87EB565-3FE9-4247-8F07-59B4E5958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29" y="3095527"/>
            <a:ext cx="5683888" cy="1265416"/>
          </a:xfrm>
          <a:prstGeom prst="rect">
            <a:avLst/>
          </a:prstGeom>
        </p:spPr>
      </p:pic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E7E5ED61-A8D5-4CB3-84FC-DD3F2770E3B7}"/>
              </a:ext>
            </a:extLst>
          </p:cNvPr>
          <p:cNvCxnSpPr>
            <a:cxnSpLocks/>
          </p:cNvCxnSpPr>
          <p:nvPr/>
        </p:nvCxnSpPr>
        <p:spPr>
          <a:xfrm>
            <a:off x="6096000" y="1499755"/>
            <a:ext cx="0" cy="465293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3202393-A263-4DD4-866E-89592F69DEBA}"/>
              </a:ext>
            </a:extLst>
          </p:cNvPr>
          <p:cNvSpPr txBox="1"/>
          <p:nvPr/>
        </p:nvSpPr>
        <p:spPr>
          <a:xfrm>
            <a:off x="2850033" y="97246"/>
            <a:ext cx="684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惑星マントルの物理的性質の決め方 </a:t>
            </a:r>
            <a:r>
              <a:rPr kumimoji="1" lang="en-US" altLang="ja-JP" sz="2800" b="1" dirty="0">
                <a:solidFill>
                  <a:schemeClr val="bg1"/>
                </a:solidFill>
                <a:latin typeface="IPAexGothic"/>
                <a:ea typeface="+mj-ea"/>
              </a:rPr>
              <a:t>(2/3)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293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11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84820" y="83649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413937" y="92334"/>
            <a:ext cx="146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IPAexGothic"/>
                <a:ea typeface="+mj-ea"/>
              </a:rPr>
              <a:t>おまけ</a:t>
            </a:r>
            <a:endParaRPr kumimoji="1" lang="ja-JP" altLang="en-US" sz="2400" b="1" dirty="0">
              <a:solidFill>
                <a:schemeClr val="accent6"/>
              </a:solidFill>
              <a:latin typeface="IPAexGothic"/>
              <a:ea typeface="+mj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DE09184-71F0-4B83-A026-DBC6106A7A55}"/>
              </a:ext>
            </a:extLst>
          </p:cNvPr>
          <p:cNvSpPr txBox="1"/>
          <p:nvPr/>
        </p:nvSpPr>
        <p:spPr>
          <a:xfrm>
            <a:off x="3003580" y="811508"/>
            <a:ext cx="618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IPAexGothic"/>
                <a:ea typeface="+mj-ea"/>
              </a:rPr>
              <a:t>惑星内部の「温度・圧力・密度」の決め方</a:t>
            </a: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788363D5-5C0D-4B1D-86A3-1954476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1B52E342-23DD-4EF6-A244-8BB303A7DCE7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77A08E25-41BC-4A19-93C7-5A2C6DBA6CA1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30E2F2-CEDF-41EA-ABBB-A54E721CB878}"/>
              </a:ext>
            </a:extLst>
          </p:cNvPr>
          <p:cNvSpPr txBox="1"/>
          <p:nvPr/>
        </p:nvSpPr>
        <p:spPr>
          <a:xfrm>
            <a:off x="413937" y="1534532"/>
            <a:ext cx="2852564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２つの仮定を元に決める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F9B32371-97FA-42E4-B508-0995ECBF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12" y="3781283"/>
            <a:ext cx="886767" cy="587015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B874AF88-D724-4D7B-9987-A89F3F9A7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22" y="3764236"/>
            <a:ext cx="2991278" cy="783727"/>
          </a:xfrm>
          <a:prstGeom prst="rect">
            <a:avLst/>
          </a:prstGeom>
        </p:spPr>
      </p:pic>
      <p:pic>
        <p:nvPicPr>
          <p:cNvPr id="11" name="図 10" descr="ダイアグラム, ベン図表&#10;&#10;自動的に生成された説明">
            <a:extLst>
              <a:ext uri="{FF2B5EF4-FFF2-40B4-BE49-F238E27FC236}">
                <a16:creationId xmlns:a16="http://schemas.microsoft.com/office/drawing/2014/main" id="{F6E2103F-C178-4CB0-B38E-E24127CE8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01" y="5068131"/>
            <a:ext cx="2647811" cy="708789"/>
          </a:xfrm>
          <a:prstGeom prst="rect">
            <a:avLst/>
          </a:prstGeom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DDC52991-87A3-4925-B4F0-2E3257B32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47" y="2435159"/>
            <a:ext cx="1925353" cy="735182"/>
          </a:xfrm>
          <a:prstGeom prst="rect">
            <a:avLst/>
          </a:prstGeom>
        </p:spPr>
      </p:pic>
      <p:pic>
        <p:nvPicPr>
          <p:cNvPr id="19" name="図 18" descr="ダイアグラム, 概略図&#10;&#10;中程度の精度で自動的に生成された説明">
            <a:extLst>
              <a:ext uri="{FF2B5EF4-FFF2-40B4-BE49-F238E27FC236}">
                <a16:creationId xmlns:a16="http://schemas.microsoft.com/office/drawing/2014/main" id="{FF4B422E-8F1A-474E-B2A6-B9E097EEA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293" y="2565037"/>
            <a:ext cx="929604" cy="69131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E0F045-719F-4DBD-B5C0-E09E26120793}"/>
              </a:ext>
            </a:extLst>
          </p:cNvPr>
          <p:cNvSpPr txBox="1"/>
          <p:nvPr/>
        </p:nvSpPr>
        <p:spPr>
          <a:xfrm>
            <a:off x="413937" y="1964473"/>
            <a:ext cx="5546964" cy="78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惑星内部が</a:t>
            </a:r>
            <a:r>
              <a:rPr lang="ja-JP" altLang="en-US" sz="16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対流で十分混ざっている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断熱的で均質的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惑星内部の</a:t>
            </a:r>
            <a:r>
              <a:rPr lang="ja-JP" altLang="en-US" sz="16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流れが十分遅い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静水圧平衡が概ね成立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85AF7F-6618-4940-905D-D48F2DFED059}"/>
              </a:ext>
            </a:extLst>
          </p:cNvPr>
          <p:cNvCxnSpPr>
            <a:cxnSpLocks/>
          </p:cNvCxnSpPr>
          <p:nvPr/>
        </p:nvCxnSpPr>
        <p:spPr>
          <a:xfrm>
            <a:off x="6096000" y="1499755"/>
            <a:ext cx="0" cy="465293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622AB30-9C97-4863-8C0F-9E5CAF9A7051}"/>
              </a:ext>
            </a:extLst>
          </p:cNvPr>
          <p:cNvGrpSpPr/>
          <p:nvPr/>
        </p:nvGrpSpPr>
        <p:grpSpPr>
          <a:xfrm>
            <a:off x="1054700" y="2852771"/>
            <a:ext cx="3461046" cy="1966342"/>
            <a:chOff x="854524" y="2869347"/>
            <a:chExt cx="3461046" cy="1966342"/>
          </a:xfrm>
        </p:grpSpPr>
        <p:pic>
          <p:nvPicPr>
            <p:cNvPr id="4" name="図 3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0B6E2F6C-5C07-476A-9675-6F104900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531" y="2869347"/>
              <a:ext cx="1557039" cy="1966342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FF46D68-496F-4B44-B3BD-DE9BB01B97E6}"/>
                </a:ext>
              </a:extLst>
            </p:cNvPr>
            <p:cNvSpPr txBox="1"/>
            <p:nvPr/>
          </p:nvSpPr>
          <p:spPr>
            <a:xfrm>
              <a:off x="900038" y="3063764"/>
              <a:ext cx="1812980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  <a:buSzPct val="90000"/>
              </a:pPr>
              <a:r>
                <a:rPr lang="ja-JP" altLang="en-US" sz="1600" b="1" dirty="0">
                  <a:latin typeface="+mn-ea"/>
                  <a:sym typeface="Wingdings" panose="05000000000000000000" pitchFamily="2" charset="2"/>
                </a:rPr>
                <a:t>断熱温度勾配の式</a:t>
              </a:r>
              <a:endParaRPr lang="en-US" altLang="ja-JP" sz="1600" b="1" dirty="0"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B0FBEC4-075C-4117-B81B-81A627864734}"/>
                </a:ext>
              </a:extLst>
            </p:cNvPr>
            <p:cNvSpPr txBox="1"/>
            <p:nvPr/>
          </p:nvSpPr>
          <p:spPr>
            <a:xfrm>
              <a:off x="945551" y="3761110"/>
              <a:ext cx="1812980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  <a:buSzPct val="90000"/>
              </a:pPr>
              <a:r>
                <a:rPr lang="ja-JP" altLang="en-US" sz="1600" b="1" dirty="0">
                  <a:latin typeface="+mn-ea"/>
                  <a:sym typeface="Wingdings" panose="05000000000000000000" pitchFamily="2" charset="2"/>
                </a:rPr>
                <a:t>静水圧平衡の式</a:t>
              </a:r>
              <a:endParaRPr lang="en-US" altLang="ja-JP" sz="1600" b="1" dirty="0"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82E5005-B5AF-431F-A9E1-CCA1618F0910}"/>
                </a:ext>
              </a:extLst>
            </p:cNvPr>
            <p:cNvSpPr txBox="1"/>
            <p:nvPr/>
          </p:nvSpPr>
          <p:spPr>
            <a:xfrm>
              <a:off x="854524" y="4365281"/>
              <a:ext cx="1812980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  <a:buSzPct val="90000"/>
              </a:pPr>
              <a:r>
                <a:rPr lang="ja-JP" altLang="en-US" sz="1600" b="1" dirty="0">
                  <a:latin typeface="+mn-ea"/>
                  <a:sym typeface="Wingdings" panose="05000000000000000000" pitchFamily="2" charset="2"/>
                </a:rPr>
                <a:t>既知な状態方程式</a:t>
              </a:r>
              <a:endParaRPr lang="en-US" altLang="ja-JP" sz="1600" b="1" dirty="0">
                <a:latin typeface="+mn-ea"/>
                <a:sym typeface="Wingdings" panose="05000000000000000000" pitchFamily="2" charset="2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93559AE-0ADE-4EF3-B869-9D1EBFCD6B48}"/>
              </a:ext>
            </a:extLst>
          </p:cNvPr>
          <p:cNvSpPr txBox="1"/>
          <p:nvPr/>
        </p:nvSpPr>
        <p:spPr>
          <a:xfrm>
            <a:off x="321140" y="5087765"/>
            <a:ext cx="5492062" cy="11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手で解けないことが多いので，数値積分して求める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ただし，積分には各層の厚さが必要</a:t>
            </a:r>
            <a:br>
              <a:rPr lang="en-US" altLang="ja-JP" sz="1600" dirty="0">
                <a:latin typeface="+mn-ea"/>
                <a:sym typeface="Wingdings" panose="05000000000000000000" pitchFamily="2" charset="2"/>
              </a:rPr>
            </a:b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慣性モーメント等の観測に合うように決める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A0C193-C69F-4B8A-ADA8-6A811C194E57}"/>
              </a:ext>
            </a:extLst>
          </p:cNvPr>
          <p:cNvSpPr txBox="1"/>
          <p:nvPr/>
        </p:nvSpPr>
        <p:spPr>
          <a:xfrm>
            <a:off x="6277428" y="1533891"/>
            <a:ext cx="5546964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内部を構成している物質が不明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or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状態方程式がない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…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地震波速度があれば，大まかな密度構造を推定できる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6AD0A0C-C627-4728-B6FB-CBCE34B12685}"/>
                  </a:ext>
                </a:extLst>
              </p:cNvPr>
              <p:cNvSpPr txBox="1"/>
              <p:nvPr/>
            </p:nvSpPr>
            <p:spPr>
              <a:xfrm>
                <a:off x="10322133" y="2887106"/>
                <a:ext cx="1852654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</m:oMath>
                </a14:m>
                <a:r>
                  <a:rPr lang="en-US" altLang="ja-JP" sz="1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 : </a:t>
                </a:r>
                <a:r>
                  <a:rPr lang="ja-JP" altLang="en-US" sz="1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剛性率 </a:t>
                </a:r>
                <a:r>
                  <a:rPr lang="en-US" altLang="ja-JP" sz="1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ja-JP" altLang="en-US" sz="1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弾性定数</a:t>
                </a:r>
                <a:r>
                  <a:rPr lang="en-US" altLang="ja-JP" sz="1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6AD0A0C-C627-4728-B6FB-CBCE34B12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133" y="2887106"/>
                <a:ext cx="1852654" cy="377539"/>
              </a:xfrm>
              <a:prstGeom prst="rect">
                <a:avLst/>
              </a:prstGeom>
              <a:blipFill>
                <a:blip r:embed="rId9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9A531D-FEFF-40D7-A642-43B64FECB66B}"/>
              </a:ext>
            </a:extLst>
          </p:cNvPr>
          <p:cNvSpPr txBox="1"/>
          <p:nvPr/>
        </p:nvSpPr>
        <p:spPr>
          <a:xfrm>
            <a:off x="6277428" y="3307897"/>
            <a:ext cx="2510562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次の量が既知となる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6F66DB-5643-4386-AF26-8F8CF1B140A8}"/>
              </a:ext>
            </a:extLst>
          </p:cNvPr>
          <p:cNvSpPr txBox="1"/>
          <p:nvPr/>
        </p:nvSpPr>
        <p:spPr>
          <a:xfrm>
            <a:off x="6277426" y="4582103"/>
            <a:ext cx="5897359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次式から密度構造を計算できる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状態方程式は登場しない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DFBCA3-6C1F-499A-85C9-FE5FF5E65CC1}"/>
              </a:ext>
            </a:extLst>
          </p:cNvPr>
          <p:cNvSpPr txBox="1"/>
          <p:nvPr/>
        </p:nvSpPr>
        <p:spPr>
          <a:xfrm>
            <a:off x="8117895" y="5848557"/>
            <a:ext cx="2511305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en-US" altLang="ja-JP" sz="1600" b="1" dirty="0">
                <a:latin typeface="+mn-ea"/>
                <a:sym typeface="Wingdings" panose="05000000000000000000" pitchFamily="2" charset="2"/>
              </a:rPr>
              <a:t>Adams-Williamson 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の式</a:t>
            </a:r>
            <a:endParaRPr lang="en-US" altLang="ja-JP" sz="16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8848B09-BA13-4DA0-A84F-9A526144AF10}"/>
              </a:ext>
            </a:extLst>
          </p:cNvPr>
          <p:cNvSpPr txBox="1"/>
          <p:nvPr/>
        </p:nvSpPr>
        <p:spPr>
          <a:xfrm>
            <a:off x="2850033" y="97246"/>
            <a:ext cx="684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惑星マントルの物理的性質の決め方 </a:t>
            </a:r>
            <a:r>
              <a:rPr kumimoji="1" lang="en-US" altLang="ja-JP" sz="2800" b="1" dirty="0">
                <a:solidFill>
                  <a:schemeClr val="bg1"/>
                </a:solidFill>
                <a:latin typeface="IPAexGothic"/>
                <a:ea typeface="+mj-ea"/>
              </a:rPr>
              <a:t>(3/3)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77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2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日付プレースホルダー 18">
            <a:extLst>
              <a:ext uri="{FF2B5EF4-FFF2-40B4-BE49-F238E27FC236}">
                <a16:creationId xmlns:a16="http://schemas.microsoft.com/office/drawing/2014/main" id="{2C3C3002-3D44-44B4-BD77-627A134B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302462" y="92334"/>
            <a:ext cx="266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2.1 i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ntroduction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応力と歪み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175131-9F63-48BB-A75B-EFD7CC58BF77}"/>
              </a:ext>
            </a:extLst>
          </p:cNvPr>
          <p:cNvSpPr txBox="1"/>
          <p:nvPr/>
        </p:nvSpPr>
        <p:spPr>
          <a:xfrm>
            <a:off x="732202" y="2507299"/>
            <a:ext cx="4671681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面積力 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力の大きさが面積に比例</a:t>
            </a:r>
            <a:endParaRPr lang="en-US" altLang="ja-JP" b="1" dirty="0">
              <a:latin typeface="IPAexGothic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体積力</a:t>
            </a:r>
            <a:r>
              <a:rPr lang="ja-JP" altLang="en-US" b="1" dirty="0">
                <a:solidFill>
                  <a:srgbClr val="002060"/>
                </a:solidFill>
                <a:latin typeface="IPAexGothic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力の大きさが体積</a:t>
            </a:r>
            <a:r>
              <a:rPr lang="en-US" altLang="ja-JP" b="1" dirty="0">
                <a:latin typeface="IPAexGothic"/>
                <a:ea typeface="+mj-ea"/>
                <a:sym typeface="Wingdings" panose="05000000000000000000" pitchFamily="2" charset="2"/>
              </a:rPr>
              <a:t>(</a:t>
            </a: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質量</a:t>
            </a:r>
            <a:r>
              <a:rPr lang="en-US" altLang="ja-JP" b="1" dirty="0">
                <a:latin typeface="IPAexGothic"/>
                <a:ea typeface="+mj-ea"/>
                <a:sym typeface="Wingdings" panose="05000000000000000000" pitchFamily="2" charset="2"/>
              </a:rPr>
              <a:t>)</a:t>
            </a: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に比例</a:t>
            </a:r>
            <a:endParaRPr lang="en-US" altLang="ja-JP" b="1" dirty="0">
              <a:latin typeface="IPAexGothic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97D65-AF04-4C63-AC94-6EC584593DEF}"/>
              </a:ext>
            </a:extLst>
          </p:cNvPr>
          <p:cNvSpPr txBox="1"/>
          <p:nvPr/>
        </p:nvSpPr>
        <p:spPr>
          <a:xfrm>
            <a:off x="1125609" y="853340"/>
            <a:ext cx="379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IPAexGothic"/>
                <a:ea typeface="+mj-ea"/>
              </a:rPr>
              <a:t>質点の力学から連続体の力学へ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21D486D-DD5A-476D-8EBE-458CC856EC58}"/>
              </a:ext>
            </a:extLst>
          </p:cNvPr>
          <p:cNvGrpSpPr/>
          <p:nvPr/>
        </p:nvGrpSpPr>
        <p:grpSpPr>
          <a:xfrm>
            <a:off x="468488" y="1394055"/>
            <a:ext cx="5477352" cy="948271"/>
            <a:chOff x="831375" y="1412350"/>
            <a:chExt cx="5477352" cy="948271"/>
          </a:xfrm>
        </p:grpSpPr>
        <p:pic>
          <p:nvPicPr>
            <p:cNvPr id="9" name="図 8" descr="テキスト&#10;&#10;自動的に生成された説明">
              <a:extLst>
                <a:ext uri="{FF2B5EF4-FFF2-40B4-BE49-F238E27FC236}">
                  <a16:creationId xmlns:a16="http://schemas.microsoft.com/office/drawing/2014/main" id="{4976AE50-5F00-4007-A786-21E4CB39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75" y="1412350"/>
              <a:ext cx="1380359" cy="758855"/>
            </a:xfrm>
            <a:prstGeom prst="rect">
              <a:avLst/>
            </a:prstGeom>
          </p:spPr>
        </p:pic>
        <p:pic>
          <p:nvPicPr>
            <p:cNvPr id="11" name="図 10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71B6DD81-DE29-47D3-9FDD-A9A0103AE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385" y="1412350"/>
              <a:ext cx="2309415" cy="758855"/>
            </a:xfrm>
            <a:prstGeom prst="rect">
              <a:avLst/>
            </a:prstGeom>
          </p:spPr>
        </p:pic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9FB48FB-2C4F-4232-986C-7242F28E65D0}"/>
                </a:ext>
              </a:extLst>
            </p:cNvPr>
            <p:cNvCxnSpPr>
              <a:cxnSpLocks/>
            </p:cNvCxnSpPr>
            <p:nvPr/>
          </p:nvCxnSpPr>
          <p:spPr>
            <a:xfrm>
              <a:off x="2586344" y="1791777"/>
              <a:ext cx="727625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0C191DF-C4BF-40BA-9DF9-DF0EB9453DEE}"/>
                </a:ext>
              </a:extLst>
            </p:cNvPr>
            <p:cNvSpPr txBox="1"/>
            <p:nvPr/>
          </p:nvSpPr>
          <p:spPr>
            <a:xfrm>
              <a:off x="4574642" y="2019467"/>
              <a:ext cx="921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atin typeface="IPAexGothic"/>
                  <a:ea typeface="+mj-ea"/>
                </a:rPr>
                <a:t>応力項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2A7CDE-A029-43CC-A351-1C783DC38B15}"/>
                </a:ext>
              </a:extLst>
            </p:cNvPr>
            <p:cNvSpPr txBox="1"/>
            <p:nvPr/>
          </p:nvSpPr>
          <p:spPr>
            <a:xfrm>
              <a:off x="5387175" y="2022067"/>
              <a:ext cx="921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>
                  <a:latin typeface="IPAexGothic"/>
                  <a:ea typeface="+mj-ea"/>
                </a:rPr>
                <a:t>外力項</a:t>
              </a:r>
              <a:endParaRPr lang="en-US" altLang="ja-JP" sz="1600" b="1" dirty="0">
                <a:latin typeface="IPAexGothic"/>
                <a:ea typeface="+mj-ea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69283-3144-495B-920E-AA2B228B4DD5}"/>
              </a:ext>
            </a:extLst>
          </p:cNvPr>
          <p:cNvSpPr txBox="1"/>
          <p:nvPr/>
        </p:nvSpPr>
        <p:spPr>
          <a:xfrm>
            <a:off x="732202" y="3677873"/>
            <a:ext cx="5109030" cy="235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lang="ja-JP" altLang="en-US" b="1" dirty="0">
                <a:latin typeface="IPAexGothic"/>
                <a:ea typeface="+mj-ea"/>
                <a:sym typeface="Wingdings" panose="05000000000000000000" pitchFamily="2" charset="2"/>
              </a:rPr>
              <a:t>応力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(stress)</a:t>
            </a:r>
            <a:r>
              <a:rPr lang="ja-JP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b="1" dirty="0">
                <a:latin typeface="+mn-ea"/>
                <a:sym typeface="Wingdings" panose="05000000000000000000" pitchFamily="2" charset="2"/>
              </a:rPr>
              <a:t>単位面積あたりの力 </a:t>
            </a:r>
            <a:br>
              <a:rPr lang="en-US" altLang="ja-JP" b="1" dirty="0">
                <a:latin typeface="+mn-ea"/>
                <a:sym typeface="Wingdings" panose="05000000000000000000" pitchFamily="2" charset="2"/>
              </a:rPr>
            </a:b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(1) </a:t>
            </a:r>
            <a:r>
              <a:rPr lang="ja-JP" altLang="en-US" sz="16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法線応力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(normal stress)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面に垂直に働く力</a:t>
            </a:r>
            <a:br>
              <a:rPr lang="en-US" altLang="ja-JP" sz="1600" dirty="0">
                <a:latin typeface="+mn-ea"/>
                <a:sym typeface="Wingdings" panose="05000000000000000000" pitchFamily="2" charset="2"/>
              </a:rPr>
            </a:b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(2) </a:t>
            </a:r>
            <a:r>
              <a:rPr lang="ja-JP" altLang="en-US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せん断応力</a:t>
            </a:r>
            <a:r>
              <a:rPr lang="en-US" altLang="ja-JP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(shear stress) …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面に平行に働く力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lang="ja-JP" altLang="en-US" b="1" dirty="0">
                <a:latin typeface="+mn-ea"/>
                <a:sym typeface="Wingdings" panose="05000000000000000000" pitchFamily="2" charset="2"/>
              </a:rPr>
              <a:t>歪み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(strain)</a:t>
            </a:r>
            <a:r>
              <a:rPr lang="ja-JP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b="1" dirty="0">
                <a:latin typeface="+mn-ea"/>
                <a:sym typeface="Wingdings" panose="05000000000000000000" pitchFamily="2" charset="2"/>
              </a:rPr>
              <a:t>応力による変形の一種</a:t>
            </a:r>
            <a:br>
              <a:rPr lang="en-US" altLang="ja-JP" b="1" dirty="0">
                <a:latin typeface="+mn-ea"/>
                <a:sym typeface="Wingdings" panose="05000000000000000000" pitchFamily="2" charset="2"/>
              </a:rPr>
            </a:b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(1)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法線歪み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(normal strain) …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長さの変化率</a:t>
            </a:r>
            <a:br>
              <a:rPr lang="en-US" altLang="ja-JP" sz="1600" dirty="0">
                <a:latin typeface="+mn-ea"/>
                <a:sym typeface="Wingdings" panose="05000000000000000000" pitchFamily="2" charset="2"/>
              </a:rPr>
            </a:b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(2)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せん断歪み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(shear strain) …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変化角度の半分</a:t>
            </a:r>
            <a:endParaRPr lang="en-US" altLang="ja-JP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0CC48C7-D73C-40F3-917E-E0FA9F46BC52}"/>
              </a:ext>
            </a:extLst>
          </p:cNvPr>
          <p:cNvSpPr txBox="1"/>
          <p:nvPr/>
        </p:nvSpPr>
        <p:spPr>
          <a:xfrm>
            <a:off x="6350769" y="3246706"/>
            <a:ext cx="5638266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lang="ja-JP" altLang="en-US" sz="2000" b="1" dirty="0">
                <a:latin typeface="IPAexGothic"/>
                <a:ea typeface="+mj-ea"/>
                <a:sym typeface="Wingdings" panose="05000000000000000000" pitchFamily="2" charset="2"/>
              </a:rPr>
              <a:t>応力と歪みの関係は</a:t>
            </a:r>
            <a:r>
              <a:rPr lang="ja-JP" altLang="en-US" sz="2000" b="1" dirty="0">
                <a:solidFill>
                  <a:srgbClr val="C00000"/>
                </a:solidFill>
                <a:latin typeface="IPAexGothic"/>
                <a:ea typeface="+mj-ea"/>
                <a:sym typeface="Wingdings" panose="05000000000000000000" pitchFamily="2" charset="2"/>
              </a:rPr>
              <a:t>構成方程式</a:t>
            </a:r>
            <a:r>
              <a:rPr lang="ja-JP" altLang="en-US" sz="2000" b="1" dirty="0">
                <a:latin typeface="IPAexGothic"/>
                <a:ea typeface="+mj-ea"/>
                <a:sym typeface="Wingdings" panose="05000000000000000000" pitchFamily="2" charset="2"/>
              </a:rPr>
              <a:t>で与えられる</a:t>
            </a:r>
            <a:endParaRPr lang="en-US" altLang="ja-JP" sz="2000" b="1" dirty="0">
              <a:latin typeface="IPAexGothic"/>
              <a:ea typeface="+mj-ea"/>
              <a:sym typeface="Wingdings" panose="05000000000000000000" pitchFamily="2" charset="2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6E86501-8F35-4FDB-A6AF-48243CDD8C8D}"/>
              </a:ext>
            </a:extLst>
          </p:cNvPr>
          <p:cNvCxnSpPr>
            <a:cxnSpLocks/>
          </p:cNvCxnSpPr>
          <p:nvPr/>
        </p:nvCxnSpPr>
        <p:spPr>
          <a:xfrm>
            <a:off x="6096000" y="973606"/>
            <a:ext cx="0" cy="521668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007DE2F-4FF9-47E9-8F2B-0ADC1F42F21D}"/>
              </a:ext>
            </a:extLst>
          </p:cNvPr>
          <p:cNvGrpSpPr/>
          <p:nvPr/>
        </p:nvGrpSpPr>
        <p:grpSpPr>
          <a:xfrm>
            <a:off x="6139404" y="716106"/>
            <a:ext cx="3214486" cy="2642748"/>
            <a:chOff x="6232552" y="772316"/>
            <a:chExt cx="3214486" cy="2642748"/>
          </a:xfrm>
        </p:grpSpPr>
        <p:pic>
          <p:nvPicPr>
            <p:cNvPr id="4" name="図 3" descr="ダイアグラム, 設計図&#10;&#10;自動的に生成された説明">
              <a:extLst>
                <a:ext uri="{FF2B5EF4-FFF2-40B4-BE49-F238E27FC236}">
                  <a16:creationId xmlns:a16="http://schemas.microsoft.com/office/drawing/2014/main" id="{90E49C83-7692-4C65-B736-D227EFDB2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98"/>
            <a:stretch/>
          </p:blipFill>
          <p:spPr>
            <a:xfrm>
              <a:off x="6232552" y="772316"/>
              <a:ext cx="3214486" cy="2642748"/>
            </a:xfrm>
            <a:prstGeom prst="rect">
              <a:avLst/>
            </a:prstGeom>
          </p:spPr>
        </p:pic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49AEB134-6202-450B-A8D6-07309E5CB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1585" y="1901216"/>
              <a:ext cx="77122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233FDB-59CA-4D2B-9517-6D79545989B8}"/>
                </a:ext>
              </a:extLst>
            </p:cNvPr>
            <p:cNvCxnSpPr>
              <a:cxnSpLocks/>
            </p:cNvCxnSpPr>
            <p:nvPr/>
          </p:nvCxnSpPr>
          <p:spPr>
            <a:xfrm>
              <a:off x="8585007" y="1747168"/>
              <a:ext cx="0" cy="107274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C346C92-57C0-4F5D-B9B6-6F6BA6010E95}"/>
              </a:ext>
            </a:extLst>
          </p:cNvPr>
          <p:cNvGrpSpPr/>
          <p:nvPr/>
        </p:nvGrpSpPr>
        <p:grpSpPr>
          <a:xfrm>
            <a:off x="9623707" y="1394055"/>
            <a:ext cx="2494966" cy="514143"/>
            <a:chOff x="9580256" y="1067981"/>
            <a:chExt cx="2494966" cy="514143"/>
          </a:xfrm>
        </p:grpSpPr>
        <p:pic>
          <p:nvPicPr>
            <p:cNvPr id="77" name="図 76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5C3C1D1F-7E80-4538-9B65-0E1D56576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" t="25601" r="90321" b="26390"/>
            <a:stretch/>
          </p:blipFill>
          <p:spPr>
            <a:xfrm>
              <a:off x="9580256" y="1067981"/>
              <a:ext cx="619678" cy="514143"/>
            </a:xfrm>
            <a:prstGeom prst="rect">
              <a:avLst/>
            </a:prstGeom>
          </p:spPr>
        </p:pic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18603B42-110B-44C5-9843-6855071FC4F4}"/>
                </a:ext>
              </a:extLst>
            </p:cNvPr>
            <p:cNvSpPr txBox="1"/>
            <p:nvPr/>
          </p:nvSpPr>
          <p:spPr>
            <a:xfrm>
              <a:off x="10199934" y="1095401"/>
              <a:ext cx="1875288" cy="39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</a:pPr>
              <a:r>
                <a:rPr lang="ja-JP" altLang="en-US" dirty="0">
                  <a:latin typeface="+mn-ea"/>
                  <a:sym typeface="Wingdings" panose="05000000000000000000" pitchFamily="2" charset="2"/>
                </a:rPr>
                <a:t>：応力テンソル</a:t>
              </a:r>
              <a:endParaRPr lang="en-US" altLang="ja-JP" dirty="0">
                <a:latin typeface="+mn-ea"/>
                <a:sym typeface="Wingdings" panose="05000000000000000000" pitchFamily="2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9FAABC3-E4F5-4774-B28B-20CCB7323368}"/>
                  </a:ext>
                </a:extLst>
              </p:cNvPr>
              <p:cNvSpPr txBox="1"/>
              <p:nvPr/>
            </p:nvSpPr>
            <p:spPr>
              <a:xfrm>
                <a:off x="9651036" y="1960271"/>
                <a:ext cx="2299156" cy="65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chemeClr val="tx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方向に垂直な面に働く</a:t>
                </a:r>
                <a:endParaRPr lang="en-US" altLang="ja-JP" sz="16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方向の応力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9FAABC3-E4F5-4774-B28B-20CCB732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036" y="1960271"/>
                <a:ext cx="2299156" cy="658385"/>
              </a:xfrm>
              <a:prstGeom prst="rect">
                <a:avLst/>
              </a:prstGeom>
              <a:blipFill>
                <a:blip r:embed="rId7"/>
                <a:stretch>
                  <a:fillRect r="-26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12E73C3-8776-4576-9091-BFE743F8DDFA}"/>
              </a:ext>
            </a:extLst>
          </p:cNvPr>
          <p:cNvSpPr txBox="1"/>
          <p:nvPr/>
        </p:nvSpPr>
        <p:spPr>
          <a:xfrm>
            <a:off x="9602552" y="827498"/>
            <a:ext cx="2116027" cy="43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二次元の応力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91956-AA05-4627-B3EA-7230D9F40A84}"/>
              </a:ext>
            </a:extLst>
          </p:cNvPr>
          <p:cNvSpPr txBox="1"/>
          <p:nvPr/>
        </p:nvSpPr>
        <p:spPr>
          <a:xfrm>
            <a:off x="9032127" y="2701975"/>
            <a:ext cx="3131436" cy="29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※ 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教科書によっては定義が逆なこともある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9D17DE5-3DEC-4FBC-994B-ADA1908863AA}"/>
              </a:ext>
            </a:extLst>
          </p:cNvPr>
          <p:cNvSpPr txBox="1"/>
          <p:nvPr/>
        </p:nvSpPr>
        <p:spPr>
          <a:xfrm>
            <a:off x="6533349" y="3770237"/>
            <a:ext cx="3649397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例：等方弾性体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物質内に偏りがない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98BCF14-8494-470A-B583-4C560DB2B5FC}"/>
              </a:ext>
            </a:extLst>
          </p:cNvPr>
          <p:cNvSpPr txBox="1"/>
          <p:nvPr/>
        </p:nvSpPr>
        <p:spPr>
          <a:xfrm>
            <a:off x="10088385" y="3811003"/>
            <a:ext cx="2083812" cy="29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※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異方的な結晶構造はダメ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3D934D-97E6-4CEE-A62E-F80624163257}"/>
              </a:ext>
            </a:extLst>
          </p:cNvPr>
          <p:cNvGrpSpPr/>
          <p:nvPr/>
        </p:nvGrpSpPr>
        <p:grpSpPr>
          <a:xfrm>
            <a:off x="6571453" y="4172685"/>
            <a:ext cx="5582969" cy="1618071"/>
            <a:chOff x="6663088" y="4630082"/>
            <a:chExt cx="5582969" cy="1618071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DD3B648-73CE-470D-8157-BD97ADEF611C}"/>
                </a:ext>
              </a:extLst>
            </p:cNvPr>
            <p:cNvGrpSpPr/>
            <p:nvPr/>
          </p:nvGrpSpPr>
          <p:grpSpPr>
            <a:xfrm>
              <a:off x="6663088" y="4630082"/>
              <a:ext cx="4933439" cy="1618071"/>
              <a:chOff x="6785139" y="4487162"/>
              <a:chExt cx="4933439" cy="1618071"/>
            </a:xfrm>
          </p:grpSpPr>
          <p:pic>
            <p:nvPicPr>
              <p:cNvPr id="7" name="図 6" descr="テキスト&#10;&#10;中程度の精度で自動的に生成された説明">
                <a:extLst>
                  <a:ext uri="{FF2B5EF4-FFF2-40B4-BE49-F238E27FC236}">
                    <a16:creationId xmlns:a16="http://schemas.microsoft.com/office/drawing/2014/main" id="{295E89F2-A3C5-40B0-B585-AF01264AD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139" y="4487162"/>
                <a:ext cx="4933439" cy="718012"/>
              </a:xfrm>
              <a:prstGeom prst="rect">
                <a:avLst/>
              </a:prstGeom>
            </p:spPr>
          </p:pic>
          <p:pic>
            <p:nvPicPr>
              <p:cNvPr id="10" name="図 9" descr="ダイアグラム&#10;&#10;自動的に生成された説明">
                <a:extLst>
                  <a:ext uri="{FF2B5EF4-FFF2-40B4-BE49-F238E27FC236}">
                    <a16:creationId xmlns:a16="http://schemas.microsoft.com/office/drawing/2014/main" id="{A4B411CC-DBCD-47BA-A36F-3F29D1683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139" y="5238378"/>
                <a:ext cx="2405810" cy="866855"/>
              </a:xfrm>
              <a:prstGeom prst="rect">
                <a:avLst/>
              </a:prstGeom>
            </p:spPr>
          </p:pic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0909C2A-C4D4-4E9E-8C49-3E06D5C24A13}"/>
                </a:ext>
              </a:extLst>
            </p:cNvPr>
            <p:cNvCxnSpPr>
              <a:cxnSpLocks/>
            </p:cNvCxnSpPr>
            <p:nvPr/>
          </p:nvCxnSpPr>
          <p:spPr>
            <a:xfrm>
              <a:off x="9435155" y="5069571"/>
              <a:ext cx="191464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97FE418-1567-4922-9EED-0090B96872EA}"/>
                </a:ext>
              </a:extLst>
            </p:cNvPr>
            <p:cNvSpPr txBox="1"/>
            <p:nvPr/>
          </p:nvSpPr>
          <p:spPr>
            <a:xfrm>
              <a:off x="9067100" y="5616369"/>
              <a:ext cx="3178957" cy="39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</a:pPr>
              <a:r>
                <a:rPr lang="ja-JP" altLang="en-US" dirty="0">
                  <a:latin typeface="+mn-ea"/>
                  <a:sym typeface="Wingdings" panose="05000000000000000000" pitchFamily="2" charset="2"/>
                </a:rPr>
                <a:t>：歪みテンソル </a:t>
              </a:r>
              <a:r>
                <a:rPr lang="en-US" altLang="ja-JP" dirty="0">
                  <a:latin typeface="+mn-ea"/>
                  <a:sym typeface="Wingdings" panose="05000000000000000000" pitchFamily="2" charset="2"/>
                </a:rPr>
                <a:t>(</a:t>
              </a:r>
              <a:r>
                <a:rPr lang="ja-JP" altLang="en-US" dirty="0">
                  <a:latin typeface="+mn-ea"/>
                  <a:sym typeface="Wingdings" panose="05000000000000000000" pitchFamily="2" charset="2"/>
                </a:rPr>
                <a:t>実際の変形</a:t>
              </a:r>
              <a:r>
                <a:rPr lang="en-US" altLang="ja-JP" dirty="0">
                  <a:latin typeface="+mn-ea"/>
                  <a:sym typeface="Wingdings" panose="05000000000000000000" pitchFamily="2" charset="2"/>
                </a:rPr>
                <a:t>)</a:t>
              </a:r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7EE97366-FA51-4C49-901B-DA7F25169B6A}"/>
                </a:ext>
              </a:extLst>
            </p:cNvPr>
            <p:cNvCxnSpPr>
              <a:cxnSpLocks/>
            </p:cNvCxnSpPr>
            <p:nvPr/>
          </p:nvCxnSpPr>
          <p:spPr>
            <a:xfrm>
              <a:off x="11109383" y="5097884"/>
              <a:ext cx="191464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D12EF4C-25E7-4AD4-814D-0E82ECC522EB}"/>
              </a:ext>
            </a:extLst>
          </p:cNvPr>
          <p:cNvSpPr txBox="1"/>
          <p:nvPr/>
        </p:nvSpPr>
        <p:spPr>
          <a:xfrm>
            <a:off x="6658265" y="5925029"/>
            <a:ext cx="5222796" cy="39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ja-JP" altLang="en-US" dirty="0">
                <a:latin typeface="+mn-ea"/>
                <a:sym typeface="Wingdings" panose="05000000000000000000" pitchFamily="2" charset="2"/>
              </a:rPr>
              <a:t>二つの</a:t>
            </a:r>
            <a:r>
              <a:rPr lang="ja-JP" altLang="en-US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弾性定数</a:t>
            </a:r>
            <a:r>
              <a:rPr lang="ja-JP" altLang="en-US" dirty="0">
                <a:latin typeface="+mn-ea"/>
                <a:sym typeface="Wingdings" panose="05000000000000000000" pitchFamily="2" charset="2"/>
              </a:rPr>
              <a:t>だけで物質の弾性的特性が決まる</a:t>
            </a:r>
            <a:endParaRPr lang="en-US" altLang="ja-JP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95" name="日付プレースホルダー 18">
            <a:extLst>
              <a:ext uri="{FF2B5EF4-FFF2-40B4-BE49-F238E27FC236}">
                <a16:creationId xmlns:a16="http://schemas.microsoft.com/office/drawing/2014/main" id="{B75A6A20-4605-4996-BDF0-2AC9D2DAF4FB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96" name="日付プレースホルダー 18">
            <a:extLst>
              <a:ext uri="{FF2B5EF4-FFF2-40B4-BE49-F238E27FC236}">
                <a16:creationId xmlns:a16="http://schemas.microsoft.com/office/drawing/2014/main" id="{46E0D6CD-D95E-4C0B-BAAD-D5AF1841457A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48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F1D7249-EF5C-4444-8C42-3F3129C89C28}"/>
              </a:ext>
            </a:extLst>
          </p:cNvPr>
          <p:cNvGrpSpPr/>
          <p:nvPr/>
        </p:nvGrpSpPr>
        <p:grpSpPr>
          <a:xfrm>
            <a:off x="120460" y="1562369"/>
            <a:ext cx="2819465" cy="2687827"/>
            <a:chOff x="6324919" y="1074109"/>
            <a:chExt cx="2663264" cy="2538919"/>
          </a:xfrm>
        </p:grpSpPr>
        <p:pic>
          <p:nvPicPr>
            <p:cNvPr id="24" name="図 23" descr="ダイアグラム, 設計図&#10;&#10;自動的に生成された説明">
              <a:extLst>
                <a:ext uri="{FF2B5EF4-FFF2-40B4-BE49-F238E27FC236}">
                  <a16:creationId xmlns:a16="http://schemas.microsoft.com/office/drawing/2014/main" id="{770AE596-8B56-4258-A8DD-E7F3017DF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" t="4443" r="3784" b="10079"/>
            <a:stretch/>
          </p:blipFill>
          <p:spPr>
            <a:xfrm>
              <a:off x="6324919" y="1074109"/>
              <a:ext cx="2663264" cy="2538919"/>
            </a:xfrm>
            <a:prstGeom prst="rect">
              <a:avLst/>
            </a:prstGeom>
          </p:spPr>
        </p:pic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788FAA2E-6EE0-4792-BE21-5730339B3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912" y="2993609"/>
              <a:ext cx="0" cy="37683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379F20B-BD57-47C4-BBEB-AF39496D1B64}"/>
                </a:ext>
              </a:extLst>
            </p:cNvPr>
            <p:cNvSpPr txBox="1"/>
            <p:nvPr/>
          </p:nvSpPr>
          <p:spPr>
            <a:xfrm>
              <a:off x="6415284" y="2064084"/>
              <a:ext cx="799251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tx1"/>
                </a:buClr>
                <a:buSzPct val="90000"/>
              </a:pP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岩石柱</a:t>
              </a:r>
              <a:endParaRPr lang="en-US" altLang="ja-JP" sz="1600" dirty="0">
                <a:latin typeface="+mn-ea"/>
                <a:sym typeface="Wingdings" panose="05000000000000000000" pitchFamily="2" charset="2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3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静水圧平衡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4B5C8F9-7AEC-498C-ADF2-D7D524F1C04F}"/>
              </a:ext>
            </a:extLst>
          </p:cNvPr>
          <p:cNvGrpSpPr/>
          <p:nvPr/>
        </p:nvGrpSpPr>
        <p:grpSpPr>
          <a:xfrm>
            <a:off x="3047643" y="1562368"/>
            <a:ext cx="3030317" cy="1804022"/>
            <a:chOff x="9175656" y="971917"/>
            <a:chExt cx="3030317" cy="1804022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AB69195-C812-4064-8212-B9D2D6F6B99E}"/>
                </a:ext>
              </a:extLst>
            </p:cNvPr>
            <p:cNvSpPr txBox="1"/>
            <p:nvPr/>
          </p:nvSpPr>
          <p:spPr>
            <a:xfrm>
              <a:off x="9582601" y="971917"/>
              <a:ext cx="1921363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tx1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ja-JP" altLang="en-US" b="1" dirty="0">
                  <a:latin typeface="+mn-ea"/>
                  <a:sym typeface="Wingdings" panose="05000000000000000000" pitchFamily="2" charset="2"/>
                </a:rPr>
                <a:t>つり合いの式</a:t>
              </a:r>
              <a:endParaRPr lang="en-US" altLang="ja-JP" b="1" dirty="0"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2A5A3D2-0E43-4B5D-AA9D-4EAED3EF9D20}"/>
                </a:ext>
              </a:extLst>
            </p:cNvPr>
            <p:cNvSpPr txBox="1"/>
            <p:nvPr/>
          </p:nvSpPr>
          <p:spPr>
            <a:xfrm>
              <a:off x="9175656" y="2413019"/>
              <a:ext cx="3030317" cy="36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</a:pP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上にある重さと等しい法線応力</a:t>
              </a:r>
              <a:endParaRPr lang="en-US" altLang="ja-JP" sz="1600" dirty="0">
                <a:latin typeface="+mn-ea"/>
                <a:sym typeface="Wingdings" panose="05000000000000000000" pitchFamily="2" charset="2"/>
              </a:endParaRP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9C979A88-0173-4997-A288-1FB1644C1678}"/>
                </a:ext>
              </a:extLst>
            </p:cNvPr>
            <p:cNvGrpSpPr/>
            <p:nvPr/>
          </p:nvGrpSpPr>
          <p:grpSpPr>
            <a:xfrm>
              <a:off x="9927079" y="1653689"/>
              <a:ext cx="1527473" cy="771550"/>
              <a:chOff x="9983193" y="1451236"/>
              <a:chExt cx="1527473" cy="771550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AB6AA062-EF3D-4F2C-80BA-EDBA4721B9C0}"/>
                  </a:ext>
                </a:extLst>
              </p:cNvPr>
              <p:cNvGrpSpPr/>
              <p:nvPr/>
            </p:nvGrpSpPr>
            <p:grpSpPr>
              <a:xfrm>
                <a:off x="10015500" y="1451236"/>
                <a:ext cx="1218122" cy="369302"/>
                <a:chOff x="10060976" y="1455088"/>
                <a:chExt cx="1218122" cy="369302"/>
              </a:xfrm>
            </p:grpSpPr>
            <p:pic>
              <p:nvPicPr>
                <p:cNvPr id="35" name="図 34" descr="テキスト&#10;&#10;自動的に生成された説明">
                  <a:extLst>
                    <a:ext uri="{FF2B5EF4-FFF2-40B4-BE49-F238E27FC236}">
                      <a16:creationId xmlns:a16="http://schemas.microsoft.com/office/drawing/2014/main" id="{5016A2A4-E2D1-4EF7-8E5F-6F505A9E06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95448" y="1455089"/>
                  <a:ext cx="1138173" cy="369301"/>
                </a:xfrm>
                <a:prstGeom prst="rect">
                  <a:avLst/>
                </a:prstGeom>
              </p:spPr>
            </p:pic>
            <p:sp>
              <p:nvSpPr>
                <p:cNvPr id="43" name="四角形: 角を丸くする 42">
                  <a:extLst>
                    <a:ext uri="{FF2B5EF4-FFF2-40B4-BE49-F238E27FC236}">
                      <a16:creationId xmlns:a16="http://schemas.microsoft.com/office/drawing/2014/main" id="{3FFB2C91-3908-407B-9138-10C69E384AFE}"/>
                    </a:ext>
                  </a:extLst>
                </p:cNvPr>
                <p:cNvSpPr/>
                <p:nvPr/>
              </p:nvSpPr>
              <p:spPr>
                <a:xfrm>
                  <a:off x="10060976" y="1455088"/>
                  <a:ext cx="1218122" cy="369301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0C42B55-C47C-4F8C-B470-D92A7EB1FC86}"/>
                  </a:ext>
                </a:extLst>
              </p:cNvPr>
              <p:cNvSpPr txBox="1"/>
              <p:nvPr/>
            </p:nvSpPr>
            <p:spPr>
              <a:xfrm>
                <a:off x="9983193" y="1853454"/>
                <a:ext cx="1527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  <a:buSzPct val="90000"/>
                </a:pPr>
                <a:r>
                  <a:rPr lang="ja-JP" altLang="en-US" b="1" dirty="0">
                    <a:solidFill>
                      <a:srgbClr val="C00000"/>
                    </a:solidFill>
                    <a:latin typeface="+mn-ea"/>
                    <a:sym typeface="Wingdings" panose="05000000000000000000" pitchFamily="2" charset="2"/>
                  </a:rPr>
                  <a:t>静水圧の式</a:t>
                </a:r>
                <a:r>
                  <a:rPr lang="en-US" altLang="ja-JP" sz="12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※</a:t>
                </a:r>
                <a:endParaRPr lang="en-US" altLang="ja-JP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endParaRPr>
              </a:p>
            </p:txBody>
          </p:sp>
        </p:grp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BAC5FF0-1A88-4D36-A8BA-96E1A68125DE}"/>
              </a:ext>
            </a:extLst>
          </p:cNvPr>
          <p:cNvSpPr txBox="1"/>
          <p:nvPr/>
        </p:nvSpPr>
        <p:spPr>
          <a:xfrm>
            <a:off x="2680354" y="3485401"/>
            <a:ext cx="33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90000"/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※ 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教科書では「静岩圧」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(lithostatic pressure)</a:t>
            </a:r>
          </a:p>
          <a:p>
            <a:pPr>
              <a:buClr>
                <a:schemeClr val="tx1"/>
              </a:buClr>
              <a:buSzPct val="90000"/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※ 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大気の存在は無視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7" name="日付プレースホルダー 18">
            <a:extLst>
              <a:ext uri="{FF2B5EF4-FFF2-40B4-BE49-F238E27FC236}">
                <a16:creationId xmlns:a16="http://schemas.microsoft.com/office/drawing/2014/main" id="{D19E30E6-E689-4C91-BBBE-2A51A759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59" name="日付プレースホルダー 18">
            <a:extLst>
              <a:ext uri="{FF2B5EF4-FFF2-40B4-BE49-F238E27FC236}">
                <a16:creationId xmlns:a16="http://schemas.microsoft.com/office/drawing/2014/main" id="{90DDF91C-B26D-4574-B7CD-C65F505F08E9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63" name="日付プレースホルダー 18">
            <a:extLst>
              <a:ext uri="{FF2B5EF4-FFF2-40B4-BE49-F238E27FC236}">
                <a16:creationId xmlns:a16="http://schemas.microsoft.com/office/drawing/2014/main" id="{9A7CCE3E-F2D5-4C73-80EB-09FFA87C4F87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7DA97CC-13B0-4C1F-8A46-47240DC7A68F}"/>
              </a:ext>
            </a:extLst>
          </p:cNvPr>
          <p:cNvSpPr txBox="1"/>
          <p:nvPr/>
        </p:nvSpPr>
        <p:spPr>
          <a:xfrm>
            <a:off x="133825" y="99211"/>
            <a:ext cx="29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2.2 normal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stress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2187E5-AB41-4C3D-BDE3-80AEC4D70CD5}"/>
              </a:ext>
            </a:extLst>
          </p:cNvPr>
          <p:cNvSpPr txBox="1"/>
          <p:nvPr/>
        </p:nvSpPr>
        <p:spPr>
          <a:xfrm>
            <a:off x="3601815" y="726505"/>
            <a:ext cx="4988370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静水圧平衡 </a:t>
            </a:r>
            <a:r>
              <a:rPr lang="en-US" altLang="ja-JP" sz="2000" b="1" dirty="0">
                <a:latin typeface="+mn-ea"/>
                <a:sym typeface="Wingdings" panose="05000000000000000000" pitchFamily="2" charset="2"/>
              </a:rPr>
              <a:t>…</a:t>
            </a: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 重力とつり合いにある状態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B6AC6A9-D5E3-4ECB-A0D7-108E02581E68}"/>
              </a:ext>
            </a:extLst>
          </p:cNvPr>
          <p:cNvCxnSpPr>
            <a:cxnSpLocks/>
          </p:cNvCxnSpPr>
          <p:nvPr/>
        </p:nvCxnSpPr>
        <p:spPr>
          <a:xfrm>
            <a:off x="6085992" y="1562369"/>
            <a:ext cx="10008" cy="462792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32CCEEC-F6FE-40A8-8917-95298C4E706D}"/>
                  </a:ext>
                </a:extLst>
              </p:cNvPr>
              <p:cNvSpPr txBox="1"/>
              <p:nvPr/>
            </p:nvSpPr>
            <p:spPr>
              <a:xfrm>
                <a:off x="133825" y="4283113"/>
                <a:ext cx="5952167" cy="36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リソスフェアの典型的な値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厚さ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35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km</m:t>
                    </m:r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,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密度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: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2750 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kg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32CCEEC-F6FE-40A8-8917-95298C4E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5" y="4283113"/>
                <a:ext cx="5952167" cy="362407"/>
              </a:xfrm>
              <a:prstGeom prst="rect">
                <a:avLst/>
              </a:prstGeom>
              <a:blipFill>
                <a:blip r:embed="rId5"/>
                <a:stretch>
                  <a:fillRect l="-205" b="-22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93558A10-8AE4-4DD9-990F-EC84DFAD09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64"/>
          <a:stretch/>
        </p:blipFill>
        <p:spPr>
          <a:xfrm>
            <a:off x="756276" y="4742917"/>
            <a:ext cx="4271131" cy="390550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59DDB16A-95DC-4F4F-8A46-50CE13A596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4"/>
          <a:stretch/>
        </p:blipFill>
        <p:spPr>
          <a:xfrm>
            <a:off x="1055147" y="5148349"/>
            <a:ext cx="4211950" cy="39055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B493EA3-EDA5-4DEE-95EA-62D28D042A61}"/>
              </a:ext>
            </a:extLst>
          </p:cNvPr>
          <p:cNvSpPr txBox="1"/>
          <p:nvPr/>
        </p:nvSpPr>
        <p:spPr>
          <a:xfrm>
            <a:off x="120460" y="5748694"/>
            <a:ext cx="5952168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今後は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MPa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を使うらしいが，惑星科学業界では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GPa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が一般的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0D0B8F9-500C-465C-9F2F-E0F620AB06F0}"/>
              </a:ext>
            </a:extLst>
          </p:cNvPr>
          <p:cNvSpPr txBox="1"/>
          <p:nvPr/>
        </p:nvSpPr>
        <p:spPr>
          <a:xfrm>
            <a:off x="6469415" y="1534185"/>
            <a:ext cx="5394149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lang="ja-JP" altLang="en-US" b="1" dirty="0">
                <a:latin typeface="+mn-ea"/>
                <a:sym typeface="Wingdings" panose="05000000000000000000" pitchFamily="2" charset="2"/>
              </a:rPr>
              <a:t>アルキメデスの原理 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b="1" dirty="0">
                <a:latin typeface="+mn-ea"/>
                <a:sym typeface="Wingdings" panose="05000000000000000000" pitchFamily="2" charset="2"/>
              </a:rPr>
              <a:t>浮力に関する静水圧平衡</a:t>
            </a:r>
            <a:endParaRPr lang="en-US" altLang="ja-JP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D87B012-FA54-4AD4-BF91-BCE6B93B2565}"/>
              </a:ext>
            </a:extLst>
          </p:cNvPr>
          <p:cNvSpPr txBox="1"/>
          <p:nvPr/>
        </p:nvSpPr>
        <p:spPr>
          <a:xfrm>
            <a:off x="6169592" y="3590464"/>
            <a:ext cx="4541501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押しのけた重量と同じ大きさの</a:t>
            </a:r>
            <a:r>
              <a:rPr lang="ja-JP" altLang="en-US" sz="16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浮力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を受ける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00E1332-F009-4A98-B955-9299121B154E}"/>
              </a:ext>
            </a:extLst>
          </p:cNvPr>
          <p:cNvGrpSpPr/>
          <p:nvPr/>
        </p:nvGrpSpPr>
        <p:grpSpPr>
          <a:xfrm>
            <a:off x="8771579" y="3953384"/>
            <a:ext cx="1140352" cy="350157"/>
            <a:chOff x="8819371" y="3916495"/>
            <a:chExt cx="1140352" cy="350157"/>
          </a:xfrm>
        </p:grpSpPr>
        <p:pic>
          <p:nvPicPr>
            <p:cNvPr id="84" name="図 83" descr="テキスト&#10;&#10;自動的に生成された説明">
              <a:extLst>
                <a:ext uri="{FF2B5EF4-FFF2-40B4-BE49-F238E27FC236}">
                  <a16:creationId xmlns:a16="http://schemas.microsoft.com/office/drawing/2014/main" id="{79BE00EC-B17E-4C9D-9B7A-6702350BE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371" y="3916495"/>
              <a:ext cx="1110188" cy="350157"/>
            </a:xfrm>
            <a:prstGeom prst="rect">
              <a:avLst/>
            </a:prstGeom>
          </p:spPr>
        </p:pic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A714DF5-9E85-4D90-9A4A-C3B6D412D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4154" y="4217305"/>
              <a:ext cx="465569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90BC8D2-89AF-4BCF-9EEA-DDB9D75E0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5431" y="4216137"/>
              <a:ext cx="449263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B6723CF-CB73-4255-9706-304AA3159BC5}"/>
              </a:ext>
            </a:extLst>
          </p:cNvPr>
          <p:cNvGrpSpPr/>
          <p:nvPr/>
        </p:nvGrpSpPr>
        <p:grpSpPr>
          <a:xfrm>
            <a:off x="6169591" y="4802230"/>
            <a:ext cx="5930280" cy="744573"/>
            <a:chOff x="6152859" y="5266777"/>
            <a:chExt cx="5930280" cy="744573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C39F7ACE-54BC-430B-B555-195016F5F282}"/>
                </a:ext>
              </a:extLst>
            </p:cNvPr>
            <p:cNvGrpSpPr/>
            <p:nvPr/>
          </p:nvGrpSpPr>
          <p:grpSpPr>
            <a:xfrm>
              <a:off x="6152859" y="5266777"/>
              <a:ext cx="5930280" cy="744573"/>
              <a:chOff x="6171785" y="5273318"/>
              <a:chExt cx="5930280" cy="744573"/>
            </a:xfrm>
          </p:grpSpPr>
          <p:pic>
            <p:nvPicPr>
              <p:cNvPr id="97" name="図 96" descr="ダイアグラム&#10;&#10;自動的に生成された説明">
                <a:extLst>
                  <a:ext uri="{FF2B5EF4-FFF2-40B4-BE49-F238E27FC236}">
                    <a16:creationId xmlns:a16="http://schemas.microsoft.com/office/drawing/2014/main" id="{5CAAA39F-2C07-48FC-8725-CB5AA58CF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416"/>
              <a:stretch/>
            </p:blipFill>
            <p:spPr>
              <a:xfrm>
                <a:off x="8696423" y="5273318"/>
                <a:ext cx="2614519" cy="696935"/>
              </a:xfrm>
              <a:prstGeom prst="rect">
                <a:avLst/>
              </a:prstGeom>
            </p:spPr>
          </p:pic>
          <p:pic>
            <p:nvPicPr>
              <p:cNvPr id="98" name="図 97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258C6B8E-C31C-46A5-88A1-FA6CABB12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1785" y="5351272"/>
                <a:ext cx="2506832" cy="666619"/>
              </a:xfrm>
              <a:prstGeom prst="rect">
                <a:avLst/>
              </a:prstGeom>
            </p:spPr>
          </p:pic>
          <p:pic>
            <p:nvPicPr>
              <p:cNvPr id="99" name="図 98" descr="ダイアグラム&#10;&#10;自動的に生成された説明">
                <a:extLst>
                  <a:ext uri="{FF2B5EF4-FFF2-40B4-BE49-F238E27FC236}">
                    <a16:creationId xmlns:a16="http://schemas.microsoft.com/office/drawing/2014/main" id="{7DFE3093-5151-439A-8765-8AA17A6E8E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067"/>
              <a:stretch/>
            </p:blipFill>
            <p:spPr>
              <a:xfrm>
                <a:off x="11378653" y="5273824"/>
                <a:ext cx="723412" cy="696935"/>
              </a:xfrm>
              <a:prstGeom prst="rect">
                <a:avLst/>
              </a:prstGeom>
            </p:spPr>
          </p:pic>
        </p:grp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353682D1-0333-45C6-A3D8-80E902B6C49D}"/>
                </a:ext>
              </a:extLst>
            </p:cNvPr>
            <p:cNvSpPr/>
            <p:nvPr/>
          </p:nvSpPr>
          <p:spPr>
            <a:xfrm>
              <a:off x="6184423" y="5553469"/>
              <a:ext cx="426732" cy="234893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64C5BC2-B1D3-4A78-9D34-FFDEA2FC46BA}"/>
                  </a:ext>
                </a:extLst>
              </p:cNvPr>
              <p:cNvSpPr txBox="1"/>
              <p:nvPr/>
            </p:nvSpPr>
            <p:spPr>
              <a:xfrm>
                <a:off x="6169591" y="4429748"/>
                <a:ext cx="5582611" cy="36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マントルに浮かぶ大陸地殻の高さ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=3300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kg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64C5BC2-B1D3-4A78-9D34-FFDEA2FC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91" y="4429748"/>
                <a:ext cx="5582611" cy="362407"/>
              </a:xfrm>
              <a:prstGeom prst="rect">
                <a:avLst/>
              </a:prstGeom>
              <a:blipFill>
                <a:blip r:embed="rId10"/>
                <a:stretch>
                  <a:fillRect l="-218" b="-22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9DADEA7-63BA-44CC-B009-05A452AB2BAA}"/>
              </a:ext>
            </a:extLst>
          </p:cNvPr>
          <p:cNvGrpSpPr/>
          <p:nvPr/>
        </p:nvGrpSpPr>
        <p:grpSpPr>
          <a:xfrm>
            <a:off x="6677391" y="2230976"/>
            <a:ext cx="4899499" cy="1214023"/>
            <a:chOff x="6677391" y="2173692"/>
            <a:chExt cx="4899499" cy="1214023"/>
          </a:xfrm>
        </p:grpSpPr>
        <p:pic>
          <p:nvPicPr>
            <p:cNvPr id="68" name="図 67" descr="ダイアグラム が含まれている画像&#10;&#10;自動的に生成された説明">
              <a:extLst>
                <a:ext uri="{FF2B5EF4-FFF2-40B4-BE49-F238E27FC236}">
                  <a16:creationId xmlns:a16="http://schemas.microsoft.com/office/drawing/2014/main" id="{DB7731A3-9451-45D3-A803-760C61C68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7" t="10935" r="3537" b="22698"/>
            <a:stretch/>
          </p:blipFill>
          <p:spPr>
            <a:xfrm>
              <a:off x="6677391" y="2173692"/>
              <a:ext cx="4899499" cy="1186747"/>
            </a:xfrm>
            <a:prstGeom prst="rect">
              <a:avLst/>
            </a:prstGeom>
          </p:spPr>
        </p:pic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3D90B3A1-37F8-4774-B04C-A12507B2D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1755" y="2988774"/>
              <a:ext cx="0" cy="39894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10E74E-0520-40BC-B850-3DA30BC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8151" y="2556894"/>
              <a:ext cx="0" cy="362545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23D32004-DC6C-4A7C-ACF7-1C76D188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4535" y="2244140"/>
              <a:ext cx="0" cy="17671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D8C61FB-47D2-4128-8199-49D0D5F0086C}"/>
              </a:ext>
            </a:extLst>
          </p:cNvPr>
          <p:cNvSpPr txBox="1"/>
          <p:nvPr/>
        </p:nvSpPr>
        <p:spPr>
          <a:xfrm>
            <a:off x="6169418" y="5768799"/>
            <a:ext cx="5994145" cy="36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上記のような大陸とのつり合い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  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アイソスタシー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(isostacy)</a:t>
            </a:r>
          </a:p>
        </p:txBody>
      </p:sp>
    </p:spTree>
    <p:extLst>
      <p:ext uri="{BB962C8B-B14F-4D97-AF65-F5344CB8AC3E}">
        <p14:creationId xmlns:p14="http://schemas.microsoft.com/office/powerpoint/2010/main" val="238847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4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133825" y="99211"/>
            <a:ext cx="29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2.2 normal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stress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アイソスタシー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DE09184-71F0-4B83-A026-DBC6106A7A55}"/>
              </a:ext>
            </a:extLst>
          </p:cNvPr>
          <p:cNvSpPr txBox="1"/>
          <p:nvPr/>
        </p:nvSpPr>
        <p:spPr>
          <a:xfrm>
            <a:off x="1949477" y="804548"/>
            <a:ext cx="82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IPAexGothic"/>
                <a:ea typeface="+mj-ea"/>
              </a:rPr>
              <a:t>アイソスタシー </a:t>
            </a:r>
            <a:r>
              <a:rPr lang="en-US" altLang="ja-JP" sz="2000" b="1" dirty="0">
                <a:latin typeface="+mn-ea"/>
              </a:rPr>
              <a:t>(isostacy) … </a:t>
            </a:r>
            <a:r>
              <a:rPr lang="ja-JP" altLang="en-US" sz="2000" b="1" dirty="0">
                <a:latin typeface="+mn-ea"/>
              </a:rPr>
              <a:t>静水圧平衡を大陸地殻に適用したもの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175131-9F63-48BB-A75B-EFD7CC58BF77}"/>
              </a:ext>
            </a:extLst>
          </p:cNvPr>
          <p:cNvSpPr txBox="1"/>
          <p:nvPr/>
        </p:nvSpPr>
        <p:spPr>
          <a:xfrm>
            <a:off x="694797" y="1332006"/>
            <a:ext cx="4439448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ja-JP" altLang="en-US" b="1" dirty="0">
                <a:latin typeface="+mn-ea"/>
              </a:rPr>
              <a:t>例</a:t>
            </a:r>
            <a:r>
              <a:rPr kumimoji="1" lang="en-US" altLang="ja-JP" b="1" dirty="0">
                <a:latin typeface="+mn-ea"/>
              </a:rPr>
              <a:t>1</a:t>
            </a:r>
            <a:r>
              <a:rPr kumimoji="1" lang="ja-JP" altLang="en-US" b="1" dirty="0">
                <a:latin typeface="+mn-ea"/>
              </a:rPr>
              <a:t>．海盆</a:t>
            </a:r>
            <a:r>
              <a:rPr kumimoji="1" lang="en-US" altLang="ja-JP" b="1" dirty="0">
                <a:latin typeface="+mn-ea"/>
              </a:rPr>
              <a:t>(ocean basin)</a:t>
            </a:r>
            <a:r>
              <a:rPr kumimoji="1" lang="ja-JP" altLang="en-US" b="1" dirty="0">
                <a:latin typeface="+mn-ea"/>
              </a:rPr>
              <a:t>の深さの推定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47250D-DBBB-48C7-ACCE-D7B2D9616825}"/>
              </a:ext>
            </a:extLst>
          </p:cNvPr>
          <p:cNvSpPr txBox="1"/>
          <p:nvPr/>
        </p:nvSpPr>
        <p:spPr>
          <a:xfrm>
            <a:off x="6363114" y="1332006"/>
            <a:ext cx="5993162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ja-JP" altLang="en-US" b="1" dirty="0">
                <a:latin typeface="+mn-ea"/>
              </a:rPr>
              <a:t>例</a:t>
            </a:r>
            <a:r>
              <a:rPr lang="en-US" altLang="ja-JP" b="1" dirty="0">
                <a:latin typeface="+mn-ea"/>
              </a:rPr>
              <a:t>2</a:t>
            </a:r>
            <a:r>
              <a:rPr kumimoji="1" lang="ja-JP" altLang="en-US" b="1" dirty="0">
                <a:latin typeface="+mn-ea"/>
              </a:rPr>
              <a:t>．堆積盆地</a:t>
            </a:r>
            <a:r>
              <a:rPr kumimoji="1" lang="en-US" altLang="ja-JP" b="1" dirty="0">
                <a:latin typeface="+mn-ea"/>
              </a:rPr>
              <a:t>(sedimentary basin)</a:t>
            </a:r>
            <a:r>
              <a:rPr kumimoji="1" lang="ja-JP" altLang="en-US" b="1" dirty="0">
                <a:latin typeface="+mn-ea"/>
              </a:rPr>
              <a:t>の</a:t>
            </a:r>
            <a:r>
              <a:rPr lang="ja-JP" altLang="en-US" b="1" dirty="0">
                <a:latin typeface="+mn-ea"/>
              </a:rPr>
              <a:t>厚さ</a:t>
            </a:r>
            <a:r>
              <a:rPr kumimoji="1" lang="ja-JP" altLang="en-US" b="1" dirty="0">
                <a:latin typeface="+mn-ea"/>
              </a:rPr>
              <a:t>の推定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20E7EC4-F6F7-41B1-B64E-AB1610460934}"/>
              </a:ext>
            </a:extLst>
          </p:cNvPr>
          <p:cNvCxnSpPr>
            <a:cxnSpLocks/>
          </p:cNvCxnSpPr>
          <p:nvPr/>
        </p:nvCxnSpPr>
        <p:spPr>
          <a:xfrm>
            <a:off x="6096000" y="1332006"/>
            <a:ext cx="0" cy="497252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7E4028E0-5280-4C3E-BAA2-B8810F7E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6" name="日付プレースホルダー 18">
            <a:extLst>
              <a:ext uri="{FF2B5EF4-FFF2-40B4-BE49-F238E27FC236}">
                <a16:creationId xmlns:a16="http://schemas.microsoft.com/office/drawing/2014/main" id="{75425EEA-7599-45FC-A820-9258987AFD52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7" name="日付プレースホルダー 18">
            <a:extLst>
              <a:ext uri="{FF2B5EF4-FFF2-40B4-BE49-F238E27FC236}">
                <a16:creationId xmlns:a16="http://schemas.microsoft.com/office/drawing/2014/main" id="{99CEE674-774D-4963-9C8D-D417FD7D7260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78264D6A-A1A0-4E42-BA50-8AE7369DE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8" t="3417" r="8993" b="27716"/>
          <a:stretch/>
        </p:blipFill>
        <p:spPr>
          <a:xfrm>
            <a:off x="6445924" y="2803226"/>
            <a:ext cx="3154004" cy="2772356"/>
          </a:xfrm>
          <a:prstGeom prst="rect">
            <a:avLst/>
          </a:prstGeom>
        </p:spPr>
      </p:pic>
      <p:pic>
        <p:nvPicPr>
          <p:cNvPr id="28" name="図 27" descr="テキスト&#10;&#10;低い精度で自動的に生成された説明">
            <a:extLst>
              <a:ext uri="{FF2B5EF4-FFF2-40B4-BE49-F238E27FC236}">
                <a16:creationId xmlns:a16="http://schemas.microsoft.com/office/drawing/2014/main" id="{451A3246-558B-4026-BDF7-8F0697501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45" y="5644006"/>
            <a:ext cx="2589428" cy="698787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64E663-0F40-4B54-B019-AF268813DB16}"/>
              </a:ext>
            </a:extLst>
          </p:cNvPr>
          <p:cNvSpPr txBox="1"/>
          <p:nvPr/>
        </p:nvSpPr>
        <p:spPr>
          <a:xfrm>
            <a:off x="138009" y="3518495"/>
            <a:ext cx="5799905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アイソスタシーの考え方：十分深いところでは静水圧同じ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0EE710B-E880-4EB8-90D8-00FD71FB2096}"/>
              </a:ext>
            </a:extLst>
          </p:cNvPr>
          <p:cNvGrpSpPr/>
          <p:nvPr/>
        </p:nvGrpSpPr>
        <p:grpSpPr>
          <a:xfrm>
            <a:off x="465994" y="1935286"/>
            <a:ext cx="4985330" cy="1528470"/>
            <a:chOff x="572887" y="1979428"/>
            <a:chExt cx="4570234" cy="1401204"/>
          </a:xfrm>
        </p:grpSpPr>
        <p:pic>
          <p:nvPicPr>
            <p:cNvPr id="4" name="図 3" descr="箱ひげ図 が含まれている画像&#10;&#10;自動的に生成された説明">
              <a:extLst>
                <a:ext uri="{FF2B5EF4-FFF2-40B4-BE49-F238E27FC236}">
                  <a16:creationId xmlns:a16="http://schemas.microsoft.com/office/drawing/2014/main" id="{5B6CAA55-7373-4D30-9FF1-E0045C40A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" t="6328" r="2166" b="19741"/>
            <a:stretch/>
          </p:blipFill>
          <p:spPr>
            <a:xfrm>
              <a:off x="572887" y="1979428"/>
              <a:ext cx="4561358" cy="1401204"/>
            </a:xfrm>
            <a:prstGeom prst="rect">
              <a:avLst/>
            </a:prstGeom>
          </p:spPr>
        </p:pic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9C0B59C-B6BF-4278-8257-5FC6909AD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3856" y="2078863"/>
              <a:ext cx="0" cy="99978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AF8B15CA-649C-4F2B-B510-74635ABEF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1815" y="3071759"/>
              <a:ext cx="462893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2D00E59-1657-4266-AE1D-ABF37A0ED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28" y="3078652"/>
              <a:ext cx="462893" cy="1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EFB86217-FF03-4328-84BB-A2F1AE02C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3121" y="2051676"/>
              <a:ext cx="0" cy="23092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BF03B01-F3D0-4B94-B705-1AD352D37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675" y="2071971"/>
              <a:ext cx="0" cy="204161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arrow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80F470B8-A96F-4A10-89D2-A9F987B95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675" y="2276132"/>
              <a:ext cx="0" cy="204161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arrow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4696588-0232-40CD-8D30-53D93DC96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675" y="2480294"/>
              <a:ext cx="0" cy="591465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arrow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86C95CA-9672-4C94-8159-D0BA5E77D701}"/>
              </a:ext>
            </a:extLst>
          </p:cNvPr>
          <p:cNvGrpSpPr/>
          <p:nvPr/>
        </p:nvGrpSpPr>
        <p:grpSpPr>
          <a:xfrm>
            <a:off x="1025464" y="4031060"/>
            <a:ext cx="4173392" cy="299028"/>
            <a:chOff x="637463" y="4179795"/>
            <a:chExt cx="4870605" cy="34898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368E9D2-4715-4845-83A8-F6BFF11E6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63" y="4179795"/>
              <a:ext cx="4870605" cy="348984"/>
            </a:xfrm>
            <a:prstGeom prst="rect">
              <a:avLst/>
            </a:prstGeom>
          </p:spPr>
        </p:pic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E557AA7B-3C13-46A5-9D0E-D523BAD63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63" y="4512781"/>
              <a:ext cx="70453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4B79455-32F1-4F0F-B711-BB4E23038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655" y="4509951"/>
              <a:ext cx="3833112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B791D771-EFD6-4261-88E0-F651627ED587}"/>
              </a:ext>
            </a:extLst>
          </p:cNvPr>
          <p:cNvGrpSpPr/>
          <p:nvPr/>
        </p:nvGrpSpPr>
        <p:grpSpPr>
          <a:xfrm>
            <a:off x="1327305" y="4519648"/>
            <a:ext cx="2979839" cy="503919"/>
            <a:chOff x="1111209" y="4591735"/>
            <a:chExt cx="3306501" cy="559161"/>
          </a:xfrm>
        </p:grpSpPr>
        <p:pic>
          <p:nvPicPr>
            <p:cNvPr id="18" name="図 17" descr="テキスト, 手紙&#10;&#10;自動的に生成された説明">
              <a:extLst>
                <a:ext uri="{FF2B5EF4-FFF2-40B4-BE49-F238E27FC236}">
                  <a16:creationId xmlns:a16="http://schemas.microsoft.com/office/drawing/2014/main" id="{01F28370-3C6E-40B6-BD7F-1A86E149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313" y="4591735"/>
              <a:ext cx="3299397" cy="559161"/>
            </a:xfrm>
            <a:prstGeom prst="rect">
              <a:avLst/>
            </a:prstGeom>
          </p:spPr>
        </p:pic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9D8FE0C3-34A5-4443-8341-6BF829AD4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209" y="4988243"/>
              <a:ext cx="295476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3F0266F-FAD6-4249-9DBF-04CF0A4C83B3}"/>
                  </a:ext>
                </a:extLst>
              </p:cNvPr>
              <p:cNvSpPr txBox="1"/>
              <p:nvPr/>
            </p:nvSpPr>
            <p:spPr>
              <a:xfrm>
                <a:off x="133825" y="5136295"/>
                <a:ext cx="5642340" cy="65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𝑐𝑐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:35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km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𝑜𝑐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:6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km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:3300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kg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:1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000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kg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𝑐𝑐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800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kg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𝑜𝑐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900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kg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ja-JP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3F0266F-FAD6-4249-9DBF-04CF0A4C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5" y="5136295"/>
                <a:ext cx="5642340" cy="657039"/>
              </a:xfrm>
              <a:prstGeom prst="rect">
                <a:avLst/>
              </a:prstGeom>
              <a:blipFill>
                <a:blip r:embed="rId8"/>
                <a:stretch>
                  <a:fillRect l="-216" b="-6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1C78C9A-E8C2-4737-B810-DACDAFDF3019}"/>
                  </a:ext>
                </a:extLst>
              </p:cNvPr>
              <p:cNvSpPr txBox="1"/>
              <p:nvPr/>
            </p:nvSpPr>
            <p:spPr>
              <a:xfrm>
                <a:off x="1156819" y="5905737"/>
                <a:ext cx="3800068" cy="36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chemeClr val="tx1"/>
                  </a:buClr>
                  <a:buSzPct val="90000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海盆の深さが大体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6.6 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km</m:t>
                    </m:r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 と推定できる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1C78C9A-E8C2-4737-B810-DACDAFDF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19" y="5905737"/>
                <a:ext cx="3800068" cy="362920"/>
              </a:xfrm>
              <a:prstGeom prst="rect">
                <a:avLst/>
              </a:prstGeom>
              <a:blipFill>
                <a:blip r:embed="rId9"/>
                <a:stretch>
                  <a:fillRect l="-963" b="-22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0710915-7236-4093-A78C-E29F861B1EE8}"/>
              </a:ext>
            </a:extLst>
          </p:cNvPr>
          <p:cNvSpPr txBox="1"/>
          <p:nvPr/>
        </p:nvSpPr>
        <p:spPr>
          <a:xfrm>
            <a:off x="6475860" y="1914302"/>
            <a:ext cx="5565391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地殻が薄く伸ばされる際に，アイソスタシーの要請から</a:t>
            </a:r>
            <a:br>
              <a:rPr lang="en-US" altLang="ja-JP" sz="1600" dirty="0">
                <a:latin typeface="+mn-ea"/>
                <a:sym typeface="Wingdings" panose="05000000000000000000" pitchFamily="2" charset="2"/>
              </a:rPr>
            </a:b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大陸沈降が起きる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地殻伸長モデル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BC4F7C63-2EA8-4E15-B8C1-C67FDC17720E}"/>
              </a:ext>
            </a:extLst>
          </p:cNvPr>
          <p:cNvGrpSpPr/>
          <p:nvPr/>
        </p:nvGrpSpPr>
        <p:grpSpPr>
          <a:xfrm>
            <a:off x="9764493" y="2826871"/>
            <a:ext cx="1980656" cy="2421189"/>
            <a:chOff x="9606823" y="2657758"/>
            <a:chExt cx="1980656" cy="2421189"/>
          </a:xfrm>
        </p:grpSpPr>
        <p:pic>
          <p:nvPicPr>
            <p:cNvPr id="62" name="図 61" descr="テキスト, 手紙&#10;&#10;自動的に生成された説明">
              <a:extLst>
                <a:ext uri="{FF2B5EF4-FFF2-40B4-BE49-F238E27FC236}">
                  <a16:creationId xmlns:a16="http://schemas.microsoft.com/office/drawing/2014/main" id="{35F6377F-3F6E-4C8B-BE71-658999C9E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568" y="3016358"/>
              <a:ext cx="905970" cy="674855"/>
            </a:xfrm>
            <a:prstGeom prst="rect">
              <a:avLst/>
            </a:prstGeom>
          </p:spPr>
        </p:pic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F5B557E-AFC4-43AB-88ED-95123AB68C1F}"/>
                </a:ext>
              </a:extLst>
            </p:cNvPr>
            <p:cNvSpPr txBox="1"/>
            <p:nvPr/>
          </p:nvSpPr>
          <p:spPr>
            <a:xfrm>
              <a:off x="9606823" y="2657758"/>
              <a:ext cx="1153379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SzPct val="90000"/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latin typeface="+mn-ea"/>
                </a:rPr>
                <a:t>伸長率</a:t>
              </a:r>
            </a:p>
          </p:txBody>
        </p:sp>
        <p:pic>
          <p:nvPicPr>
            <p:cNvPr id="71" name="図 70" descr="テキスト&#10;&#10;自動的に生成された説明">
              <a:extLst>
                <a:ext uri="{FF2B5EF4-FFF2-40B4-BE49-F238E27FC236}">
                  <a16:creationId xmlns:a16="http://schemas.microsoft.com/office/drawing/2014/main" id="{D004E6A4-45B2-4F07-B9CF-7ED10164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8764" y="4151942"/>
              <a:ext cx="1608715" cy="367706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DBCCCBE-76A3-4036-BAE7-49609D9466D7}"/>
                </a:ext>
              </a:extLst>
            </p:cNvPr>
            <p:cNvSpPr txBox="1"/>
            <p:nvPr/>
          </p:nvSpPr>
          <p:spPr>
            <a:xfrm>
              <a:off x="9606823" y="3652950"/>
              <a:ext cx="1515697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SzPct val="90000"/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latin typeface="+mn-ea"/>
                </a:rPr>
                <a:t>質量保存則</a:t>
              </a:r>
            </a:p>
          </p:txBody>
        </p:sp>
        <p:pic>
          <p:nvPicPr>
            <p:cNvPr id="73" name="図 72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F01DA164-62EC-404E-8F71-8F3F6C5A2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461" y="4551202"/>
              <a:ext cx="982577" cy="527745"/>
            </a:xfrm>
            <a:prstGeom prst="rect">
              <a:avLst/>
            </a:prstGeom>
          </p:spPr>
        </p:pic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994473-59F6-4874-8812-4246F1B7B025}"/>
                </a:ext>
              </a:extLst>
            </p:cNvPr>
            <p:cNvSpPr txBox="1"/>
            <p:nvPr/>
          </p:nvSpPr>
          <p:spPr>
            <a:xfrm>
              <a:off x="9978764" y="4601044"/>
              <a:ext cx="385907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SzPct val="90000"/>
              </a:pPr>
              <a:r>
                <a:rPr kumimoji="1" lang="en-US" altLang="ja-JP" sz="1600" dirty="0">
                  <a:latin typeface="+mn-ea"/>
                  <a:sym typeface="Wingdings" panose="05000000000000000000" pitchFamily="2" charset="2"/>
                </a:rPr>
                <a:t> </a:t>
              </a:r>
              <a:endParaRPr kumimoji="1" lang="ja-JP" altLang="en-US" sz="1600" dirty="0">
                <a:latin typeface="+mn-ea"/>
              </a:endParaRP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EC258AA-407A-4A87-98F2-8D3C94D9D72B}"/>
              </a:ext>
            </a:extLst>
          </p:cNvPr>
          <p:cNvSpPr txBox="1"/>
          <p:nvPr/>
        </p:nvSpPr>
        <p:spPr>
          <a:xfrm>
            <a:off x="6180758" y="2561910"/>
            <a:ext cx="905970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伸びる前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880C388-8B74-4988-B4C2-33470684F4A2}"/>
              </a:ext>
            </a:extLst>
          </p:cNvPr>
          <p:cNvSpPr txBox="1"/>
          <p:nvPr/>
        </p:nvSpPr>
        <p:spPr>
          <a:xfrm>
            <a:off x="6181300" y="4107320"/>
            <a:ext cx="905970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伸びた後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31ACBA7-630E-4561-89D0-B78310154899}"/>
                  </a:ext>
                </a:extLst>
              </p:cNvPr>
              <p:cNvSpPr txBox="1"/>
              <p:nvPr/>
            </p:nvSpPr>
            <p:spPr>
              <a:xfrm>
                <a:off x="9599928" y="5750450"/>
                <a:ext cx="2309787" cy="41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SzPct val="90000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→∞</m:t>
                    </m:r>
                  </m:oMath>
                </a14:m>
                <a:r>
                  <a:rPr kumimoji="1" lang="ja-JP" altLang="en-US" sz="1600" dirty="0">
                    <a:latin typeface="+mn-ea"/>
                    <a:sym typeface="Wingdings" panose="05000000000000000000" pitchFamily="2" charset="2"/>
                  </a:rPr>
                  <a:t> の時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22 </m:t>
                    </m:r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km</m:t>
                    </m:r>
                  </m:oMath>
                </a14:m>
                <a:r>
                  <a:rPr kumimoji="1" lang="ja-JP" altLang="en-US" sz="16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kumimoji="1" lang="en-US" altLang="ja-JP" sz="1600" dirty="0">
                    <a:latin typeface="+mn-ea"/>
                    <a:sym typeface="Wingdings" panose="05000000000000000000" pitchFamily="2" charset="2"/>
                  </a:rPr>
                  <a:t> </a:t>
                </a:r>
                <a:endParaRPr kumimoji="1" lang="ja-JP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31ACBA7-630E-4561-89D0-B78310154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928" y="5750450"/>
                <a:ext cx="2309787" cy="417871"/>
              </a:xfrm>
              <a:prstGeom prst="rect">
                <a:avLst/>
              </a:prstGeom>
              <a:blipFill>
                <a:blip r:embed="rId13"/>
                <a:stretch>
                  <a:fillRect l="-158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B1A143E-4431-46AE-968B-49252D8C9166}"/>
              </a:ext>
            </a:extLst>
          </p:cNvPr>
          <p:cNvCxnSpPr>
            <a:cxnSpLocks/>
          </p:cNvCxnSpPr>
          <p:nvPr/>
        </p:nvCxnSpPr>
        <p:spPr>
          <a:xfrm flipV="1">
            <a:off x="8855639" y="4543500"/>
            <a:ext cx="0" cy="1452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0EBB1C3-91F1-40FE-8CAC-44B556858474}"/>
              </a:ext>
            </a:extLst>
          </p:cNvPr>
          <p:cNvCxnSpPr>
            <a:cxnSpLocks/>
          </p:cNvCxnSpPr>
          <p:nvPr/>
        </p:nvCxnSpPr>
        <p:spPr>
          <a:xfrm>
            <a:off x="7196198" y="5023567"/>
            <a:ext cx="1587194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296065A-369D-4B22-9910-2D7DDC7798B0}"/>
              </a:ext>
            </a:extLst>
          </p:cNvPr>
          <p:cNvCxnSpPr>
            <a:cxnSpLocks/>
          </p:cNvCxnSpPr>
          <p:nvPr/>
        </p:nvCxnSpPr>
        <p:spPr>
          <a:xfrm>
            <a:off x="7756429" y="3347392"/>
            <a:ext cx="440974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8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5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133825" y="99211"/>
            <a:ext cx="29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2.2 normal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stress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水平方向の法線応力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DE09184-71F0-4B83-A026-DBC6106A7A55}"/>
              </a:ext>
            </a:extLst>
          </p:cNvPr>
          <p:cNvSpPr txBox="1"/>
          <p:nvPr/>
        </p:nvSpPr>
        <p:spPr>
          <a:xfrm>
            <a:off x="2614388" y="1107443"/>
            <a:ext cx="696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IPAexGothic"/>
                <a:ea typeface="+mj-ea"/>
              </a:rPr>
              <a:t>テクトニックな場では水平方向の法線応力がある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175131-9F63-48BB-A75B-EFD7CC58BF77}"/>
              </a:ext>
            </a:extLst>
          </p:cNvPr>
          <p:cNvSpPr txBox="1"/>
          <p:nvPr/>
        </p:nvSpPr>
        <p:spPr>
          <a:xfrm>
            <a:off x="3800878" y="692228"/>
            <a:ext cx="4590244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IPAexGothic"/>
                <a:ea typeface="+mj-ea"/>
              </a:rPr>
              <a:t>これまでは鉛直方向の法線応力を考えたが</a:t>
            </a: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F14D93F3-7609-49B3-B7A6-F63470B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F09C1BA3-A117-459E-9AE9-B2C0369E41B8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8FE12340-02D4-4B6F-B4BD-0D3131FB8F42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accent6"/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BE30FE5C-D110-4185-A89A-A595A4DE07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3" r="14760" b="21108"/>
          <a:stretch/>
        </p:blipFill>
        <p:spPr>
          <a:xfrm>
            <a:off x="9863944" y="2275667"/>
            <a:ext cx="1981714" cy="1841212"/>
          </a:xfrm>
          <a:prstGeom prst="rect">
            <a:avLst/>
          </a:prstGeom>
        </p:spPr>
      </p:pic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B199BF7B-C0C7-4A62-BC4D-3E9CE8A37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32" y="3180879"/>
            <a:ext cx="3641836" cy="670864"/>
          </a:xfrm>
          <a:prstGeom prst="rect">
            <a:avLst/>
          </a:prstGeom>
        </p:spPr>
      </p:pic>
      <p:pic>
        <p:nvPicPr>
          <p:cNvPr id="18" name="図 17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705F1BE-07FF-40FF-9F3C-89501250C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36" y="2361729"/>
            <a:ext cx="2762595" cy="353148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80665D-C77C-40CA-B004-75CDB61E4749}"/>
              </a:ext>
            </a:extLst>
          </p:cNvPr>
          <p:cNvSpPr txBox="1"/>
          <p:nvPr/>
        </p:nvSpPr>
        <p:spPr>
          <a:xfrm>
            <a:off x="5275146" y="2778530"/>
            <a:ext cx="4468620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これを「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静水圧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」もしくは単に「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圧力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」という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1760AEE-4764-4BD2-9A9E-72CF7ED466DA}"/>
              </a:ext>
            </a:extLst>
          </p:cNvPr>
          <p:cNvGrpSpPr/>
          <p:nvPr/>
        </p:nvGrpSpPr>
        <p:grpSpPr>
          <a:xfrm>
            <a:off x="133825" y="1957564"/>
            <a:ext cx="5170663" cy="1790951"/>
            <a:chOff x="315654" y="2102155"/>
            <a:chExt cx="5170663" cy="1790951"/>
          </a:xfrm>
        </p:grpSpPr>
        <p:pic>
          <p:nvPicPr>
            <p:cNvPr id="4" name="図 3" descr="アンテナ が含まれている画像&#10;&#10;自動的に生成された説明">
              <a:extLst>
                <a:ext uri="{FF2B5EF4-FFF2-40B4-BE49-F238E27FC236}">
                  <a16:creationId xmlns:a16="http://schemas.microsoft.com/office/drawing/2014/main" id="{4AE5306F-58C7-4EA9-A0C9-D73FA58B3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" t="3015" r="2040" b="20215"/>
            <a:stretch/>
          </p:blipFill>
          <p:spPr>
            <a:xfrm>
              <a:off x="315654" y="2102155"/>
              <a:ext cx="4958363" cy="1790951"/>
            </a:xfrm>
            <a:prstGeom prst="rect">
              <a:avLst/>
            </a:prstGeom>
          </p:spPr>
        </p:pic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91BF6EE4-18CC-4125-BB76-B36154A36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5735" y="3211156"/>
              <a:ext cx="291056" cy="151304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98B23BA-C39D-488C-AE31-A3521B36EB7A}"/>
                </a:ext>
              </a:extLst>
            </p:cNvPr>
            <p:cNvSpPr txBox="1"/>
            <p:nvPr/>
          </p:nvSpPr>
          <p:spPr>
            <a:xfrm>
              <a:off x="3993898" y="3143324"/>
              <a:ext cx="1492419" cy="32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</a:pPr>
              <a:r>
                <a:rPr lang="ja-JP" altLang="en-US" sz="1400" dirty="0">
                  <a:solidFill>
                    <a:srgbClr val="002060"/>
                  </a:solidFill>
                  <a:latin typeface="+mn-ea"/>
                  <a:sym typeface="Wingdings" panose="05000000000000000000" pitchFamily="2" charset="2"/>
                </a:rPr>
                <a:t>奥行は単位長さ</a:t>
              </a:r>
              <a:endParaRPr lang="en-US" altLang="ja-JP" sz="14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1758EBC-D2BC-40AF-9C94-50FCBC81C770}"/>
                  </a:ext>
                </a:extLst>
              </p:cNvPr>
              <p:cNvSpPr txBox="1"/>
              <p:nvPr/>
            </p:nvSpPr>
            <p:spPr>
              <a:xfrm>
                <a:off x="2681883" y="5334695"/>
                <a:ext cx="6418055" cy="95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Clr>
                    <a:schemeClr val="tx1"/>
                  </a:buClr>
                  <a:buSzPct val="90000"/>
                  <a:buFont typeface="+mj-lt"/>
                  <a:buAutoNum type="arabicPeriod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自分が周りと同じ　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𝑥𝑥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ja-JP" altLang="en-US" sz="1600" b="0" dirty="0">
                    <a:latin typeface="+mn-ea"/>
                    <a:sym typeface="Wingdings" panose="05000000000000000000" pitchFamily="2" charset="2"/>
                  </a:rPr>
                  <a:t>　</a:t>
                </a:r>
                <a:r>
                  <a:rPr lang="en-US" altLang="ja-JP" sz="1600" b="0" dirty="0"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ja-JP" altLang="en-US" sz="1600" b="0" dirty="0">
                    <a:latin typeface="+mn-ea"/>
                    <a:sym typeface="Wingdings" panose="05000000000000000000" pitchFamily="2" charset="2"/>
                  </a:rPr>
                  <a:t>　静水圧のみが存在</a:t>
                </a:r>
                <a:endParaRPr lang="en-US" altLang="ja-JP" sz="1600" b="0" dirty="0">
                  <a:latin typeface="+mn-ea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20000"/>
                  </a:lnSpc>
                  <a:buClr>
                    <a:schemeClr val="tx1"/>
                  </a:buClr>
                  <a:buSzPct val="90000"/>
                  <a:buFont typeface="+mj-lt"/>
                  <a:buAutoNum type="arabicPeriod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自分が周りより軽い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𝑥𝑥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&lt;0</m:t>
                    </m:r>
                  </m:oMath>
                </a14:m>
                <a:r>
                  <a:rPr lang="ja-JP" altLang="en-US" sz="1600" b="0" dirty="0">
                    <a:latin typeface="+mn-ea"/>
                    <a:sym typeface="Wingdings" panose="05000000000000000000" pitchFamily="2" charset="2"/>
                  </a:rPr>
                  <a:t>　</a:t>
                </a:r>
                <a:r>
                  <a:rPr lang="en-US" altLang="ja-JP" sz="1600" b="0" dirty="0"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ja-JP" altLang="en-US" sz="1600" b="0" dirty="0">
                    <a:latin typeface="+mn-ea"/>
                    <a:sym typeface="Wingdings" panose="05000000000000000000" pitchFamily="2" charset="2"/>
                  </a:rPr>
                  <a:t>　引っ張り応力が発生</a:t>
                </a:r>
                <a:endParaRPr lang="en-US" altLang="ja-JP" sz="1600" b="0" dirty="0">
                  <a:latin typeface="+mn-ea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20000"/>
                  </a:lnSpc>
                  <a:buClr>
                    <a:schemeClr val="tx1"/>
                  </a:buClr>
                  <a:buSzPct val="90000"/>
                  <a:buFont typeface="+mj-lt"/>
                  <a:buAutoNum type="arabicPeriod"/>
                </a:pPr>
                <a:r>
                  <a:rPr lang="ja-JP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自分が周りより重い </a:t>
                </a:r>
                <a:r>
                  <a:rPr lang="en-US" altLang="ja-JP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ja-JP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sSub>
                      <m:sSubPr>
                        <m:ctrlPr>
                          <a:rPr lang="en-US" altLang="ja-JP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𝑥𝑥</m:t>
                        </m:r>
                      </m:sub>
                    </m:sSub>
                    <m:r>
                      <a:rPr lang="en-US" altLang="ja-JP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r>
                  <a:rPr lang="ja-JP" altLang="en-US" sz="16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　</a:t>
                </a:r>
                <a:r>
                  <a:rPr lang="en-US" altLang="ja-JP" sz="16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ja-JP" altLang="en-US" sz="16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　圧縮応力が発生 </a:t>
                </a:r>
                <a:r>
                  <a:rPr lang="en-US" altLang="ja-JP" sz="16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ja-JP" altLang="en-US" sz="16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想定外</a:t>
                </a:r>
                <a:r>
                  <a:rPr lang="en-US" altLang="ja-JP" sz="16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1758EBC-D2BC-40AF-9C94-50FCBC81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83" y="5334695"/>
                <a:ext cx="6418055" cy="953403"/>
              </a:xfrm>
              <a:prstGeom prst="rect">
                <a:avLst/>
              </a:prstGeom>
              <a:blipFill>
                <a:blip r:embed="rId7"/>
                <a:stretch>
                  <a:fillRect l="-760" t="-1911" r="-285" b="-8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0DCE0D-CA0F-4AB5-AD53-46CAD1979D0D}"/>
              </a:ext>
            </a:extLst>
          </p:cNvPr>
          <p:cNvSpPr txBox="1"/>
          <p:nvPr/>
        </p:nvSpPr>
        <p:spPr>
          <a:xfrm>
            <a:off x="349478" y="3831674"/>
            <a:ext cx="6702021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浮力を考える場合は，静止状態で水平方向のつり合いを別途考慮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939DA69-6884-4E12-9E06-759250BAD65E}"/>
              </a:ext>
            </a:extLst>
          </p:cNvPr>
          <p:cNvGrpSpPr/>
          <p:nvPr/>
        </p:nvGrpSpPr>
        <p:grpSpPr>
          <a:xfrm>
            <a:off x="1679214" y="4270712"/>
            <a:ext cx="9432711" cy="814941"/>
            <a:chOff x="464261" y="4629158"/>
            <a:chExt cx="9432711" cy="814941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96AD810-0F8C-4CF6-859D-BC78667E7B6D}"/>
                </a:ext>
              </a:extLst>
            </p:cNvPr>
            <p:cNvGrpSpPr/>
            <p:nvPr/>
          </p:nvGrpSpPr>
          <p:grpSpPr>
            <a:xfrm>
              <a:off x="464261" y="4722996"/>
              <a:ext cx="6063585" cy="616459"/>
              <a:chOff x="3316478" y="4816250"/>
              <a:chExt cx="6063585" cy="616459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F4A75370-D895-4F17-9281-BE1570F8E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6478" y="4977047"/>
                <a:ext cx="2260500" cy="277120"/>
              </a:xfrm>
              <a:prstGeom prst="rect">
                <a:avLst/>
              </a:prstGeom>
            </p:spPr>
          </p:pic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E9579EF-C3D0-4867-87F5-3C0EB6F98063}"/>
                  </a:ext>
                </a:extLst>
              </p:cNvPr>
              <p:cNvGrpSpPr/>
              <p:nvPr/>
            </p:nvGrpSpPr>
            <p:grpSpPr>
              <a:xfrm>
                <a:off x="6252964" y="4816250"/>
                <a:ext cx="3127099" cy="616459"/>
                <a:chOff x="5408371" y="5279808"/>
                <a:chExt cx="3153612" cy="621685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EB0863E4-6F29-4CC4-8DD0-71D6D5688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2970"/>
                <a:stretch/>
              </p:blipFill>
              <p:spPr>
                <a:xfrm>
                  <a:off x="5408371" y="5279808"/>
                  <a:ext cx="1394396" cy="603790"/>
                </a:xfrm>
                <a:prstGeom prst="rect">
                  <a:avLst/>
                </a:prstGeom>
              </p:spPr>
            </p:pic>
            <p:pic>
              <p:nvPicPr>
                <p:cNvPr id="34" name="図 33">
                  <a:extLst>
                    <a:ext uri="{FF2B5EF4-FFF2-40B4-BE49-F238E27FC236}">
                      <a16:creationId xmlns:a16="http://schemas.microsoft.com/office/drawing/2014/main" id="{EB824E1F-5DA1-4B1C-8079-08CB8F6E2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484" r="461"/>
                <a:stretch/>
              </p:blipFill>
              <p:spPr>
                <a:xfrm>
                  <a:off x="6856718" y="5297703"/>
                  <a:ext cx="1705265" cy="603790"/>
                </a:xfrm>
                <a:prstGeom prst="rect">
                  <a:avLst/>
                </a:prstGeom>
              </p:spPr>
            </p:pic>
          </p:grpSp>
          <p:sp>
            <p:nvSpPr>
              <p:cNvPr id="25" name="矢印: 右 24">
                <a:extLst>
                  <a:ext uri="{FF2B5EF4-FFF2-40B4-BE49-F238E27FC236}">
                    <a16:creationId xmlns:a16="http://schemas.microsoft.com/office/drawing/2014/main" id="{3D56B9AD-B6BA-4A7D-AE46-F5E19C672917}"/>
                  </a:ext>
                </a:extLst>
              </p:cNvPr>
              <p:cNvSpPr/>
              <p:nvPr/>
            </p:nvSpPr>
            <p:spPr>
              <a:xfrm>
                <a:off x="5704969" y="4974359"/>
                <a:ext cx="355235" cy="297511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6D63E804-20F5-40ED-BB77-7D3868F7B2C9}"/>
                </a:ext>
              </a:extLst>
            </p:cNvPr>
            <p:cNvGrpSpPr/>
            <p:nvPr/>
          </p:nvGrpSpPr>
          <p:grpSpPr>
            <a:xfrm>
              <a:off x="7439928" y="4629158"/>
              <a:ext cx="2457044" cy="814941"/>
              <a:chOff x="8171040" y="5147333"/>
              <a:chExt cx="2457044" cy="814941"/>
            </a:xfrm>
          </p:grpSpPr>
          <p:pic>
            <p:nvPicPr>
              <p:cNvPr id="38" name="図 37" descr="テキスト&#10;&#10;自動的に生成された説明">
                <a:extLst>
                  <a:ext uri="{FF2B5EF4-FFF2-40B4-BE49-F238E27FC236}">
                    <a16:creationId xmlns:a16="http://schemas.microsoft.com/office/drawing/2014/main" id="{196A5C8E-15A5-49D4-8200-23A610BE3D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207"/>
              <a:stretch/>
            </p:blipFill>
            <p:spPr>
              <a:xfrm>
                <a:off x="8171040" y="5147333"/>
                <a:ext cx="594142" cy="814941"/>
              </a:xfrm>
              <a:prstGeom prst="rect">
                <a:avLst/>
              </a:prstGeom>
            </p:spPr>
          </p:pic>
          <p:pic>
            <p:nvPicPr>
              <p:cNvPr id="43" name="図 42" descr="テキスト&#10;&#10;自動的に生成された説明">
                <a:extLst>
                  <a:ext uri="{FF2B5EF4-FFF2-40B4-BE49-F238E27FC236}">
                    <a16:creationId xmlns:a16="http://schemas.microsoft.com/office/drawing/2014/main" id="{57DD394B-E55A-442C-93AF-C935670D6B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075"/>
              <a:stretch/>
            </p:blipFill>
            <p:spPr>
              <a:xfrm>
                <a:off x="8718975" y="5197250"/>
                <a:ext cx="1909109" cy="745699"/>
              </a:xfrm>
              <a:prstGeom prst="rect">
                <a:avLst/>
              </a:prstGeom>
            </p:spPr>
          </p:pic>
        </p:grpSp>
        <p:sp>
          <p:nvSpPr>
            <p:cNvPr id="45" name="矢印: 右 44">
              <a:extLst>
                <a:ext uri="{FF2B5EF4-FFF2-40B4-BE49-F238E27FC236}">
                  <a16:creationId xmlns:a16="http://schemas.microsoft.com/office/drawing/2014/main" id="{653E132F-3BF0-48A8-838E-324E16A30C90}"/>
                </a:ext>
              </a:extLst>
            </p:cNvPr>
            <p:cNvSpPr/>
            <p:nvPr/>
          </p:nvSpPr>
          <p:spPr>
            <a:xfrm>
              <a:off x="6820335" y="4881104"/>
              <a:ext cx="355235" cy="2975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0ED13C-662D-4534-890B-673395B2E78D}"/>
              </a:ext>
            </a:extLst>
          </p:cNvPr>
          <p:cNvSpPr txBox="1"/>
          <p:nvPr/>
        </p:nvSpPr>
        <p:spPr>
          <a:xfrm>
            <a:off x="3144671" y="4216599"/>
            <a:ext cx="991007" cy="3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偏差応力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E249AF2-D3A2-4008-9EB4-9DBF9217E207}"/>
              </a:ext>
            </a:extLst>
          </p:cNvPr>
          <p:cNvSpPr txBox="1"/>
          <p:nvPr/>
        </p:nvSpPr>
        <p:spPr>
          <a:xfrm>
            <a:off x="9626161" y="5927767"/>
            <a:ext cx="2219497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lang="en-US" altLang="ja-JP" sz="1600" b="0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[</a:t>
            </a:r>
            <a:r>
              <a:rPr lang="ja-JP" altLang="en-US" sz="1600" b="0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注意</a:t>
            </a:r>
            <a:r>
              <a:rPr lang="en-US" altLang="ja-JP" sz="1600" b="0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] </a:t>
            </a:r>
            <a:r>
              <a:rPr lang="ja-JP" altLang="en-US" sz="1600" b="0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圧縮方向が正！</a:t>
            </a:r>
            <a:endParaRPr lang="en-US" altLang="ja-JP" sz="1600" b="0" dirty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238BCC9-00CA-4635-87D1-C95B272348B1}"/>
                  </a:ext>
                </a:extLst>
              </p:cNvPr>
              <p:cNvSpPr txBox="1"/>
              <p:nvPr/>
            </p:nvSpPr>
            <p:spPr>
              <a:xfrm>
                <a:off x="7941675" y="4957067"/>
                <a:ext cx="3903983" cy="32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buClr>
                    <a:schemeClr val="tx1"/>
                  </a:buClr>
                  <a:buSzPct val="90000"/>
                </a:pPr>
                <a:r>
                  <a:rPr lang="ja-JP" altLang="en-US" sz="1400" b="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sym typeface="Wingdings" panose="05000000000000000000" pitchFamily="2" charset="2"/>
                  </a:rPr>
                  <a:t>大陸地殻の典型的な値：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US" altLang="ja-JP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𝑥𝑥</m:t>
                        </m:r>
                      </m:sub>
                    </m:sSub>
                    <m:r>
                      <a:rPr lang="en-US" altLang="ja-JP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=−10~100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MPa</m:t>
                    </m:r>
                  </m:oMath>
                </a14:m>
                <a:endParaRPr lang="en-US" altLang="ja-JP" sz="1400" b="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238BCC9-00CA-4635-87D1-C95B2723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75" y="4957067"/>
                <a:ext cx="3903983" cy="329064"/>
              </a:xfrm>
              <a:prstGeom prst="rect">
                <a:avLst/>
              </a:prstGeom>
              <a:blipFill>
                <a:blip r:embed="rId11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66EFFC-BD98-43B9-8A34-F37E9D05F42C}"/>
              </a:ext>
            </a:extLst>
          </p:cNvPr>
          <p:cNvSpPr txBox="1"/>
          <p:nvPr/>
        </p:nvSpPr>
        <p:spPr>
          <a:xfrm>
            <a:off x="4952575" y="1887826"/>
            <a:ext cx="7321848" cy="36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弾性体が脆弱なら流体的と見なせ，静止状態で法線応力は全て等しくなる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726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6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207818" y="99211"/>
            <a:ext cx="262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2.2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shear</a:t>
            </a:r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stress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せん断応力</a:t>
            </a: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9E62ED87-F8B3-4CFE-BC4B-32839680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D80EEC28-7A88-4064-8753-C5C78BBB5755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234F9DEC-E05D-4B67-AD6E-58F52C2B3BB8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6B789E-D9A6-4BAA-B044-EB6D95329563}"/>
              </a:ext>
            </a:extLst>
          </p:cNvPr>
          <p:cNvGrpSpPr/>
          <p:nvPr/>
        </p:nvGrpSpPr>
        <p:grpSpPr>
          <a:xfrm>
            <a:off x="9254325" y="643731"/>
            <a:ext cx="2481572" cy="2040192"/>
            <a:chOff x="6232552" y="772316"/>
            <a:chExt cx="3214486" cy="2642748"/>
          </a:xfrm>
        </p:grpSpPr>
        <p:pic>
          <p:nvPicPr>
            <p:cNvPr id="18" name="図 17" descr="ダイアグラム, 設計図&#10;&#10;自動的に生成された説明">
              <a:extLst>
                <a:ext uri="{FF2B5EF4-FFF2-40B4-BE49-F238E27FC236}">
                  <a16:creationId xmlns:a16="http://schemas.microsoft.com/office/drawing/2014/main" id="{FAE7BAE2-0577-49ED-B566-81242C6B2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98"/>
            <a:stretch/>
          </p:blipFill>
          <p:spPr>
            <a:xfrm>
              <a:off x="6232552" y="772316"/>
              <a:ext cx="3214486" cy="2642748"/>
            </a:xfrm>
            <a:prstGeom prst="rect">
              <a:avLst/>
            </a:prstGeom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7BE8031-F84E-4395-8582-48CBCD803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1585" y="1901216"/>
              <a:ext cx="77122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32B2EE3-BB27-4ED7-B74E-25272A9A9EC5}"/>
                </a:ext>
              </a:extLst>
            </p:cNvPr>
            <p:cNvCxnSpPr>
              <a:cxnSpLocks/>
            </p:cNvCxnSpPr>
            <p:nvPr/>
          </p:nvCxnSpPr>
          <p:spPr>
            <a:xfrm>
              <a:off x="8585007" y="1747168"/>
              <a:ext cx="0" cy="107274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0DAD68-DDA0-4A30-A2BC-F3B645E26773}"/>
              </a:ext>
            </a:extLst>
          </p:cNvPr>
          <p:cNvSpPr txBox="1"/>
          <p:nvPr/>
        </p:nvSpPr>
        <p:spPr>
          <a:xfrm>
            <a:off x="3180538" y="2085282"/>
            <a:ext cx="6350753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lang="ja-JP" altLang="en-US" b="1" dirty="0">
                <a:latin typeface="+mn-ea"/>
                <a:sym typeface="Wingdings" panose="05000000000000000000" pitchFamily="2" charset="2"/>
              </a:rPr>
              <a:t>例：スラストシート</a:t>
            </a:r>
            <a:r>
              <a:rPr lang="en-US" altLang="ja-JP" b="1" dirty="0">
                <a:latin typeface="+mn-ea"/>
                <a:sym typeface="Wingdings" panose="05000000000000000000" pitchFamily="2" charset="2"/>
              </a:rPr>
              <a:t>(thrust sheet)</a:t>
            </a:r>
            <a:r>
              <a:rPr lang="ja-JP" altLang="en-US" b="1" dirty="0">
                <a:latin typeface="+mn-ea"/>
                <a:sym typeface="Wingdings" panose="05000000000000000000" pitchFamily="2" charset="2"/>
              </a:rPr>
              <a:t>貫入に対する摩擦力</a:t>
            </a:r>
            <a:endParaRPr lang="en-US" altLang="ja-JP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E0D2C6-BD00-47F8-A25D-16238E62D600}"/>
              </a:ext>
            </a:extLst>
          </p:cNvPr>
          <p:cNvSpPr txBox="1"/>
          <p:nvPr/>
        </p:nvSpPr>
        <p:spPr>
          <a:xfrm>
            <a:off x="4134554" y="803485"/>
            <a:ext cx="4165756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法線応力     </a:t>
            </a:r>
            <a:r>
              <a:rPr lang="en-US" altLang="ja-JP" sz="2000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面に垂直に働く応力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せん断応力 </a:t>
            </a:r>
            <a:r>
              <a:rPr lang="en-US" altLang="ja-JP" sz="2000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面に平行に働く応力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663F590-3BA4-40E8-BD4B-90D4159C48C9}"/>
              </a:ext>
            </a:extLst>
          </p:cNvPr>
          <p:cNvGrpSpPr/>
          <p:nvPr/>
        </p:nvGrpSpPr>
        <p:grpSpPr>
          <a:xfrm>
            <a:off x="227833" y="2775456"/>
            <a:ext cx="6396984" cy="2438537"/>
            <a:chOff x="192168" y="2723255"/>
            <a:chExt cx="6396984" cy="2438537"/>
          </a:xfrm>
        </p:grpSpPr>
        <p:pic>
          <p:nvPicPr>
            <p:cNvPr id="4" name="図 3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20544A86-9110-433E-9BC3-FDA875E41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" t="2613" r="3968" b="10200"/>
            <a:stretch/>
          </p:blipFill>
          <p:spPr>
            <a:xfrm>
              <a:off x="192168" y="2723255"/>
              <a:ext cx="6396984" cy="2438537"/>
            </a:xfrm>
            <a:prstGeom prst="rect">
              <a:avLst/>
            </a:prstGeom>
          </p:spPr>
        </p:pic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2E5B29FD-2C7B-4348-B735-EEECC548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430" y="4452132"/>
              <a:ext cx="1148238" cy="28837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62CA8DF-3447-4EDA-8D10-C3BC224C1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6677" y="3858463"/>
              <a:ext cx="251312" cy="211831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D402D06-C3CA-4EC2-A303-224FFCFA04DB}"/>
                </a:ext>
              </a:extLst>
            </p:cNvPr>
            <p:cNvSpPr txBox="1"/>
            <p:nvPr/>
          </p:nvSpPr>
          <p:spPr>
            <a:xfrm>
              <a:off x="4778955" y="4070294"/>
              <a:ext cx="1492419" cy="32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</a:pPr>
              <a:r>
                <a:rPr lang="ja-JP" altLang="en-US" sz="1400" dirty="0">
                  <a:solidFill>
                    <a:srgbClr val="002060"/>
                  </a:solidFill>
                  <a:latin typeface="+mn-ea"/>
                  <a:sym typeface="Wingdings" panose="05000000000000000000" pitchFamily="2" charset="2"/>
                </a:rPr>
                <a:t>奥行は単位長さ</a:t>
              </a:r>
              <a:endParaRPr lang="en-US" altLang="ja-JP" sz="14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1C2C486-6094-4CAC-8634-D18A00ED3BD5}"/>
                </a:ext>
              </a:extLst>
            </p:cNvPr>
            <p:cNvSpPr txBox="1"/>
            <p:nvPr/>
          </p:nvSpPr>
          <p:spPr>
            <a:xfrm>
              <a:off x="422327" y="3693931"/>
              <a:ext cx="1984269" cy="32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  <a:buSzPct val="90000"/>
              </a:pPr>
              <a:r>
                <a:rPr lang="ja-JP" altLang="en-US" sz="1400" dirty="0">
                  <a:solidFill>
                    <a:srgbClr val="C00000"/>
                  </a:solidFill>
                  <a:latin typeface="+mn-ea"/>
                  <a:sym typeface="Wingdings" panose="05000000000000000000" pitchFamily="2" charset="2"/>
                </a:rPr>
                <a:t>スラストシートの貫入</a:t>
              </a:r>
              <a:endParaRPr lang="en-US" altLang="ja-JP" sz="1400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3E4D272-7B90-47DC-8F08-37286C6CDC21}"/>
              </a:ext>
            </a:extLst>
          </p:cNvPr>
          <p:cNvGrpSpPr/>
          <p:nvPr/>
        </p:nvGrpSpPr>
        <p:grpSpPr>
          <a:xfrm>
            <a:off x="6624746" y="2720784"/>
            <a:ext cx="5436530" cy="2876405"/>
            <a:chOff x="6556260" y="2719168"/>
            <a:chExt cx="5436530" cy="2876405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1A2FB6-61C8-49A8-8A38-4BB6DC0E9913}"/>
                </a:ext>
              </a:extLst>
            </p:cNvPr>
            <p:cNvSpPr txBox="1"/>
            <p:nvPr/>
          </p:nvSpPr>
          <p:spPr>
            <a:xfrm>
              <a:off x="6569536" y="2719168"/>
              <a:ext cx="5423254" cy="78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tx1"/>
                </a:buClr>
                <a:buSzPct val="90000"/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薄い結晶岩質が断層に沿って衝上</a:t>
              </a:r>
              <a:r>
                <a:rPr lang="en-US" altLang="ja-JP" sz="1600" dirty="0">
                  <a:latin typeface="+mn-ea"/>
                  <a:sym typeface="Wingdings" panose="05000000000000000000" pitchFamily="2" charset="2"/>
                </a:rPr>
                <a:t>(</a:t>
              </a:r>
              <a:r>
                <a:rPr lang="en-US" altLang="ja-JP" sz="1600" dirty="0" err="1">
                  <a:latin typeface="+mn-ea"/>
                  <a:sym typeface="Wingdings" panose="05000000000000000000" pitchFamily="2" charset="2"/>
                </a:rPr>
                <a:t>overthrsut</a:t>
              </a:r>
              <a:r>
                <a:rPr lang="en-US" altLang="ja-JP" sz="1600" dirty="0">
                  <a:latin typeface="+mn-ea"/>
                  <a:sym typeface="Wingdings" panose="05000000000000000000" pitchFamily="2" charset="2"/>
                </a:rPr>
                <a:t>)</a:t>
              </a: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する</a:t>
              </a:r>
              <a:endParaRPr lang="en-US" altLang="ja-JP" sz="1600" dirty="0">
                <a:latin typeface="+mn-ea"/>
                <a:sym typeface="Wingdings" panose="05000000000000000000" pitchFamily="2" charset="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tx1"/>
                </a:buClr>
                <a:buSzPct val="90000"/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この時に貫入していくシートをスラストシートという</a:t>
              </a:r>
              <a:endParaRPr lang="en-US" altLang="ja-JP" sz="1600" dirty="0">
                <a:latin typeface="+mn-ea"/>
                <a:sym typeface="Wingdings" panose="05000000000000000000" pitchFamily="2" charset="2"/>
              </a:endParaRPr>
            </a:p>
          </p:txBody>
        </p:sp>
        <p:pic>
          <p:nvPicPr>
            <p:cNvPr id="7" name="図 6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7E10F701-4050-4609-AFAD-BDFC20037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4784" y="3605642"/>
              <a:ext cx="1263586" cy="293613"/>
            </a:xfrm>
            <a:prstGeom prst="rect">
              <a:avLst/>
            </a:prstGeom>
          </p:spPr>
        </p:pic>
        <p:pic>
          <p:nvPicPr>
            <p:cNvPr id="9" name="図 8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64F757D7-7EC4-4A27-82D3-40B8E3AF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0744" y="4435808"/>
              <a:ext cx="1043377" cy="309343"/>
            </a:xfrm>
            <a:prstGeom prst="rect">
              <a:avLst/>
            </a:prstGeom>
          </p:spPr>
        </p:pic>
        <p:pic>
          <p:nvPicPr>
            <p:cNvPr id="11" name="図 10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5523ABE7-EFF2-454C-AD83-1A899BF62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065" y="5202340"/>
              <a:ext cx="1111537" cy="393233"/>
            </a:xfrm>
            <a:prstGeom prst="rect">
              <a:avLst/>
            </a:prstGeom>
          </p:spPr>
        </p:pic>
        <p:pic>
          <p:nvPicPr>
            <p:cNvPr id="32" name="図 31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75FC4C00-CD9D-400F-BC2B-423A8C834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536" y="5202340"/>
              <a:ext cx="1384178" cy="361774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D034D1E-A31E-41BF-917A-273E986135AB}"/>
                </a:ext>
              </a:extLst>
            </p:cNvPr>
            <p:cNvSpPr txBox="1"/>
            <p:nvPr/>
          </p:nvSpPr>
          <p:spPr>
            <a:xfrm>
              <a:off x="6569536" y="3937345"/>
              <a:ext cx="3148597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tx1"/>
                </a:buClr>
                <a:buSzPct val="90000"/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これに対して，摩擦力が働く</a:t>
              </a:r>
              <a:endParaRPr lang="en-US" altLang="ja-JP" sz="1600" dirty="0"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45" name="矢印: 右 44">
              <a:extLst>
                <a:ext uri="{FF2B5EF4-FFF2-40B4-BE49-F238E27FC236}">
                  <a16:creationId xmlns:a16="http://schemas.microsoft.com/office/drawing/2014/main" id="{FFF1F909-A897-4CF8-AB8A-5D2949AFD510}"/>
                </a:ext>
              </a:extLst>
            </p:cNvPr>
            <p:cNvSpPr/>
            <p:nvPr/>
          </p:nvSpPr>
          <p:spPr>
            <a:xfrm>
              <a:off x="9103545" y="5257621"/>
              <a:ext cx="355235" cy="29751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E3D37B7-5827-43DD-B02E-0370A08828F2}"/>
                </a:ext>
              </a:extLst>
            </p:cNvPr>
            <p:cNvSpPr txBox="1"/>
            <p:nvPr/>
          </p:nvSpPr>
          <p:spPr>
            <a:xfrm>
              <a:off x="6556260" y="4743133"/>
              <a:ext cx="4578810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tx1"/>
                </a:buClr>
                <a:buSzPct val="90000"/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latin typeface="+mn-ea"/>
                  <a:sym typeface="Wingdings" panose="05000000000000000000" pitchFamily="2" charset="2"/>
                </a:rPr>
                <a:t>摩擦力が鉛直方向の力に比例すると仮定する</a:t>
              </a:r>
              <a:endParaRPr lang="en-US" altLang="ja-JP" sz="1600" dirty="0">
                <a:latin typeface="+mn-ea"/>
                <a:sym typeface="Wingdings" panose="05000000000000000000" pitchFamily="2" charset="2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4B69403-03D7-42A7-8CCF-C5362B9F2039}"/>
              </a:ext>
            </a:extLst>
          </p:cNvPr>
          <p:cNvGrpSpPr/>
          <p:nvPr/>
        </p:nvGrpSpPr>
        <p:grpSpPr>
          <a:xfrm>
            <a:off x="2837159" y="5590645"/>
            <a:ext cx="6566074" cy="671116"/>
            <a:chOff x="1714880" y="5569653"/>
            <a:chExt cx="6566074" cy="671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D9683821-4D99-46C4-BCA0-8E6CFED9713C}"/>
                    </a:ext>
                  </a:extLst>
                </p:cNvPr>
                <p:cNvSpPr txBox="1"/>
                <p:nvPr/>
              </p:nvSpPr>
              <p:spPr>
                <a:xfrm>
                  <a:off x="1714880" y="5682668"/>
                  <a:ext cx="5875971" cy="417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Clr>
                      <a:schemeClr val="tx1"/>
                    </a:buClr>
                    <a:buSzPct val="90000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Δ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𝑥𝑥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MPa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𝐿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km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=2750 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kg</m:t>
                      </m:r>
                      <m:r>
                        <a:rPr lang="en-US" altLang="ja-JP" sz="16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m</m:t>
                          </m:r>
                        </m:e>
                        <m:sup>
                          <m:r>
                            <a:rPr lang="en-US" altLang="ja-JP" sz="1600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−3</m:t>
                          </m:r>
                        </m:sup>
                      </m:sSup>
                    </m:oMath>
                  </a14:m>
                  <a:r>
                    <a:rPr lang="ja-JP" altLang="en-US" sz="1600" dirty="0">
                      <a:latin typeface="+mn-ea"/>
                      <a:sym typeface="Wingdings" panose="05000000000000000000" pitchFamily="2" charset="2"/>
                    </a:rPr>
                    <a:t>　とすると</a:t>
                  </a:r>
                  <a:endParaRPr lang="en-US" altLang="ja-JP" sz="1600" dirty="0">
                    <a:latin typeface="+mn-ea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D9683821-4D99-46C4-BCA0-8E6CFED97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880" y="5682668"/>
                  <a:ext cx="5875971" cy="417807"/>
                </a:xfrm>
                <a:prstGeom prst="rect">
                  <a:avLst/>
                </a:prstGeom>
                <a:blipFill>
                  <a:blip r:embed="rId10"/>
                  <a:stretch>
                    <a:fillRect b="-191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D430C3C2-0876-4F54-94E2-6AD8644985A5}"/>
                </a:ext>
              </a:extLst>
            </p:cNvPr>
            <p:cNvGrpSpPr/>
            <p:nvPr/>
          </p:nvGrpSpPr>
          <p:grpSpPr>
            <a:xfrm>
              <a:off x="7333366" y="5569653"/>
              <a:ext cx="947588" cy="671116"/>
              <a:chOff x="6421542" y="5403539"/>
              <a:chExt cx="947588" cy="671116"/>
            </a:xfrm>
          </p:grpSpPr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1944EC78-8FFF-4FD8-B096-8B9736FA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060"/>
              <a:stretch/>
            </p:blipFill>
            <p:spPr>
              <a:xfrm>
                <a:off x="6622130" y="5403539"/>
                <a:ext cx="747000" cy="671116"/>
              </a:xfrm>
              <a:prstGeom prst="rect">
                <a:avLst/>
              </a:pr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02480C44-A470-44E7-9BBD-B5D2D162C6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371"/>
              <a:stretch/>
            </p:blipFill>
            <p:spPr>
              <a:xfrm>
                <a:off x="6421542" y="5403539"/>
                <a:ext cx="151734" cy="671116"/>
              </a:xfrm>
              <a:prstGeom prst="rect">
                <a:avLst/>
              </a:prstGeom>
            </p:spPr>
          </p:pic>
        </p:grpSp>
      </p:grpSp>
      <p:pic>
        <p:nvPicPr>
          <p:cNvPr id="54" name="グラフィックス 53" descr="チェックマークを付けたチェック ボックス 枠線">
            <a:extLst>
              <a:ext uri="{FF2B5EF4-FFF2-40B4-BE49-F238E27FC236}">
                <a16:creationId xmlns:a16="http://schemas.microsoft.com/office/drawing/2014/main" id="{2428EE09-BEEA-44FF-97B4-F39ADFFC88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1097" y="829269"/>
            <a:ext cx="501071" cy="501071"/>
          </a:xfrm>
          <a:prstGeom prst="rect">
            <a:avLst/>
          </a:prstGeom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EFB9B6C-98DF-4369-813B-06999CA55F7E}"/>
              </a:ext>
            </a:extLst>
          </p:cNvPr>
          <p:cNvGrpSpPr/>
          <p:nvPr/>
        </p:nvGrpSpPr>
        <p:grpSpPr>
          <a:xfrm>
            <a:off x="3661097" y="1305908"/>
            <a:ext cx="501071" cy="501071"/>
            <a:chOff x="2955444" y="1190798"/>
            <a:chExt cx="501071" cy="501071"/>
          </a:xfrm>
        </p:grpSpPr>
        <p:pic>
          <p:nvPicPr>
            <p:cNvPr id="59" name="グラフィックス 58" descr="チェックマークを付けたチェック ボックス 枠線">
              <a:extLst>
                <a:ext uri="{FF2B5EF4-FFF2-40B4-BE49-F238E27FC236}">
                  <a16:creationId xmlns:a16="http://schemas.microsoft.com/office/drawing/2014/main" id="{1D8BB542-E554-439A-8D6A-AFFACFC9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55444" y="1190798"/>
              <a:ext cx="501071" cy="501071"/>
            </a:xfrm>
            <a:prstGeom prst="rect">
              <a:avLst/>
            </a:prstGeom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C8EBB3F-3E38-493B-B7C2-E7FFF60324C0}"/>
                </a:ext>
              </a:extLst>
            </p:cNvPr>
            <p:cNvSpPr/>
            <p:nvPr/>
          </p:nvSpPr>
          <p:spPr>
            <a:xfrm>
              <a:off x="3113057" y="1357645"/>
              <a:ext cx="185844" cy="18584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5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7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227034" y="99211"/>
            <a:ext cx="301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2.3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principal stress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二次元における主応力 </a:t>
            </a:r>
            <a:r>
              <a:rPr kumimoji="1" lang="en-US" altLang="ja-JP" sz="2800" b="1" dirty="0">
                <a:solidFill>
                  <a:schemeClr val="bg1"/>
                </a:solidFill>
                <a:latin typeface="IPAexGothic"/>
                <a:ea typeface="+mj-ea"/>
              </a:rPr>
              <a:t>(1/2)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778FD6E8-C184-4B39-B888-59DF0DD1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B99A3EEB-AA51-43C2-8163-940FBFB65685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26703936-44CF-46E6-B087-0D1D8C8F8460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E08C76AE-FFCF-4818-A80E-E834B9A169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15626" b="19299"/>
          <a:stretch/>
        </p:blipFill>
        <p:spPr>
          <a:xfrm>
            <a:off x="6922227" y="1524496"/>
            <a:ext cx="4852133" cy="3311698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2C260E0-AC16-461D-9E7B-2D5AB3EBAAED}"/>
              </a:ext>
            </a:extLst>
          </p:cNvPr>
          <p:cNvSpPr txBox="1"/>
          <p:nvPr/>
        </p:nvSpPr>
        <p:spPr>
          <a:xfrm>
            <a:off x="3266893" y="660087"/>
            <a:ext cx="566802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目標：二次元応力の一般化 </a:t>
            </a:r>
            <a:r>
              <a:rPr lang="ja-JP" altLang="en-US" sz="2000" b="1" dirty="0">
                <a:solidFill>
                  <a:schemeClr val="bg1">
                    <a:lumMod val="65000"/>
                  </a:schemeClr>
                </a:solidFill>
                <a:latin typeface="+mn-ea"/>
                <a:sym typeface="Wingdings" panose="05000000000000000000" pitchFamily="2" charset="2"/>
              </a:rPr>
              <a:t>と 主軸座標系の設定</a:t>
            </a:r>
            <a:endParaRPr lang="en-US" altLang="ja-JP" sz="2000" b="1" dirty="0">
              <a:solidFill>
                <a:schemeClr val="bg1">
                  <a:lumMod val="6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4B44FCD5-EC23-42D6-88F1-0254098A1BB3}"/>
              </a:ext>
            </a:extLst>
          </p:cNvPr>
          <p:cNvGrpSpPr/>
          <p:nvPr/>
        </p:nvGrpSpPr>
        <p:grpSpPr>
          <a:xfrm>
            <a:off x="6390294" y="4303592"/>
            <a:ext cx="3826242" cy="571316"/>
            <a:chOff x="7060767" y="4919131"/>
            <a:chExt cx="3826242" cy="571316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5D156CD-13E8-4093-AA03-657B4C92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920" y="4919131"/>
              <a:ext cx="3703595" cy="257362"/>
            </a:xfrm>
            <a:prstGeom prst="rect">
              <a:avLst/>
            </a:prstGeom>
          </p:spPr>
        </p:pic>
        <p:pic>
          <p:nvPicPr>
            <p:cNvPr id="35" name="図 34" descr="テキスト, 手紙&#10;&#10;自動的に生成された説明">
              <a:extLst>
                <a:ext uri="{FF2B5EF4-FFF2-40B4-BE49-F238E27FC236}">
                  <a16:creationId xmlns:a16="http://schemas.microsoft.com/office/drawing/2014/main" id="{C66A294D-34FF-44DC-919B-0C09BA252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2" t="51226" b="-1226"/>
            <a:stretch/>
          </p:blipFill>
          <p:spPr>
            <a:xfrm>
              <a:off x="7060767" y="5200913"/>
              <a:ext cx="3826242" cy="289534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95ADFF9-4D6C-458C-9690-EC37952BAB30}"/>
              </a:ext>
            </a:extLst>
          </p:cNvPr>
          <p:cNvGrpSpPr/>
          <p:nvPr/>
        </p:nvGrpSpPr>
        <p:grpSpPr>
          <a:xfrm>
            <a:off x="1111377" y="1290180"/>
            <a:ext cx="4037562" cy="3409852"/>
            <a:chOff x="1066648" y="1434967"/>
            <a:chExt cx="4037562" cy="340985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ACD8C79-9336-4D87-AF3A-AA368C5C17EB}"/>
                </a:ext>
              </a:extLst>
            </p:cNvPr>
            <p:cNvGrpSpPr/>
            <p:nvPr/>
          </p:nvGrpSpPr>
          <p:grpSpPr>
            <a:xfrm>
              <a:off x="1066648" y="1434967"/>
              <a:ext cx="4037562" cy="3409852"/>
              <a:chOff x="1220660" y="1605043"/>
              <a:chExt cx="4037562" cy="3409852"/>
            </a:xfrm>
          </p:grpSpPr>
          <p:pic>
            <p:nvPicPr>
              <p:cNvPr id="9" name="図 8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E3144D93-1A9A-451B-A7FA-57EFD49F5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8" b="13783"/>
              <a:stretch/>
            </p:blipFill>
            <p:spPr>
              <a:xfrm>
                <a:off x="1220660" y="1605043"/>
                <a:ext cx="4037562" cy="3409852"/>
              </a:xfrm>
              <a:prstGeom prst="rect">
                <a:avLst/>
              </a:prstGeom>
            </p:spPr>
          </p:pic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CF247782-116C-4E13-93E7-F504DA74656D}"/>
                  </a:ext>
                </a:extLst>
              </p:cNvPr>
              <p:cNvSpPr/>
              <p:nvPr/>
            </p:nvSpPr>
            <p:spPr>
              <a:xfrm>
                <a:off x="3313347" y="1660071"/>
                <a:ext cx="208680" cy="151395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9D329D22-5008-4396-867B-AFB75428EFB1}"/>
                  </a:ext>
                </a:extLst>
              </p:cNvPr>
              <p:cNvSpPr/>
              <p:nvPr/>
            </p:nvSpPr>
            <p:spPr>
              <a:xfrm>
                <a:off x="4643284" y="2838704"/>
                <a:ext cx="208680" cy="15139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FCD89DA3-52EB-41BF-9F12-331891A27FD5}"/>
                  </a:ext>
                </a:extLst>
              </p:cNvPr>
              <p:cNvSpPr/>
              <p:nvPr/>
            </p:nvSpPr>
            <p:spPr>
              <a:xfrm>
                <a:off x="1314605" y="2845282"/>
                <a:ext cx="208680" cy="15139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3CEA10DD-49F7-42D7-87A9-5F93A831B128}"/>
                  </a:ext>
                </a:extLst>
              </p:cNvPr>
              <p:cNvSpPr/>
              <p:nvPr/>
            </p:nvSpPr>
            <p:spPr>
              <a:xfrm>
                <a:off x="2998679" y="4785915"/>
                <a:ext cx="208680" cy="151395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EB544C76-D17A-437B-8E5A-6D3BDCFE739E}"/>
                  </a:ext>
                </a:extLst>
              </p:cNvPr>
              <p:cNvSpPr/>
              <p:nvPr/>
            </p:nvSpPr>
            <p:spPr>
              <a:xfrm>
                <a:off x="3923656" y="4250629"/>
                <a:ext cx="208680" cy="151395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四角形: 角を丸くする 44">
                <a:extLst>
                  <a:ext uri="{FF2B5EF4-FFF2-40B4-BE49-F238E27FC236}">
                    <a16:creationId xmlns:a16="http://schemas.microsoft.com/office/drawing/2014/main" id="{8EF623E1-29D2-40DC-B10B-3F9B170D857D}"/>
                  </a:ext>
                </a:extLst>
              </p:cNvPr>
              <p:cNvSpPr/>
              <p:nvPr/>
            </p:nvSpPr>
            <p:spPr>
              <a:xfrm>
                <a:off x="1885443" y="3495208"/>
                <a:ext cx="208680" cy="151395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FCD015D1-AA7C-49B5-B597-B02EA9BAD217}"/>
                  </a:ext>
                </a:extLst>
              </p:cNvPr>
              <p:cNvSpPr/>
              <p:nvPr/>
            </p:nvSpPr>
            <p:spPr>
              <a:xfrm>
                <a:off x="3058213" y="2483365"/>
                <a:ext cx="208680" cy="151395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四角形: 角を丸くする 46">
                <a:extLst>
                  <a:ext uri="{FF2B5EF4-FFF2-40B4-BE49-F238E27FC236}">
                    <a16:creationId xmlns:a16="http://schemas.microsoft.com/office/drawing/2014/main" id="{8FAAA772-33B6-4F0F-BCC7-56D4C7862A45}"/>
                  </a:ext>
                </a:extLst>
              </p:cNvPr>
              <p:cNvSpPr/>
              <p:nvPr/>
            </p:nvSpPr>
            <p:spPr>
              <a:xfrm>
                <a:off x="2951698" y="3558942"/>
                <a:ext cx="208680" cy="151395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A1E24B-30D9-45EA-B948-C5F44FDC10DF}"/>
                </a:ext>
              </a:extLst>
            </p:cNvPr>
            <p:cNvSpPr/>
            <p:nvPr/>
          </p:nvSpPr>
          <p:spPr>
            <a:xfrm>
              <a:off x="2664260" y="3151062"/>
              <a:ext cx="85488" cy="854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1BACD64-6000-48AE-9ABD-54E7451B6E9B}"/>
              </a:ext>
            </a:extLst>
          </p:cNvPr>
          <p:cNvGrpSpPr/>
          <p:nvPr/>
        </p:nvGrpSpPr>
        <p:grpSpPr>
          <a:xfrm>
            <a:off x="359282" y="4626721"/>
            <a:ext cx="5675775" cy="713660"/>
            <a:chOff x="227034" y="4842181"/>
            <a:chExt cx="5675775" cy="713660"/>
          </a:xfrm>
        </p:grpSpPr>
        <p:pic>
          <p:nvPicPr>
            <p:cNvPr id="16" name="図 15" descr="ダイアグラム&#10;&#10;自動的に生成された説明">
              <a:extLst>
                <a:ext uri="{FF2B5EF4-FFF2-40B4-BE49-F238E27FC236}">
                  <a16:creationId xmlns:a16="http://schemas.microsoft.com/office/drawing/2014/main" id="{E9E9B43E-6D81-4650-A0FB-D71A4DCC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34" y="4842181"/>
              <a:ext cx="5675775" cy="713660"/>
            </a:xfrm>
            <a:prstGeom prst="rect">
              <a:avLst/>
            </a:prstGeom>
          </p:spPr>
        </p:pic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B971C71B-CA4D-4A7E-A05D-3F27A8DDFDCC}"/>
                </a:ext>
              </a:extLst>
            </p:cNvPr>
            <p:cNvSpPr/>
            <p:nvPr/>
          </p:nvSpPr>
          <p:spPr>
            <a:xfrm>
              <a:off x="296225" y="5055363"/>
              <a:ext cx="258633" cy="18763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32672A8F-9530-4793-8F85-480A27AD8A81}"/>
                </a:ext>
              </a:extLst>
            </p:cNvPr>
            <p:cNvSpPr/>
            <p:nvPr/>
          </p:nvSpPr>
          <p:spPr>
            <a:xfrm>
              <a:off x="1935347" y="5049881"/>
              <a:ext cx="258633" cy="18763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CD8803C3-0C23-4CA9-A05A-2E78C569E3B1}"/>
                </a:ext>
              </a:extLst>
            </p:cNvPr>
            <p:cNvSpPr/>
            <p:nvPr/>
          </p:nvSpPr>
          <p:spPr>
            <a:xfrm>
              <a:off x="3344225" y="5044399"/>
              <a:ext cx="258633" cy="18763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5A80807B-5531-42FB-A32C-77F466D4CBBD}"/>
                </a:ext>
              </a:extLst>
            </p:cNvPr>
            <p:cNvSpPr/>
            <p:nvPr/>
          </p:nvSpPr>
          <p:spPr>
            <a:xfrm>
              <a:off x="4601799" y="5058652"/>
              <a:ext cx="258633" cy="18763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A19F6756-3E74-4128-A4B6-C319DD0D3E83}"/>
              </a:ext>
            </a:extLst>
          </p:cNvPr>
          <p:cNvGrpSpPr/>
          <p:nvPr/>
        </p:nvGrpSpPr>
        <p:grpSpPr>
          <a:xfrm>
            <a:off x="2671269" y="5392755"/>
            <a:ext cx="884681" cy="253341"/>
            <a:chOff x="2614329" y="5760812"/>
            <a:chExt cx="884681" cy="253341"/>
          </a:xfrm>
        </p:grpSpPr>
        <p:pic>
          <p:nvPicPr>
            <p:cNvPr id="18" name="図 17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72DB42D0-29EC-4A3E-8B1F-97C93C1C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329" y="5760812"/>
              <a:ext cx="884681" cy="253341"/>
            </a:xfrm>
            <a:prstGeom prst="rect">
              <a:avLst/>
            </a:prstGeom>
          </p:spPr>
        </p:pic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934064DB-61B5-402E-B5D2-CA16DE7B9B22}"/>
                </a:ext>
              </a:extLst>
            </p:cNvPr>
            <p:cNvSpPr/>
            <p:nvPr/>
          </p:nvSpPr>
          <p:spPr>
            <a:xfrm>
              <a:off x="3182474" y="5787778"/>
              <a:ext cx="316536" cy="187635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F6184B10-E39F-42F2-89EF-14ED3BDFE5D0}"/>
                </a:ext>
              </a:extLst>
            </p:cNvPr>
            <p:cNvSpPr/>
            <p:nvPr/>
          </p:nvSpPr>
          <p:spPr>
            <a:xfrm>
              <a:off x="2625803" y="5793663"/>
              <a:ext cx="316536" cy="18763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矢印: 右 62">
            <a:extLst>
              <a:ext uri="{FF2B5EF4-FFF2-40B4-BE49-F238E27FC236}">
                <a16:creationId xmlns:a16="http://schemas.microsoft.com/office/drawing/2014/main" id="{055966D8-22EA-4F6B-834D-F62B1A721810}"/>
              </a:ext>
            </a:extLst>
          </p:cNvPr>
          <p:cNvSpPr/>
          <p:nvPr/>
        </p:nvSpPr>
        <p:spPr>
          <a:xfrm>
            <a:off x="7031828" y="5513538"/>
            <a:ext cx="316536" cy="29751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44B75CF1-C91F-4ADD-B13D-A25543B76028}"/>
              </a:ext>
            </a:extLst>
          </p:cNvPr>
          <p:cNvGrpSpPr/>
          <p:nvPr/>
        </p:nvGrpSpPr>
        <p:grpSpPr>
          <a:xfrm>
            <a:off x="304540" y="5754834"/>
            <a:ext cx="5671600" cy="418320"/>
            <a:chOff x="242246" y="5775835"/>
            <a:chExt cx="5671600" cy="41832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FD595AF5-F4C8-413A-B291-69A2B90D8624}"/>
                </a:ext>
              </a:extLst>
            </p:cNvPr>
            <p:cNvGrpSpPr/>
            <p:nvPr/>
          </p:nvGrpSpPr>
          <p:grpSpPr>
            <a:xfrm>
              <a:off x="242246" y="5775835"/>
              <a:ext cx="5649001" cy="418320"/>
              <a:chOff x="226148" y="5880593"/>
              <a:chExt cx="5649001" cy="418320"/>
            </a:xfrm>
          </p:grpSpPr>
          <p:pic>
            <p:nvPicPr>
              <p:cNvPr id="22" name="図 21" descr="ロゴ&#10;&#10;低い精度で自動的に生成された説明">
                <a:extLst>
                  <a:ext uri="{FF2B5EF4-FFF2-40B4-BE49-F238E27FC236}">
                    <a16:creationId xmlns:a16="http://schemas.microsoft.com/office/drawing/2014/main" id="{F8076469-0B3C-4374-8C08-B8178B741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965" y="5939374"/>
                <a:ext cx="1458184" cy="357668"/>
              </a:xfrm>
              <a:prstGeom prst="rect">
                <a:avLst/>
              </a:prstGeom>
            </p:spPr>
          </p:pic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AC5D021-5E10-4752-B047-EE62810AD684}"/>
                  </a:ext>
                </a:extLst>
              </p:cNvPr>
              <p:cNvSpPr txBox="1"/>
              <p:nvPr/>
            </p:nvSpPr>
            <p:spPr>
              <a:xfrm>
                <a:off x="226148" y="5880593"/>
                <a:ext cx="4306382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応力は対称的である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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独立な応力成分は 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9A654931-D214-443D-906E-C85F004643A2}"/>
                </a:ext>
              </a:extLst>
            </p:cNvPr>
            <p:cNvSpPr/>
            <p:nvPr/>
          </p:nvSpPr>
          <p:spPr>
            <a:xfrm>
              <a:off x="4455662" y="5887610"/>
              <a:ext cx="419981" cy="26978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3C7B7FD9-5194-42F1-819D-D1563DFDDDD8}"/>
                </a:ext>
              </a:extLst>
            </p:cNvPr>
            <p:cNvSpPr/>
            <p:nvPr/>
          </p:nvSpPr>
          <p:spPr>
            <a:xfrm>
              <a:off x="5005501" y="5889179"/>
              <a:ext cx="419981" cy="26978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3A41C04C-D28F-430B-9238-AB1985680267}"/>
                </a:ext>
              </a:extLst>
            </p:cNvPr>
            <p:cNvSpPr/>
            <p:nvPr/>
          </p:nvSpPr>
          <p:spPr>
            <a:xfrm>
              <a:off x="5493865" y="5882002"/>
              <a:ext cx="419981" cy="26978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6CDDD8F-1DD8-4B2D-A6B5-927426E54700}"/>
              </a:ext>
            </a:extLst>
          </p:cNvPr>
          <p:cNvSpPr txBox="1"/>
          <p:nvPr/>
        </p:nvSpPr>
        <p:spPr>
          <a:xfrm>
            <a:off x="6713718" y="1135813"/>
            <a:ext cx="4621847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座標軸を回転させた場合どうなるだろうか？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C9FC1D9-82BB-4C70-BB42-9EFFAC611979}"/>
              </a:ext>
            </a:extLst>
          </p:cNvPr>
          <p:cNvSpPr txBox="1"/>
          <p:nvPr/>
        </p:nvSpPr>
        <p:spPr>
          <a:xfrm>
            <a:off x="7070404" y="3779244"/>
            <a:ext cx="2466023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つり合いの式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一部省略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B121E033-C9F0-476A-AA65-47E3E3252596}"/>
              </a:ext>
            </a:extLst>
          </p:cNvPr>
          <p:cNvGrpSpPr/>
          <p:nvPr/>
        </p:nvGrpSpPr>
        <p:grpSpPr>
          <a:xfrm>
            <a:off x="7583173" y="5118364"/>
            <a:ext cx="3852168" cy="1138962"/>
            <a:chOff x="6982118" y="5205728"/>
            <a:chExt cx="3852168" cy="1138962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491CC8AB-3237-4440-B9D8-D2A331D6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118" y="5557470"/>
              <a:ext cx="3852168" cy="310021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18C6D9A3-DF2C-4634-864D-CBE3611B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118" y="5205728"/>
              <a:ext cx="3720964" cy="342048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D7AF0FF0-38E4-4215-B0FD-FC34B05A2390}"/>
                </a:ext>
              </a:extLst>
            </p:cNvPr>
            <p:cNvGrpSpPr/>
            <p:nvPr/>
          </p:nvGrpSpPr>
          <p:grpSpPr>
            <a:xfrm>
              <a:off x="6982118" y="5844214"/>
              <a:ext cx="3852168" cy="500476"/>
              <a:chOff x="5456235" y="3152871"/>
              <a:chExt cx="4791585" cy="622525"/>
            </a:xfrm>
          </p:grpSpPr>
          <p:pic>
            <p:nvPicPr>
              <p:cNvPr id="77" name="図 76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2580D6E4-C096-40A5-9C75-E7D5805A2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12" t="35358" r="-13012" b="2165"/>
              <a:stretch/>
            </p:blipFill>
            <p:spPr>
              <a:xfrm>
                <a:off x="6099194" y="3152871"/>
                <a:ext cx="4148626" cy="622525"/>
              </a:xfrm>
              <a:prstGeom prst="rect">
                <a:avLst/>
              </a:prstGeom>
            </p:spPr>
          </p:pic>
          <p:pic>
            <p:nvPicPr>
              <p:cNvPr id="81" name="図 80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A28FC54D-256B-4A5F-87E2-9025CDF150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98" b="64056"/>
              <a:stretch/>
            </p:blipFill>
            <p:spPr>
              <a:xfrm>
                <a:off x="5456235" y="3364704"/>
                <a:ext cx="601639" cy="3581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68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8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227034" y="99211"/>
            <a:ext cx="301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  <a:latin typeface="+mn-ea"/>
              </a:rPr>
              <a:t>2.3 </a:t>
            </a:r>
            <a:r>
              <a:rPr lang="en-US" altLang="ja-JP" sz="2400" b="1" dirty="0">
                <a:solidFill>
                  <a:schemeClr val="accent6"/>
                </a:solidFill>
                <a:latin typeface="+mn-ea"/>
              </a:rPr>
              <a:t>principal stress</a:t>
            </a:r>
            <a:endParaRPr kumimoji="1" lang="ja-JP" altLang="en-US" sz="2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874A6F-6948-4DD7-9084-A64597560399}"/>
              </a:ext>
            </a:extLst>
          </p:cNvPr>
          <p:cNvSpPr txBox="1"/>
          <p:nvPr/>
        </p:nvSpPr>
        <p:spPr>
          <a:xfrm>
            <a:off x="3266893" y="68434"/>
            <a:ext cx="56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二次元における主応力 </a:t>
            </a:r>
            <a:r>
              <a:rPr kumimoji="1" lang="en-US" altLang="ja-JP" sz="2800" b="1" dirty="0">
                <a:solidFill>
                  <a:schemeClr val="bg1"/>
                </a:solidFill>
                <a:latin typeface="IPAexGothic"/>
                <a:ea typeface="+mj-ea"/>
              </a:rPr>
              <a:t>(2/2)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778FD6E8-C184-4B39-B888-59DF0DD1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B99A3EEB-AA51-43C2-8163-940FBFB65685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26703936-44CF-46E6-B087-0D1D8C8F8460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 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2C260E0-AC16-461D-9E7B-2D5AB3EBAAED}"/>
              </a:ext>
            </a:extLst>
          </p:cNvPr>
          <p:cNvSpPr txBox="1"/>
          <p:nvPr/>
        </p:nvSpPr>
        <p:spPr>
          <a:xfrm>
            <a:off x="3266893" y="660087"/>
            <a:ext cx="5668021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目標：</a:t>
            </a:r>
            <a:r>
              <a:rPr lang="ja-JP" altLang="en-US" sz="2000" b="1" dirty="0">
                <a:solidFill>
                  <a:schemeClr val="bg1">
                    <a:lumMod val="65000"/>
                  </a:schemeClr>
                </a:solidFill>
                <a:latin typeface="+mn-ea"/>
                <a:sym typeface="Wingdings" panose="05000000000000000000" pitchFamily="2" charset="2"/>
              </a:rPr>
              <a:t>二次元応力の一般化 と </a:t>
            </a: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主軸座標系の設定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6CDDD8F-1DD8-4B2D-A6B5-927426E54700}"/>
                  </a:ext>
                </a:extLst>
              </p:cNvPr>
              <p:cNvSpPr txBox="1"/>
              <p:nvPr/>
            </p:nvSpPr>
            <p:spPr>
              <a:xfrm>
                <a:off x="51622" y="1291457"/>
                <a:ext cx="6037241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回転させたら，応力成分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3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つ 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 =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４つの独立変数が出てきた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6CDDD8F-1DD8-4B2D-A6B5-927426E54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" y="1291457"/>
                <a:ext cx="6037241" cy="418320"/>
              </a:xfrm>
              <a:prstGeom prst="rect">
                <a:avLst/>
              </a:prstGeom>
              <a:blipFill>
                <a:blip r:embed="rId3"/>
                <a:stretch>
                  <a:fillRect l="-202" b="-19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B121E033-C9F0-476A-AA65-47E3E3252596}"/>
              </a:ext>
            </a:extLst>
          </p:cNvPr>
          <p:cNvGrpSpPr/>
          <p:nvPr/>
        </p:nvGrpSpPr>
        <p:grpSpPr>
          <a:xfrm>
            <a:off x="1313357" y="1845848"/>
            <a:ext cx="3852168" cy="1138962"/>
            <a:chOff x="6982118" y="5205728"/>
            <a:chExt cx="3852168" cy="1138962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491CC8AB-3237-4440-B9D8-D2A331D6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118" y="5557470"/>
              <a:ext cx="3852168" cy="310021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18C6D9A3-DF2C-4634-864D-CBE3611B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118" y="5205728"/>
              <a:ext cx="3720964" cy="342048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D7AF0FF0-38E4-4215-B0FD-FC34B05A2390}"/>
                </a:ext>
              </a:extLst>
            </p:cNvPr>
            <p:cNvGrpSpPr/>
            <p:nvPr/>
          </p:nvGrpSpPr>
          <p:grpSpPr>
            <a:xfrm>
              <a:off x="6982118" y="5844214"/>
              <a:ext cx="3852168" cy="500476"/>
              <a:chOff x="5456235" y="3152871"/>
              <a:chExt cx="4791585" cy="622525"/>
            </a:xfrm>
          </p:grpSpPr>
          <p:pic>
            <p:nvPicPr>
              <p:cNvPr id="77" name="図 76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2580D6E4-C096-40A5-9C75-E7D5805A2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12" t="35358" r="-13012" b="2165"/>
              <a:stretch/>
            </p:blipFill>
            <p:spPr>
              <a:xfrm>
                <a:off x="6099194" y="3152871"/>
                <a:ext cx="4148626" cy="622525"/>
              </a:xfrm>
              <a:prstGeom prst="rect">
                <a:avLst/>
              </a:prstGeom>
            </p:spPr>
          </p:pic>
          <p:pic>
            <p:nvPicPr>
              <p:cNvPr id="81" name="図 80" descr="テキスト, 手紙&#10;&#10;自動的に生成された説明">
                <a:extLst>
                  <a:ext uri="{FF2B5EF4-FFF2-40B4-BE49-F238E27FC236}">
                    <a16:creationId xmlns:a16="http://schemas.microsoft.com/office/drawing/2014/main" id="{A28FC54D-256B-4A5F-87E2-9025CDF150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98" b="64056"/>
              <a:stretch/>
            </p:blipFill>
            <p:spPr>
              <a:xfrm>
                <a:off x="5456235" y="3364704"/>
                <a:ext cx="601639" cy="358144"/>
              </a:xfrm>
              <a:prstGeom prst="rect">
                <a:avLst/>
              </a:prstGeom>
            </p:spPr>
          </p:pic>
        </p:grpSp>
      </p:grp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033CDBC-B9D4-40E4-ADAA-86CCDBC76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2" y="4021974"/>
            <a:ext cx="1808635" cy="702139"/>
          </a:xfrm>
          <a:prstGeom prst="rect">
            <a:avLst/>
          </a:prstGeom>
        </p:spPr>
      </p:pic>
      <p:pic>
        <p:nvPicPr>
          <p:cNvPr id="23" name="図 22" descr="テキスト&#10;&#10;自動的に生成された説明">
            <a:extLst>
              <a:ext uri="{FF2B5EF4-FFF2-40B4-BE49-F238E27FC236}">
                <a16:creationId xmlns:a16="http://schemas.microsoft.com/office/drawing/2014/main" id="{A198B147-3DAF-4E81-BC39-C6ED3C7EE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86" y="2097900"/>
            <a:ext cx="894195" cy="904057"/>
          </a:xfrm>
          <a:prstGeom prst="rect">
            <a:avLst/>
          </a:prstGeom>
        </p:spPr>
      </p:pic>
      <p:pic>
        <p:nvPicPr>
          <p:cNvPr id="26" name="図 25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8F224A92-E5A1-43E4-82A7-E79B9D674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78" y="3301786"/>
            <a:ext cx="2687009" cy="1526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83DF8E2-E933-4D85-9B9E-C689C53AA6D9}"/>
                  </a:ext>
                </a:extLst>
              </p:cNvPr>
              <p:cNvSpPr txBox="1"/>
              <p:nvPr/>
            </p:nvSpPr>
            <p:spPr>
              <a:xfrm>
                <a:off x="51622" y="3180012"/>
                <a:ext cx="6375638" cy="84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の</m:t>
                    </m:r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取り方は任意だから，変数を一つ消すような取り方をしたい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もしも，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 となる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があれば嬉しい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83DF8E2-E933-4D85-9B9E-C689C53AA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" y="3180012"/>
                <a:ext cx="6375638" cy="841962"/>
              </a:xfrm>
              <a:prstGeom prst="rect">
                <a:avLst/>
              </a:prstGeom>
              <a:blipFill>
                <a:blip r:embed="rId10"/>
                <a:stretch>
                  <a:fillRect l="-191" b="-5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D8A98A2-1A61-4B45-812B-487F9C0980AD}"/>
                  </a:ext>
                </a:extLst>
              </p:cNvPr>
              <p:cNvSpPr txBox="1"/>
              <p:nvPr/>
            </p:nvSpPr>
            <p:spPr>
              <a:xfrm>
                <a:off x="15075" y="4703401"/>
                <a:ext cx="6503636" cy="157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このような軸を</a:t>
                </a:r>
                <a:r>
                  <a:rPr lang="ja-JP" altLang="en-US" sz="1600" b="1" dirty="0">
                    <a:latin typeface="+mn-ea"/>
                    <a:sym typeface="Wingdings" panose="05000000000000000000" pitchFamily="2" charset="2"/>
                  </a:rPr>
                  <a:t>主軸</a:t>
                </a:r>
                <a:r>
                  <a:rPr lang="en-US" altLang="ja-JP" sz="1600" b="1" dirty="0">
                    <a:latin typeface="+mn-ea"/>
                    <a:sym typeface="Wingdings" panose="05000000000000000000" pitchFamily="2" charset="2"/>
                  </a:rPr>
                  <a:t>(principal axis)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と言う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この座標系における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 を</a:t>
                </a:r>
                <a:r>
                  <a:rPr lang="ja-JP" altLang="en-US" sz="1600" b="1" dirty="0">
                    <a:latin typeface="+mn-ea"/>
                    <a:sym typeface="Wingdings" panose="05000000000000000000" pitchFamily="2" charset="2"/>
                  </a:rPr>
                  <a:t>主応力</a:t>
                </a:r>
                <a:r>
                  <a:rPr lang="en-US" altLang="ja-JP" sz="1600" b="1" dirty="0">
                    <a:latin typeface="+mn-ea"/>
                    <a:sym typeface="Wingdings" panose="05000000000000000000" pitchFamily="2" charset="2"/>
                  </a:rPr>
                  <a:t>(principal stress)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と言う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だから，主軸を座標軸とする座標系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ja-JP" altLang="en-US" sz="1600" b="1" dirty="0">
                    <a:latin typeface="+mn-ea"/>
                    <a:sym typeface="Wingdings" panose="05000000000000000000" pitchFamily="2" charset="2"/>
                  </a:rPr>
                  <a:t>主軸座標系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)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を設定できれば，</a:t>
                </a:r>
                <a:br>
                  <a:rPr lang="en-US" altLang="ja-JP" sz="1600" dirty="0">
                    <a:latin typeface="+mn-ea"/>
                    <a:sym typeface="Wingdings" panose="05000000000000000000" pitchFamily="2" charset="2"/>
                  </a:rPr>
                </a:b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変数は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3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つのままになり，ありがたみが深い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D8A98A2-1A61-4B45-812B-487F9C09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5" y="4703401"/>
                <a:ext cx="6503636" cy="1571841"/>
              </a:xfrm>
              <a:prstGeom prst="rect">
                <a:avLst/>
              </a:prstGeom>
              <a:blipFill>
                <a:blip r:embed="rId11"/>
                <a:stretch>
                  <a:fillRect l="-187" b="-4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62C978-FFF2-4108-9660-4202A9749F62}"/>
              </a:ext>
            </a:extLst>
          </p:cNvPr>
          <p:cNvSpPr txBox="1"/>
          <p:nvPr/>
        </p:nvSpPr>
        <p:spPr>
          <a:xfrm>
            <a:off x="6491617" y="1292906"/>
            <a:ext cx="5146959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なぜか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) 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プライムなしを量を主軸座標系の量とする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6C0AFD0-234F-4D61-8290-730B3D8902AD}"/>
              </a:ext>
            </a:extLst>
          </p:cNvPr>
          <p:cNvSpPr txBox="1"/>
          <p:nvPr/>
        </p:nvSpPr>
        <p:spPr>
          <a:xfrm>
            <a:off x="7168417" y="1656414"/>
            <a:ext cx="4085197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※ 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さっきはプライム付きの量が主軸座標系になりかけた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12358E7-35C1-447A-92BB-0EA14926F3E8}"/>
              </a:ext>
            </a:extLst>
          </p:cNvPr>
          <p:cNvSpPr txBox="1"/>
          <p:nvPr/>
        </p:nvSpPr>
        <p:spPr>
          <a:xfrm>
            <a:off x="6491617" y="2953295"/>
            <a:ext cx="5146959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プライム付きの量を求める 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途中計算はメモを参照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D05A1A4-D8C9-4EB9-AB1A-439E9DEE1FE5}"/>
                  </a:ext>
                </a:extLst>
              </p:cNvPr>
              <p:cNvSpPr txBox="1"/>
              <p:nvPr/>
            </p:nvSpPr>
            <p:spPr>
              <a:xfrm>
                <a:off x="6427260" y="4791739"/>
                <a:ext cx="5656238" cy="1526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よって，任意の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3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つの応力成分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(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プライム付き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)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は</a:t>
                </a:r>
                <a:br>
                  <a:rPr lang="en-US" altLang="ja-JP" sz="1600" dirty="0">
                    <a:latin typeface="+mn-ea"/>
                    <a:sym typeface="Wingdings" panose="05000000000000000000" pitchFamily="2" charset="2"/>
                  </a:rPr>
                </a:b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主応力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 と角度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の</a:t>
                </a:r>
                <a:r>
                  <a:rPr lang="en-US" altLang="ja-JP" sz="1600" dirty="0">
                    <a:latin typeface="+mn-ea"/>
                    <a:sym typeface="Wingdings" panose="05000000000000000000" pitchFamily="2" charset="2"/>
                  </a:rPr>
                  <a:t>3</a:t>
                </a: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つの変数で書けるようになった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要は，</a:t>
                </a:r>
                <a:r>
                  <a:rPr lang="ja-JP" altLang="en-US" sz="1600" u="sng" dirty="0">
                    <a:latin typeface="+mn-ea"/>
                    <a:sym typeface="Wingdings" panose="05000000000000000000" pitchFamily="2" charset="2"/>
                  </a:rPr>
                  <a:t>測りやすい主応力だけで任意の応力を書けるように，座標変換しただけである</a:t>
                </a:r>
                <a:endParaRPr lang="en-US" altLang="ja-JP" sz="1600" u="sng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D05A1A4-D8C9-4EB9-AB1A-439E9DEE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60" y="4791739"/>
                <a:ext cx="5656238" cy="1526315"/>
              </a:xfrm>
              <a:prstGeom prst="rect">
                <a:avLst/>
              </a:prstGeom>
              <a:blipFill>
                <a:blip r:embed="rId12"/>
                <a:stretch>
                  <a:fillRect l="-216" b="-4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0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F9BB66-A5DC-40A9-9C74-2B1571E3B7F7}"/>
              </a:ext>
            </a:extLst>
          </p:cNvPr>
          <p:cNvSpPr/>
          <p:nvPr/>
        </p:nvSpPr>
        <p:spPr>
          <a:xfrm>
            <a:off x="-1968" y="1"/>
            <a:ext cx="12192983" cy="646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AE65C-6D76-4FD3-BE8A-DEFCBF6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515" y="83649"/>
            <a:ext cx="431305" cy="419213"/>
          </a:xfrm>
        </p:spPr>
        <p:txBody>
          <a:bodyPr/>
          <a:lstStyle/>
          <a:p>
            <a:fld id="{02DE3FFF-0AA0-40CE-A6A8-7FE27F284F5A}" type="slidenum">
              <a:rPr kumimoji="1" lang="ja-JP" altLang="en-US" sz="2800" b="1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Times New Roman" panose="02020603050405020304" pitchFamily="18" charset="0"/>
              </a:rPr>
              <a:t>9</a:t>
            </a:fld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89F7D1A-D0EA-43E7-B3B9-A7A83E71AD1F}"/>
              </a:ext>
            </a:extLst>
          </p:cNvPr>
          <p:cNvSpPr txBox="1"/>
          <p:nvPr/>
        </p:nvSpPr>
        <p:spPr>
          <a:xfrm>
            <a:off x="11273596" y="83650"/>
            <a:ext cx="88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gency FB" panose="020B0503020202020204" pitchFamily="34" charset="0"/>
                <a:ea typeface="+mj-ea"/>
              </a:rPr>
              <a:t>/ 11</a:t>
            </a:r>
            <a:endParaRPr kumimoji="1" lang="ja-JP" altLang="en-US" sz="2800" b="1" dirty="0">
              <a:solidFill>
                <a:schemeClr val="bg1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DF5F2-8EE9-48E1-8ED8-241E31B6B016}"/>
              </a:ext>
            </a:extLst>
          </p:cNvPr>
          <p:cNvSpPr txBox="1"/>
          <p:nvPr/>
        </p:nvSpPr>
        <p:spPr>
          <a:xfrm>
            <a:off x="413937" y="92334"/>
            <a:ext cx="146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IPAexGothic"/>
                <a:ea typeface="+mj-ea"/>
              </a:rPr>
              <a:t>おまけ</a:t>
            </a:r>
            <a:endParaRPr kumimoji="1" lang="ja-JP" altLang="en-US" sz="2400" b="1" dirty="0">
              <a:solidFill>
                <a:schemeClr val="accent6"/>
              </a:solidFill>
              <a:latin typeface="IPAexGothic"/>
              <a:ea typeface="+mj-ea"/>
            </a:endParaRPr>
          </a:p>
        </p:txBody>
      </p:sp>
      <p:sp>
        <p:nvSpPr>
          <p:cNvPr id="13" name="日付プレースホルダー 18">
            <a:extLst>
              <a:ext uri="{FF2B5EF4-FFF2-40B4-BE49-F238E27FC236}">
                <a16:creationId xmlns:a16="http://schemas.microsoft.com/office/drawing/2014/main" id="{FAF04A36-7F00-4D02-BAF4-9D3C841F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987" y="6381061"/>
            <a:ext cx="3522028" cy="476938"/>
          </a:xfrm>
          <a:solidFill>
            <a:schemeClr val="tx2">
              <a:lumMod val="50000"/>
            </a:schemeClr>
          </a:solidFill>
          <a:ln w="6350">
            <a:noFill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菖蒲迫 健介</a:t>
            </a:r>
            <a:endParaRPr lang="en-US" altLang="ja-JP" b="1" dirty="0">
              <a:solidFill>
                <a:schemeClr val="bg1"/>
              </a:solidFill>
              <a:latin typeface="IPAexGothic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九州大学 地惑 地球内部ダイナミクス・</a:t>
            </a:r>
            <a:r>
              <a:rPr kumimoji="1" lang="en-US" altLang="ja-JP" sz="1100" b="1" dirty="0">
                <a:solidFill>
                  <a:schemeClr val="bg1"/>
                </a:solidFill>
                <a:latin typeface="IPAexGothic"/>
                <a:ea typeface="+mj-ea"/>
              </a:rPr>
              <a:t>M2</a:t>
            </a:r>
            <a:r>
              <a:rPr kumimoji="1" lang="ja-JP" altLang="en-US" sz="1100" b="1" dirty="0">
                <a:solidFill>
                  <a:schemeClr val="bg1"/>
                </a:solidFill>
                <a:latin typeface="IPAexGothic"/>
                <a:ea typeface="+mj-ea"/>
              </a:rPr>
              <a:t>  </a:t>
            </a:r>
          </a:p>
        </p:txBody>
      </p:sp>
      <p:sp>
        <p:nvSpPr>
          <p:cNvPr id="14" name="日付プレースホルダー 18">
            <a:extLst>
              <a:ext uri="{FF2B5EF4-FFF2-40B4-BE49-F238E27FC236}">
                <a16:creationId xmlns:a16="http://schemas.microsoft.com/office/drawing/2014/main" id="{4F8F98DA-3F89-4E2A-AAC1-E645F306939F}"/>
              </a:ext>
            </a:extLst>
          </p:cNvPr>
          <p:cNvSpPr txBox="1">
            <a:spLocks/>
          </p:cNvSpPr>
          <p:nvPr/>
        </p:nvSpPr>
        <p:spPr>
          <a:xfrm>
            <a:off x="0" y="6381061"/>
            <a:ext cx="3522028" cy="476938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ja-JP" altLang="en-US" b="1" dirty="0">
                <a:solidFill>
                  <a:schemeClr val="bg1"/>
                </a:solidFill>
                <a:latin typeface="IPAexGothic"/>
                <a:ea typeface="+mj-ea"/>
              </a:rPr>
              <a:t>ジオダイナミクスを読む会 </a:t>
            </a:r>
            <a:r>
              <a:rPr lang="en-US" altLang="ja-JP" b="1" dirty="0">
                <a:solidFill>
                  <a:schemeClr val="bg1"/>
                </a:solidFill>
                <a:latin typeface="IPAexGothic"/>
                <a:ea typeface="+mj-ea"/>
              </a:rPr>
              <a:t>(2022.07.21)</a:t>
            </a:r>
            <a:endParaRPr lang="ja-JP" altLang="en-US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  <p:sp>
        <p:nvSpPr>
          <p:cNvPr id="15" name="日付プレースホルダー 18">
            <a:extLst>
              <a:ext uri="{FF2B5EF4-FFF2-40B4-BE49-F238E27FC236}">
                <a16:creationId xmlns:a16="http://schemas.microsoft.com/office/drawing/2014/main" id="{909D4179-AF5C-474B-B474-B0348CCC3CAD}"/>
              </a:ext>
            </a:extLst>
          </p:cNvPr>
          <p:cNvSpPr txBox="1">
            <a:spLocks/>
          </p:cNvSpPr>
          <p:nvPr/>
        </p:nvSpPr>
        <p:spPr>
          <a:xfrm>
            <a:off x="3522027" y="6381062"/>
            <a:ext cx="5146959" cy="47693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normal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shear stress</a:t>
            </a:r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principal stress </a:t>
            </a:r>
            <a:r>
              <a:rPr lang="en-US" altLang="ja-JP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ja-JP" altLang="en-US" b="1" dirty="0">
                <a:solidFill>
                  <a:schemeClr val="accent6"/>
                </a:solidFill>
                <a:latin typeface="+mj-ea"/>
                <a:ea typeface="+mj-ea"/>
                <a:sym typeface="Wingdings" panose="05000000000000000000" pitchFamily="2" charset="2"/>
              </a:rPr>
              <a:t>おまけ</a:t>
            </a:r>
            <a:endParaRPr kumimoji="1" lang="en-US" altLang="ja-JP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FA1F3-15DE-4A86-936F-060EB692BB3D}"/>
              </a:ext>
            </a:extLst>
          </p:cNvPr>
          <p:cNvSpPr txBox="1"/>
          <p:nvPr/>
        </p:nvSpPr>
        <p:spPr>
          <a:xfrm>
            <a:off x="640018" y="1876239"/>
            <a:ext cx="5225993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経験式に，平衡な系では独立な熱力学量は</a:t>
            </a:r>
            <a:r>
              <a:rPr lang="en-US" altLang="ja-JP" sz="1600" dirty="0">
                <a:latin typeface="+mn-ea"/>
                <a:sym typeface="Wingdings" panose="05000000000000000000" pitchFamily="2" charset="2"/>
              </a:rPr>
              <a:t>2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つだけ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 この関係を式で書いたものが「</a:t>
            </a:r>
            <a:r>
              <a:rPr lang="ja-JP" altLang="en-US" sz="1600" b="1" dirty="0">
                <a:latin typeface="+mn-ea"/>
                <a:sym typeface="Wingdings" panose="05000000000000000000" pitchFamily="2" charset="2"/>
              </a:rPr>
              <a:t>状態方程式</a:t>
            </a: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」である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DB8DE-F052-44B4-BB4C-4A3BD504BACF}"/>
              </a:ext>
            </a:extLst>
          </p:cNvPr>
          <p:cNvSpPr txBox="1"/>
          <p:nvPr/>
        </p:nvSpPr>
        <p:spPr>
          <a:xfrm>
            <a:off x="2743843" y="724196"/>
            <a:ext cx="6701359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状態方程式</a:t>
            </a:r>
            <a:r>
              <a:rPr lang="en-US" altLang="ja-JP" sz="2000" b="1" dirty="0">
                <a:latin typeface="+mn-ea"/>
                <a:sym typeface="Wingdings" panose="05000000000000000000" pitchFamily="2" charset="2"/>
              </a:rPr>
              <a:t>(EOS)</a:t>
            </a: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ja-JP" sz="2000" b="1" dirty="0">
                <a:latin typeface="+mn-ea"/>
                <a:sym typeface="Wingdings" panose="05000000000000000000" pitchFamily="2" charset="2"/>
              </a:rPr>
              <a:t>… </a:t>
            </a:r>
            <a:r>
              <a:rPr lang="ja-JP" altLang="en-US" sz="2000" b="1" dirty="0">
                <a:latin typeface="+mn-ea"/>
                <a:sym typeface="Wingdings" panose="05000000000000000000" pitchFamily="2" charset="2"/>
              </a:rPr>
              <a:t>熱力学特性を決定する物質固有の式</a:t>
            </a:r>
            <a:endParaRPr lang="en-US" altLang="ja-JP" sz="2000" b="1" dirty="0"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10BB9E2-FEAE-4FDB-A540-D927C6C9EEEC}"/>
              </a:ext>
            </a:extLst>
          </p:cNvPr>
          <p:cNvCxnSpPr>
            <a:cxnSpLocks/>
          </p:cNvCxnSpPr>
          <p:nvPr/>
        </p:nvCxnSpPr>
        <p:spPr>
          <a:xfrm>
            <a:off x="6096000" y="1499755"/>
            <a:ext cx="0" cy="465293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002EF7-59B3-43C1-A636-E7616744559D}"/>
              </a:ext>
            </a:extLst>
          </p:cNvPr>
          <p:cNvSpPr txBox="1"/>
          <p:nvPr/>
        </p:nvSpPr>
        <p:spPr>
          <a:xfrm>
            <a:off x="1269250" y="1350567"/>
            <a:ext cx="3849570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ja-JP" altLang="en-US" b="1" dirty="0">
                <a:latin typeface="+mn-ea"/>
              </a:rPr>
              <a:t>有名な状態方程式の話 </a:t>
            </a:r>
            <a:r>
              <a:rPr kumimoji="1" lang="en-US" altLang="ja-JP" b="1" dirty="0">
                <a:latin typeface="+mn-ea"/>
              </a:rPr>
              <a:t>(1</a:t>
            </a:r>
            <a:r>
              <a:rPr kumimoji="1" lang="ja-JP" altLang="en-US" b="1" dirty="0">
                <a:latin typeface="+mn-ea"/>
              </a:rPr>
              <a:t>成分系</a:t>
            </a:r>
            <a:r>
              <a:rPr kumimoji="1" lang="en-US" altLang="ja-JP" b="1" dirty="0">
                <a:latin typeface="+mn-ea"/>
              </a:rPr>
              <a:t>)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090B80-A48A-4879-82EC-7585057B5EC1}"/>
              </a:ext>
            </a:extLst>
          </p:cNvPr>
          <p:cNvSpPr txBox="1"/>
          <p:nvPr/>
        </p:nvSpPr>
        <p:spPr>
          <a:xfrm>
            <a:off x="6733279" y="1345272"/>
            <a:ext cx="4661176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ja-JP" altLang="en-US" b="1" dirty="0">
                <a:latin typeface="+mn-ea"/>
              </a:rPr>
              <a:t>状態方程式の一般化と地球物理との関係</a:t>
            </a:r>
          </a:p>
        </p:txBody>
      </p:sp>
      <p:pic>
        <p:nvPicPr>
          <p:cNvPr id="4" name="図 3" descr="テーブル, 椅子, 時計 が含まれている画像&#10;&#10;自動的に生成された説明">
            <a:extLst>
              <a:ext uri="{FF2B5EF4-FFF2-40B4-BE49-F238E27FC236}">
                <a16:creationId xmlns:a16="http://schemas.microsoft.com/office/drawing/2014/main" id="{F90D8A94-7CC0-4961-BE32-4143B84A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66" y="3303775"/>
            <a:ext cx="1074531" cy="347980"/>
          </a:xfrm>
          <a:prstGeom prst="rect">
            <a:avLst/>
          </a:prstGeom>
        </p:spPr>
      </p:pic>
      <p:pic>
        <p:nvPicPr>
          <p:cNvPr id="9" name="図 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F9A5955-CB4E-41F9-AB0A-22A3E5C72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21" y="5650927"/>
            <a:ext cx="1625385" cy="441060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A4DBD0B5-28A9-4E4A-A962-2650CAE20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18" y="2410424"/>
            <a:ext cx="2657296" cy="767730"/>
          </a:xfrm>
          <a:prstGeom prst="rect">
            <a:avLst/>
          </a:prstGeom>
        </p:spPr>
      </p:pic>
      <p:pic>
        <p:nvPicPr>
          <p:cNvPr id="26" name="図 25" descr="テキスト&#10;&#10;自動的に生成された説明">
            <a:extLst>
              <a:ext uri="{FF2B5EF4-FFF2-40B4-BE49-F238E27FC236}">
                <a16:creationId xmlns:a16="http://schemas.microsoft.com/office/drawing/2014/main" id="{328BC684-FE7A-4D32-92AC-354B3ED01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25" y="4339330"/>
            <a:ext cx="3185681" cy="5685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31C4BC-2DEA-48D1-AD89-96DD9D2734D3}"/>
              </a:ext>
            </a:extLst>
          </p:cNvPr>
          <p:cNvSpPr txBox="1"/>
          <p:nvPr/>
        </p:nvSpPr>
        <p:spPr>
          <a:xfrm>
            <a:off x="1144004" y="2755625"/>
            <a:ext cx="4353202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例：理想気体の状態方程式 </a:t>
            </a:r>
            <a:r>
              <a:rPr lang="en-US" altLang="ja-JP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経験式 </a:t>
            </a:r>
            <a:r>
              <a:rPr lang="en-US" altLang="ja-JP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ja-JP" altLang="en-US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理論式</a:t>
            </a:r>
            <a:r>
              <a:rPr lang="en-US" altLang="ja-JP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4124C4-A59B-4786-B6B4-930B22C1AD00}"/>
              </a:ext>
            </a:extLst>
          </p:cNvPr>
          <p:cNvSpPr txBox="1"/>
          <p:nvPr/>
        </p:nvSpPr>
        <p:spPr>
          <a:xfrm>
            <a:off x="1670408" y="3741528"/>
            <a:ext cx="3047245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例：お水の状態方程式 </a:t>
            </a:r>
            <a:r>
              <a:rPr lang="en-US" altLang="ja-JP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ja-JP" altLang="en-US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経験式</a:t>
            </a:r>
            <a:r>
              <a:rPr lang="en-US" altLang="ja-JP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757C9DD-AA7B-4DA9-9A00-8F3B5A56BAC8}"/>
                  </a:ext>
                </a:extLst>
              </p:cNvPr>
              <p:cNvSpPr txBox="1"/>
              <p:nvPr/>
            </p:nvSpPr>
            <p:spPr>
              <a:xfrm>
                <a:off x="7134890" y="1864851"/>
                <a:ext cx="3474755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tx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ja-JP" altLang="en-US" sz="1600" dirty="0">
                    <a:latin typeface="+mn-ea"/>
                    <a:sym typeface="Wingdings" panose="05000000000000000000" pitchFamily="2" charset="2"/>
                  </a:rPr>
                  <a:t> とした場合の一般形 </a:t>
                </a:r>
                <a:endParaRPr lang="en-US" altLang="ja-JP" sz="160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757C9DD-AA7B-4DA9-9A00-8F3B5A56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90" y="1864851"/>
                <a:ext cx="3474755" cy="418320"/>
              </a:xfrm>
              <a:prstGeom prst="rect">
                <a:avLst/>
              </a:prstGeom>
              <a:blipFill>
                <a:blip r:embed="rId7"/>
                <a:stretch>
                  <a:fillRect l="-35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B64F33B-3C0C-4AA4-AA64-C26EE44FF69E}"/>
              </a:ext>
            </a:extLst>
          </p:cNvPr>
          <p:cNvSpPr txBox="1"/>
          <p:nvPr/>
        </p:nvSpPr>
        <p:spPr>
          <a:xfrm>
            <a:off x="657411" y="5195835"/>
            <a:ext cx="3627652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一般的な形として次式で書ける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046864-1939-4CF9-8A52-5E0114FA56DD}"/>
              </a:ext>
            </a:extLst>
          </p:cNvPr>
          <p:cNvSpPr txBox="1"/>
          <p:nvPr/>
        </p:nvSpPr>
        <p:spPr>
          <a:xfrm>
            <a:off x="1444414" y="4867559"/>
            <a:ext cx="3364388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密度と圧力だけで書ける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バロトロピー流体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30" name="図 29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0E7A4A68-6851-473E-AE35-B95A125344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95" y="4167448"/>
            <a:ext cx="2080640" cy="79810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21BAA29-E0E1-45A4-A5D6-55169D277464}"/>
              </a:ext>
            </a:extLst>
          </p:cNvPr>
          <p:cNvSpPr txBox="1"/>
          <p:nvPr/>
        </p:nvSpPr>
        <p:spPr>
          <a:xfrm>
            <a:off x="1034679" y="6016912"/>
            <a:ext cx="4353199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別に，エントロピーとか内部エネルギーとかで書いても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OK</a:t>
            </a:r>
          </a:p>
        </p:txBody>
      </p:sp>
      <p:pic>
        <p:nvPicPr>
          <p:cNvPr id="43" name="図 42" descr="テキスト&#10;&#10;自動的に生成された説明">
            <a:extLst>
              <a:ext uri="{FF2B5EF4-FFF2-40B4-BE49-F238E27FC236}">
                <a16:creationId xmlns:a16="http://schemas.microsoft.com/office/drawing/2014/main" id="{54F9ADC0-465D-480C-9799-8DF10973FC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49" y="5611507"/>
            <a:ext cx="1745112" cy="568521"/>
          </a:xfrm>
          <a:prstGeom prst="rect">
            <a:avLst/>
          </a:prstGeom>
        </p:spPr>
      </p:pic>
      <p:pic>
        <p:nvPicPr>
          <p:cNvPr id="45" name="図 44" descr="テキスト, 手紙&#10;&#10;自動的に生成された説明">
            <a:extLst>
              <a:ext uri="{FF2B5EF4-FFF2-40B4-BE49-F238E27FC236}">
                <a16:creationId xmlns:a16="http://schemas.microsoft.com/office/drawing/2014/main" id="{6C507523-2E5F-4EA6-8C1E-EB4B3C101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09" y="5608860"/>
            <a:ext cx="1455398" cy="543833"/>
          </a:xfrm>
          <a:prstGeom prst="rect">
            <a:avLst/>
          </a:prstGeom>
        </p:spPr>
      </p:pic>
      <p:sp>
        <p:nvSpPr>
          <p:cNvPr id="49" name="矢印: 右 48">
            <a:extLst>
              <a:ext uri="{FF2B5EF4-FFF2-40B4-BE49-F238E27FC236}">
                <a16:creationId xmlns:a16="http://schemas.microsoft.com/office/drawing/2014/main" id="{62E2D617-79A2-45AB-AFC5-2DBA096C1E07}"/>
              </a:ext>
            </a:extLst>
          </p:cNvPr>
          <p:cNvSpPr/>
          <p:nvPr/>
        </p:nvSpPr>
        <p:spPr>
          <a:xfrm rot="5400000">
            <a:off x="8706467" y="3573306"/>
            <a:ext cx="553000" cy="4631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137119F-956C-4E27-B2D8-35B871C73971}"/>
              </a:ext>
            </a:extLst>
          </p:cNvPr>
          <p:cNvSpPr/>
          <p:nvPr/>
        </p:nvSpPr>
        <p:spPr>
          <a:xfrm>
            <a:off x="9208820" y="2433414"/>
            <a:ext cx="702302" cy="724339"/>
          </a:xfrm>
          <a:prstGeom prst="roundRect">
            <a:avLst>
              <a:gd name="adj" fmla="val 1330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A380C2FA-2C35-44C5-B6B5-1941CE2C6F6A}"/>
              </a:ext>
            </a:extLst>
          </p:cNvPr>
          <p:cNvGrpSpPr/>
          <p:nvPr/>
        </p:nvGrpSpPr>
        <p:grpSpPr>
          <a:xfrm>
            <a:off x="9665390" y="3104135"/>
            <a:ext cx="1292164" cy="1063937"/>
            <a:chOff x="9797976" y="3077193"/>
            <a:chExt cx="1292164" cy="1063937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2F0D45AD-CEBB-44B1-B2BD-D53A117969F3}"/>
                </a:ext>
              </a:extLst>
            </p:cNvPr>
            <p:cNvGrpSpPr/>
            <p:nvPr/>
          </p:nvGrpSpPr>
          <p:grpSpPr>
            <a:xfrm>
              <a:off x="9797976" y="3077193"/>
              <a:ext cx="1264049" cy="1063937"/>
              <a:chOff x="10062169" y="2988454"/>
              <a:chExt cx="1264049" cy="1063937"/>
            </a:xfrm>
          </p:grpSpPr>
          <p:pic>
            <p:nvPicPr>
              <p:cNvPr id="24" name="図 23" descr="ダイアグラム&#10;&#10;中程度の精度で自動的に生成された説明">
                <a:extLst>
                  <a:ext uri="{FF2B5EF4-FFF2-40B4-BE49-F238E27FC236}">
                    <a16:creationId xmlns:a16="http://schemas.microsoft.com/office/drawing/2014/main" id="{72A2982D-7B88-48A0-BBF1-5B2101CC4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2169" y="3401903"/>
                <a:ext cx="1264049" cy="650488"/>
              </a:xfrm>
              <a:prstGeom prst="rect">
                <a:avLst/>
              </a:prstGeom>
            </p:spPr>
          </p:pic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F5D6E5C-B396-4520-BB8F-E619C6CD6DAD}"/>
                  </a:ext>
                </a:extLst>
              </p:cNvPr>
              <p:cNvSpPr txBox="1"/>
              <p:nvPr/>
            </p:nvSpPr>
            <p:spPr>
              <a:xfrm>
                <a:off x="10257501" y="2988454"/>
                <a:ext cx="911573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  <a:buSzPct val="90000"/>
                </a:pPr>
                <a:r>
                  <a:rPr lang="ja-JP" altLang="en-US" sz="1400" dirty="0">
                    <a:solidFill>
                      <a:srgbClr val="C00000"/>
                    </a:solidFill>
                    <a:latin typeface="+mn-ea"/>
                    <a:sym typeface="Wingdings" panose="05000000000000000000" pitchFamily="2" charset="2"/>
                  </a:rPr>
                  <a:t>熱膨張率</a:t>
                </a:r>
                <a:endParaRPr lang="en-US" altLang="ja-JP" sz="1400" dirty="0">
                  <a:solidFill>
                    <a:srgbClr val="C00000"/>
                  </a:solidFill>
                  <a:latin typeface="+mn-ea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8B39AC75-FDCD-46E3-AE09-1BEC8EFCAD5F}"/>
                </a:ext>
              </a:extLst>
            </p:cNvPr>
            <p:cNvSpPr/>
            <p:nvPr/>
          </p:nvSpPr>
          <p:spPr>
            <a:xfrm>
              <a:off x="10397804" y="3447443"/>
              <a:ext cx="692336" cy="693088"/>
            </a:xfrm>
            <a:prstGeom prst="roundRect">
              <a:avLst>
                <a:gd name="adj" fmla="val 13308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D34181E-0CDA-478E-91E1-17D7291AB778}"/>
              </a:ext>
            </a:extLst>
          </p:cNvPr>
          <p:cNvSpPr/>
          <p:nvPr/>
        </p:nvSpPr>
        <p:spPr>
          <a:xfrm>
            <a:off x="8063003" y="2433414"/>
            <a:ext cx="721217" cy="724339"/>
          </a:xfrm>
          <a:prstGeom prst="roundRect">
            <a:avLst>
              <a:gd name="adj" fmla="val 1330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E143983-F6E3-46C7-B4BC-E18EDD2E7D2F}"/>
              </a:ext>
            </a:extLst>
          </p:cNvPr>
          <p:cNvGrpSpPr/>
          <p:nvPr/>
        </p:nvGrpSpPr>
        <p:grpSpPr>
          <a:xfrm>
            <a:off x="6733279" y="3104135"/>
            <a:ext cx="1551536" cy="1035542"/>
            <a:chOff x="7178612" y="3111428"/>
            <a:chExt cx="1551536" cy="103554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4FDAE37-14FA-458D-90CE-A9BBA2FBD83F}"/>
                </a:ext>
              </a:extLst>
            </p:cNvPr>
            <p:cNvGrpSpPr/>
            <p:nvPr/>
          </p:nvGrpSpPr>
          <p:grpSpPr>
            <a:xfrm>
              <a:off x="7178612" y="3111428"/>
              <a:ext cx="1551536" cy="997448"/>
              <a:chOff x="7114237" y="3018728"/>
              <a:chExt cx="1551536" cy="997448"/>
            </a:xfrm>
          </p:grpSpPr>
          <p:pic>
            <p:nvPicPr>
              <p:cNvPr id="22" name="図 21" descr="ダイアグラム&#10;&#10;自動的に生成された説明">
                <a:extLst>
                  <a:ext uri="{FF2B5EF4-FFF2-40B4-BE49-F238E27FC236}">
                    <a16:creationId xmlns:a16="http://schemas.microsoft.com/office/drawing/2014/main" id="{F7C8E43F-7B44-4BB6-B97A-36BE7B50C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4237" y="3416134"/>
                <a:ext cx="1551536" cy="600042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6EB86A8-0347-46D1-89E8-CA3F2FC50F39}"/>
                  </a:ext>
                </a:extLst>
              </p:cNvPr>
              <p:cNvSpPr txBox="1"/>
              <p:nvPr/>
            </p:nvSpPr>
            <p:spPr>
              <a:xfrm>
                <a:off x="7160761" y="3018728"/>
                <a:ext cx="1497340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  <a:buSzPct val="90000"/>
                </a:pPr>
                <a:r>
                  <a:rPr lang="ja-JP" altLang="en-US" sz="1400" dirty="0">
                    <a:solidFill>
                      <a:srgbClr val="002060"/>
                    </a:solidFill>
                    <a:latin typeface="+mn-ea"/>
                    <a:sym typeface="Wingdings" panose="05000000000000000000" pitchFamily="2" charset="2"/>
                  </a:rPr>
                  <a:t>等温体積弾性率</a:t>
                </a:r>
                <a:endParaRPr lang="en-US" altLang="ja-JP" sz="1400" dirty="0">
                  <a:solidFill>
                    <a:srgbClr val="002060"/>
                  </a:solidFill>
                  <a:latin typeface="+mn-ea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DFBEA715-12CA-425C-AA67-21069FFBF3B1}"/>
                </a:ext>
              </a:extLst>
            </p:cNvPr>
            <p:cNvSpPr/>
            <p:nvPr/>
          </p:nvSpPr>
          <p:spPr>
            <a:xfrm>
              <a:off x="8039540" y="3478596"/>
              <a:ext cx="681298" cy="668374"/>
            </a:xfrm>
            <a:prstGeom prst="roundRect">
              <a:avLst>
                <a:gd name="adj" fmla="val 13308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9E7246B-47C1-4284-9D99-F669E339F1FE}"/>
              </a:ext>
            </a:extLst>
          </p:cNvPr>
          <p:cNvSpPr txBox="1"/>
          <p:nvPr/>
        </p:nvSpPr>
        <p:spPr>
          <a:xfrm>
            <a:off x="6174881" y="5048655"/>
            <a:ext cx="5616170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  <a:sym typeface="Wingdings" panose="05000000000000000000" pitchFamily="2" charset="2"/>
              </a:rPr>
              <a:t>それぞれは，地震波速度やマントル対流などに強く関係 </a:t>
            </a:r>
            <a:endParaRPr lang="en-US" altLang="ja-JP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388A10-23D9-46E4-817C-67AEFFC85461}"/>
              </a:ext>
            </a:extLst>
          </p:cNvPr>
          <p:cNvSpPr txBox="1"/>
          <p:nvPr/>
        </p:nvSpPr>
        <p:spPr>
          <a:xfrm>
            <a:off x="6632747" y="5429432"/>
            <a:ext cx="950618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2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バルク音速</a:t>
            </a:r>
            <a:endParaRPr lang="en-US" altLang="ja-JP" sz="1200" dirty="0">
              <a:solidFill>
                <a:srgbClr val="00206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C4EA3A-35DD-4971-B801-ABBF1CAFABF0}"/>
              </a:ext>
            </a:extLst>
          </p:cNvPr>
          <p:cNvSpPr txBox="1"/>
          <p:nvPr/>
        </p:nvSpPr>
        <p:spPr>
          <a:xfrm>
            <a:off x="9215260" y="5440447"/>
            <a:ext cx="950618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200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レイリー数</a:t>
            </a:r>
            <a:endParaRPr lang="en-US" altLang="ja-JP" sz="1200" dirty="0">
              <a:solidFill>
                <a:srgbClr val="C0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8885108-8235-48E0-AF52-95BC75507E59}"/>
              </a:ext>
            </a:extLst>
          </p:cNvPr>
          <p:cNvSpPr txBox="1"/>
          <p:nvPr/>
        </p:nvSpPr>
        <p:spPr>
          <a:xfrm>
            <a:off x="6560253" y="4415068"/>
            <a:ext cx="748571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</a:pP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一般形</a:t>
            </a:r>
            <a:endParaRPr lang="en-US" altLang="ja-JP" sz="1400" dirty="0">
              <a:solidFill>
                <a:schemeClr val="accent6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AE8B7BF-82FA-4A74-B29A-3393D3A1E516}"/>
              </a:ext>
            </a:extLst>
          </p:cNvPr>
          <p:cNvSpPr txBox="1"/>
          <p:nvPr/>
        </p:nvSpPr>
        <p:spPr>
          <a:xfrm>
            <a:off x="2850033" y="97246"/>
            <a:ext cx="684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IPAexGothic"/>
                <a:ea typeface="+mj-ea"/>
              </a:rPr>
              <a:t>惑星マントルの物理的性質の決め方 </a:t>
            </a:r>
            <a:r>
              <a:rPr kumimoji="1" lang="en-US" altLang="ja-JP" sz="2800" b="1" dirty="0">
                <a:solidFill>
                  <a:schemeClr val="bg1"/>
                </a:solidFill>
                <a:latin typeface="IPAexGothic"/>
                <a:ea typeface="+mj-ea"/>
              </a:rPr>
              <a:t>(1/3)</a:t>
            </a:r>
            <a:endParaRPr kumimoji="1" lang="ja-JP" altLang="en-US" sz="2800" b="1" dirty="0">
              <a:solidFill>
                <a:schemeClr val="bg1"/>
              </a:solidFill>
              <a:latin typeface="IPAexGothic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760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ゴシック Light"/>
        <a:ea typeface="Noto Sans JP"/>
        <a:cs typeface=""/>
      </a:majorFont>
      <a:minorFont>
        <a:latin typeface="游ゴシック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12791</TotalTime>
  <Words>1915</Words>
  <Application>Microsoft Office PowerPoint</Application>
  <PresentationFormat>ワイド画面</PresentationFormat>
  <Paragraphs>233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HG創英角ｺﾞｼｯｸUB</vt:lpstr>
      <vt:lpstr>IPAexGothic</vt:lpstr>
      <vt:lpstr>Noto Sans JP</vt:lpstr>
      <vt:lpstr>游ゴシック</vt:lpstr>
      <vt:lpstr>游ゴシック Light</vt:lpstr>
      <vt:lpstr>Agency FB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菖蒲迫健介</dc:creator>
  <cp:lastModifiedBy> </cp:lastModifiedBy>
  <cp:revision>876</cp:revision>
  <dcterms:created xsi:type="dcterms:W3CDTF">2021-10-28T07:59:50Z</dcterms:created>
  <dcterms:modified xsi:type="dcterms:W3CDTF">2022-07-21T14:34:38Z</dcterms:modified>
</cp:coreProperties>
</file>