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Quattrocento Sans"/>
      <p:regular r:id="rId15"/>
      <p:bold r:id="rId16"/>
      <p:italic r:id="rId17"/>
      <p:boldItalic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attrocentoSans-regular.fntdata"/><Relationship Id="rId14" Type="http://schemas.openxmlformats.org/officeDocument/2006/relationships/slide" Target="slides/slide10.xml"/><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font" Target="fonts/Quattrocento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1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36" name="Google Shape;136;p1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1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1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1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1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1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17"/>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18"/>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pic>
        <p:nvPicPr>
          <p:cNvPr descr="HD-ShadowShort.png" id="23" name="Google Shape;23;p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24" name="Google Shape;24;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descr="HD-ShadowLong.png" id="29" name="Google Shape;29;p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0" name="Google Shape;30;p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1" name="Google Shape;31;p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pic>
        <p:nvPicPr>
          <p:cNvPr descr="HD-ShadowLong.png" id="38" name="Google Shape;38;p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9" name="Google Shape;39;p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0" name="Google Shape;40;p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pic>
        <p:nvPicPr>
          <p:cNvPr descr="HD-ShadowLong.png" id="48" name="Google Shape;48;p6"/>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9" name="Google Shape;49;p6"/>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0" name="Google Shape;50;p6"/>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4" name="Google Shape;54;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pic>
        <p:nvPicPr>
          <p:cNvPr descr="HD-ShadowLong.png" id="58" name="Google Shape;58;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7"/>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pic>
        <p:nvPicPr>
          <p:cNvPr descr="HD-ShadowLong.png" id="69" name="Google Shape;69;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0" name="Google Shape;70;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1" name="Google Shape;71;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5" name="Google Shape;75;p8"/>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8"/>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7" name="Google Shape;77;p8"/>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1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nvSpPr>
        <p:spPr>
          <a:xfrm>
            <a:off x="558798" y="3013501"/>
            <a:ext cx="33528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F2F2F2"/>
                </a:solidFill>
                <a:latin typeface="Quattrocento Sans"/>
                <a:ea typeface="Quattrocento Sans"/>
                <a:cs typeface="Quattrocento Sans"/>
                <a:sym typeface="Quattrocento Sans"/>
              </a:rPr>
              <a:t>Project  Presentation</a:t>
            </a:r>
            <a:endParaRPr/>
          </a:p>
          <a:p>
            <a:pPr indent="0" lvl="0" marL="0" marR="0" rtl="0" algn="l">
              <a:spcBef>
                <a:spcPts val="0"/>
              </a:spcBef>
              <a:spcAft>
                <a:spcPts val="0"/>
              </a:spcAft>
              <a:buNone/>
            </a:pPr>
            <a:r>
              <a:rPr b="1" lang="en-US" sz="2400">
                <a:solidFill>
                  <a:srgbClr val="F2F2F2"/>
                </a:solidFill>
                <a:latin typeface="Quattrocento Sans"/>
                <a:ea typeface="Quattrocento Sans"/>
                <a:cs typeface="Quattrocento Sans"/>
                <a:sym typeface="Quattrocento Sans"/>
              </a:rPr>
              <a:t>CSE 104  </a:t>
            </a:r>
            <a:endParaRPr b="1" sz="2400">
              <a:solidFill>
                <a:srgbClr val="F2F2F2"/>
              </a:solidFill>
              <a:latin typeface="Trebuchet MS"/>
              <a:ea typeface="Trebuchet MS"/>
              <a:cs typeface="Trebuchet MS"/>
              <a:sym typeface="Trebuchet MS"/>
            </a:endParaRPr>
          </a:p>
        </p:txBody>
      </p:sp>
      <p:sp>
        <p:nvSpPr>
          <p:cNvPr id="203" name="Google Shape;203;p19"/>
          <p:cNvSpPr txBox="1"/>
          <p:nvPr/>
        </p:nvSpPr>
        <p:spPr>
          <a:xfrm>
            <a:off x="10002169" y="3013501"/>
            <a:ext cx="137703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50505"/>
                </a:solidFill>
                <a:latin typeface="Quattrocento Sans"/>
                <a:ea typeface="Quattrocento Sans"/>
                <a:cs typeface="Quattrocento Sans"/>
                <a:sym typeface="Quattrocento Sans"/>
              </a:rPr>
              <a:t>1</a:t>
            </a:r>
            <a:endParaRPr b="1" sz="400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nvSpPr>
        <p:spPr>
          <a:xfrm>
            <a:off x="11201400" y="882134"/>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10</a:t>
            </a:r>
            <a:endParaRPr b="1" sz="4000">
              <a:solidFill>
                <a:schemeClr val="lt1"/>
              </a:solidFill>
              <a:latin typeface="Trebuchet MS"/>
              <a:ea typeface="Trebuchet MS"/>
              <a:cs typeface="Trebuchet MS"/>
              <a:sym typeface="Trebuchet MS"/>
            </a:endParaRPr>
          </a:p>
        </p:txBody>
      </p:sp>
      <p:sp>
        <p:nvSpPr>
          <p:cNvPr id="270" name="Google Shape;270;p28"/>
          <p:cNvSpPr txBox="1"/>
          <p:nvPr/>
        </p:nvSpPr>
        <p:spPr>
          <a:xfrm>
            <a:off x="4298950" y="2459504"/>
            <a:ext cx="35941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4000">
                <a:solidFill>
                  <a:schemeClr val="dk1"/>
                </a:solidFill>
                <a:latin typeface="Quattrocento Sans"/>
                <a:ea typeface="Quattrocento Sans"/>
                <a:cs typeface="Quattrocento Sans"/>
                <a:sym typeface="Quattrocento Sans"/>
              </a:rPr>
              <a:t>THANK</a:t>
            </a:r>
            <a:endParaRPr/>
          </a:p>
          <a:p>
            <a:pPr indent="0" lvl="0" marL="0" marR="0" rtl="0" algn="l">
              <a:spcBef>
                <a:spcPts val="0"/>
              </a:spcBef>
              <a:spcAft>
                <a:spcPts val="0"/>
              </a:spcAft>
              <a:buNone/>
            </a:pPr>
            <a:r>
              <a:rPr b="1" i="1" lang="en-US" sz="40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rPr b="1" i="1" lang="en-US" sz="4000">
                <a:solidFill>
                  <a:schemeClr val="dk1"/>
                </a:solidFill>
                <a:latin typeface="Quattrocento Sans"/>
                <a:ea typeface="Quattrocento Sans"/>
                <a:cs typeface="Quattrocento Sans"/>
                <a:sym typeface="Quattrocento Sans"/>
              </a:rPr>
              <a:t>           YOU</a:t>
            </a:r>
            <a:endParaRPr b="1" i="1" sz="40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nvSpPr>
        <p:spPr>
          <a:xfrm>
            <a:off x="241300" y="1592955"/>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Presented To :</a:t>
            </a:r>
            <a:endParaRPr/>
          </a:p>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MD Solaiman Mia</a:t>
            </a:r>
            <a:endParaRPr/>
          </a:p>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Assistant Professor</a:t>
            </a:r>
            <a:endParaRPr b="1" sz="3200">
              <a:solidFill>
                <a:schemeClr val="lt1"/>
              </a:solidFill>
              <a:latin typeface="Trebuchet MS"/>
              <a:ea typeface="Trebuchet MS"/>
              <a:cs typeface="Trebuchet MS"/>
              <a:sym typeface="Trebuchet MS"/>
            </a:endParaRPr>
          </a:p>
        </p:txBody>
      </p:sp>
      <p:sp>
        <p:nvSpPr>
          <p:cNvPr id="209" name="Google Shape;209;p20"/>
          <p:cNvSpPr txBox="1"/>
          <p:nvPr/>
        </p:nvSpPr>
        <p:spPr>
          <a:xfrm>
            <a:off x="8470900" y="4301671"/>
            <a:ext cx="447886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Presented By :</a:t>
            </a:r>
            <a:endParaRPr/>
          </a:p>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Shanjida Shochona </a:t>
            </a:r>
            <a:endParaRPr/>
          </a:p>
          <a:p>
            <a:pPr indent="0" lvl="0" marL="0" marR="0" rtl="0" algn="l">
              <a:spcBef>
                <a:spcPts val="0"/>
              </a:spcBef>
              <a:spcAft>
                <a:spcPts val="0"/>
              </a:spcAft>
              <a:buNone/>
            </a:pPr>
            <a:r>
              <a:rPr b="1" lang="en-US" sz="3200">
                <a:solidFill>
                  <a:srgbClr val="050505"/>
                </a:solidFill>
                <a:latin typeface="Quattrocento Sans"/>
                <a:ea typeface="Quattrocento Sans"/>
                <a:cs typeface="Quattrocento Sans"/>
                <a:sym typeface="Quattrocento Sans"/>
              </a:rPr>
              <a:t>ID -- 213902093</a:t>
            </a:r>
            <a:endParaRPr b="1" sz="3200">
              <a:solidFill>
                <a:schemeClr val="lt1"/>
              </a:solidFill>
              <a:latin typeface="Trebuchet MS"/>
              <a:ea typeface="Trebuchet MS"/>
              <a:cs typeface="Trebuchet MS"/>
              <a:sym typeface="Trebuchet MS"/>
            </a:endParaRPr>
          </a:p>
        </p:txBody>
      </p:sp>
      <p:sp>
        <p:nvSpPr>
          <p:cNvPr id="210" name="Google Shape;210;p20"/>
          <p:cNvSpPr txBox="1"/>
          <p:nvPr/>
        </p:nvSpPr>
        <p:spPr>
          <a:xfrm>
            <a:off x="11146367" y="885069"/>
            <a:ext cx="80433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2</a:t>
            </a:r>
            <a:endParaRPr b="1" sz="40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Outline of the presentation</a:t>
            </a:r>
            <a:endParaRPr/>
          </a:p>
        </p:txBody>
      </p:sp>
      <p:sp>
        <p:nvSpPr>
          <p:cNvPr id="216" name="Google Shape;216;p21"/>
          <p:cNvSpPr txBox="1"/>
          <p:nvPr/>
        </p:nvSpPr>
        <p:spPr>
          <a:xfrm>
            <a:off x="10706100" y="939754"/>
            <a:ext cx="13843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50505"/>
                </a:solidFill>
                <a:latin typeface="Quattrocento Sans"/>
                <a:ea typeface="Quattrocento Sans"/>
                <a:cs typeface="Quattrocento Sans"/>
                <a:sym typeface="Quattrocento Sans"/>
              </a:rPr>
              <a:t>3</a:t>
            </a:r>
            <a:endParaRPr b="1" sz="4000">
              <a:solidFill>
                <a:schemeClr val="lt1"/>
              </a:solidFill>
              <a:latin typeface="Trebuchet MS"/>
              <a:ea typeface="Trebuchet MS"/>
              <a:cs typeface="Trebuchet MS"/>
              <a:sym typeface="Trebuchet MS"/>
            </a:endParaRPr>
          </a:p>
        </p:txBody>
      </p:sp>
      <p:sp>
        <p:nvSpPr>
          <p:cNvPr id="217" name="Google Shape;217;p21"/>
          <p:cNvSpPr txBox="1"/>
          <p:nvPr/>
        </p:nvSpPr>
        <p:spPr>
          <a:xfrm>
            <a:off x="680321" y="2647434"/>
            <a:ext cx="664210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Introduction</a:t>
            </a:r>
            <a:endParaRPr/>
          </a:p>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Project Goal</a:t>
            </a:r>
            <a:endParaRPr/>
          </a:p>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Project Proposal Tools</a:t>
            </a:r>
            <a:endParaRPr/>
          </a:p>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Source Code</a:t>
            </a:r>
            <a:endParaRPr/>
          </a:p>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Output</a:t>
            </a:r>
            <a:endParaRPr/>
          </a:p>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Conclusion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Introduction :</a:t>
            </a:r>
            <a:endParaRPr/>
          </a:p>
        </p:txBody>
      </p:sp>
      <p:sp>
        <p:nvSpPr>
          <p:cNvPr id="223" name="Google Shape;223;p22"/>
          <p:cNvSpPr txBox="1"/>
          <p:nvPr/>
        </p:nvSpPr>
        <p:spPr>
          <a:xfrm>
            <a:off x="578721" y="2485252"/>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050505"/>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800">
              <a:solidFill>
                <a:srgbClr val="050505"/>
              </a:solidFill>
              <a:latin typeface="Quattrocento Sans"/>
              <a:ea typeface="Quattrocento Sans"/>
              <a:cs typeface="Quattrocento Sans"/>
              <a:sym typeface="Quattrocento Sans"/>
            </a:endParaRPr>
          </a:p>
        </p:txBody>
      </p:sp>
      <p:sp>
        <p:nvSpPr>
          <p:cNvPr id="224" name="Google Shape;224;p22"/>
          <p:cNvSpPr txBox="1"/>
          <p:nvPr/>
        </p:nvSpPr>
        <p:spPr>
          <a:xfrm>
            <a:off x="680321" y="2485252"/>
            <a:ext cx="944880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Noto Sans Symbols"/>
              <a:buChar char="⮚"/>
            </a:pPr>
            <a:r>
              <a:rPr b="0" i="0" lang="en-US" sz="1800">
                <a:solidFill>
                  <a:srgbClr val="000000"/>
                </a:solidFill>
                <a:latin typeface="Helvetica Neue"/>
                <a:ea typeface="Helvetica Neue"/>
                <a:cs typeface="Helvetica Neue"/>
                <a:sym typeface="Helvetica Neue"/>
              </a:rPr>
              <a:t>Project Name – Digital Clock</a:t>
            </a:r>
            <a:endParaRPr/>
          </a:p>
          <a:p>
            <a:pPr indent="0" lvl="0" marL="0" marR="0" rtl="0" algn="l">
              <a:spcBef>
                <a:spcPts val="0"/>
              </a:spcBef>
              <a:spcAft>
                <a:spcPts val="0"/>
              </a:spcAft>
              <a:buNone/>
            </a:pPr>
            <a:r>
              <a:rPr b="0" i="0" lang="en-US" sz="1800">
                <a:solidFill>
                  <a:srgbClr val="000000"/>
                </a:solidFill>
                <a:latin typeface="Helvetica Neue"/>
                <a:ea typeface="Helvetica Neue"/>
                <a:cs typeface="Helvetica Neue"/>
                <a:sym typeface="Helvetica Neue"/>
              </a:rPr>
              <a:t> </a:t>
            </a:r>
            <a:endParaRPr sz="18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At this time most peoples in the whole world use an automated digital clock in their everyday use. Starting from the hand watch we were to those huge street clocks every one of us are dependent on the display the make. In 21th century time being more than money, regarding this change our hobbies of checking our time every minute is dramatically increasing. About 99% of today’s digital clocks are made using microcontrollers which make them more hand able from the rest, those we can set the time to start any minute or second we want and also set an alarm for reminder so that the system will store the value in a memory and then when the time reaches the alarm will be on. As the microcontroller consists almost all the logical devices external logic gates doesn’t exist. </a:t>
            </a:r>
            <a:endParaRPr b="1" i="0" sz="1800">
              <a:solidFill>
                <a:schemeClr val="dk1"/>
              </a:solidFill>
              <a:latin typeface="Helvetica Neue"/>
              <a:ea typeface="Helvetica Neue"/>
              <a:cs typeface="Helvetica Neue"/>
              <a:sym typeface="Helvetica Neue"/>
            </a:endParaRPr>
          </a:p>
        </p:txBody>
      </p:sp>
      <p:sp>
        <p:nvSpPr>
          <p:cNvPr id="225" name="Google Shape;225;p22"/>
          <p:cNvSpPr txBox="1"/>
          <p:nvPr/>
        </p:nvSpPr>
        <p:spPr>
          <a:xfrm>
            <a:off x="11213228" y="939754"/>
            <a:ext cx="109307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4</a:t>
            </a:r>
            <a:endParaRPr b="1" sz="40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Project Goals</a:t>
            </a:r>
            <a:endParaRPr/>
          </a:p>
        </p:txBody>
      </p:sp>
      <p:sp>
        <p:nvSpPr>
          <p:cNvPr id="231" name="Google Shape;231;p23"/>
          <p:cNvSpPr txBox="1"/>
          <p:nvPr/>
        </p:nvSpPr>
        <p:spPr>
          <a:xfrm>
            <a:off x="680321" y="2167752"/>
            <a:ext cx="711748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To build a digital clock successfully gaining all the required knowledge. To know about the working of each and every component and their role in the circuit. To apply our knowledge and understanding into practice. Clock display current time And it helps to maintain our daily life so that our goals is build a digital clock .</a:t>
            </a:r>
            <a:endParaRPr/>
          </a:p>
          <a:p>
            <a:pPr indent="0" lvl="0" marL="0" marR="0" rtl="0" algn="l">
              <a:spcBef>
                <a:spcPts val="0"/>
              </a:spcBef>
              <a:spcAft>
                <a:spcPts val="0"/>
              </a:spcAft>
              <a:buNone/>
            </a:pPr>
            <a:r>
              <a:t/>
            </a:r>
            <a:endParaRPr b="1"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rgbClr val="000000"/>
              </a:buClr>
              <a:buSzPts val="1800"/>
              <a:buFont typeface="Noto Sans Symbols"/>
              <a:buChar char="✔"/>
            </a:pPr>
            <a:r>
              <a:rPr b="1" i="0" lang="en-US" sz="1800">
                <a:solidFill>
                  <a:srgbClr val="000000"/>
                </a:solidFill>
                <a:latin typeface="Quattrocento Sans"/>
                <a:ea typeface="Quattrocento Sans"/>
                <a:cs typeface="Quattrocento Sans"/>
                <a:sym typeface="Quattrocento Sans"/>
              </a:rPr>
              <a:t>Initialize hour, minute, seconds with 0.</a:t>
            </a:r>
            <a:endParaRPr/>
          </a:p>
          <a:p>
            <a:pPr indent="-285750" lvl="0" marL="285750" marR="0" rtl="0" algn="l">
              <a:spcBef>
                <a:spcPts val="0"/>
              </a:spcBef>
              <a:spcAft>
                <a:spcPts val="0"/>
              </a:spcAft>
              <a:buClr>
                <a:srgbClr val="000000"/>
              </a:buClr>
              <a:buSzPts val="1800"/>
              <a:buFont typeface="Noto Sans Symbols"/>
              <a:buChar char="✔"/>
            </a:pPr>
            <a:r>
              <a:rPr b="1" i="0" lang="en-US" sz="1800">
                <a:solidFill>
                  <a:srgbClr val="000000"/>
                </a:solidFill>
                <a:latin typeface="Quattrocento Sans"/>
                <a:ea typeface="Quattrocento Sans"/>
                <a:cs typeface="Quattrocento Sans"/>
                <a:sym typeface="Quattrocento Sans"/>
              </a:rPr>
              <a:t>Run an infinite loop.</a:t>
            </a:r>
            <a:endParaRPr/>
          </a:p>
          <a:p>
            <a:pPr indent="-285750" lvl="0" marL="285750" marR="0" rtl="0" algn="l">
              <a:spcBef>
                <a:spcPts val="0"/>
              </a:spcBef>
              <a:spcAft>
                <a:spcPts val="0"/>
              </a:spcAft>
              <a:buClr>
                <a:srgbClr val="000000"/>
              </a:buClr>
              <a:buSzPts val="1800"/>
              <a:buFont typeface="Noto Sans Symbols"/>
              <a:buChar char="✔"/>
            </a:pPr>
            <a:r>
              <a:rPr b="1" i="0" lang="en-US" sz="1800">
                <a:solidFill>
                  <a:srgbClr val="000000"/>
                </a:solidFill>
                <a:latin typeface="Quattrocento Sans"/>
                <a:ea typeface="Quattrocento Sans"/>
                <a:cs typeface="Quattrocento Sans"/>
                <a:sym typeface="Quattrocento Sans"/>
              </a:rPr>
              <a:t>Increase second and check if it is equal to 60 then increase minute and reset second to 0.</a:t>
            </a:r>
            <a:endParaRPr/>
          </a:p>
          <a:p>
            <a:pPr indent="-285750" lvl="0" marL="285750" marR="0" rtl="0" algn="l">
              <a:spcBef>
                <a:spcPts val="0"/>
              </a:spcBef>
              <a:spcAft>
                <a:spcPts val="0"/>
              </a:spcAft>
              <a:buClr>
                <a:srgbClr val="000000"/>
              </a:buClr>
              <a:buSzPts val="1800"/>
              <a:buFont typeface="Noto Sans Symbols"/>
              <a:buChar char="✔"/>
            </a:pPr>
            <a:r>
              <a:rPr b="1" i="0" lang="en-US" sz="1800">
                <a:solidFill>
                  <a:srgbClr val="000000"/>
                </a:solidFill>
                <a:latin typeface="Quattrocento Sans"/>
                <a:ea typeface="Quattrocento Sans"/>
                <a:cs typeface="Quattrocento Sans"/>
                <a:sym typeface="Quattrocento Sans"/>
              </a:rPr>
              <a:t>Increase minute and check if it is equal to 60 then               increase hour and reset minute to 0.</a:t>
            </a:r>
            <a:endParaRPr/>
          </a:p>
          <a:p>
            <a:pPr indent="-285750" lvl="0" marL="285750" marR="0" rtl="0" algn="l">
              <a:spcBef>
                <a:spcPts val="0"/>
              </a:spcBef>
              <a:spcAft>
                <a:spcPts val="0"/>
              </a:spcAft>
              <a:buClr>
                <a:srgbClr val="000000"/>
              </a:buClr>
              <a:buSzPts val="1800"/>
              <a:buFont typeface="Noto Sans Symbols"/>
              <a:buChar char="✔"/>
            </a:pPr>
            <a:r>
              <a:rPr b="1" i="0" lang="en-US" sz="1800">
                <a:solidFill>
                  <a:srgbClr val="000000"/>
                </a:solidFill>
                <a:latin typeface="Quattrocento Sans"/>
                <a:ea typeface="Quattrocento Sans"/>
                <a:cs typeface="Quattrocento Sans"/>
                <a:sym typeface="Quattrocento Sans"/>
              </a:rPr>
              <a:t>Increase hour and check if it is equal to 24 then reset hour to 0.</a:t>
            </a:r>
            <a:endParaRPr/>
          </a:p>
        </p:txBody>
      </p:sp>
      <p:pic>
        <p:nvPicPr>
          <p:cNvPr descr="Digital Clock using C" id="232" name="Google Shape;232;p23"/>
          <p:cNvPicPr preferRelativeResize="0"/>
          <p:nvPr/>
        </p:nvPicPr>
        <p:blipFill rotWithShape="1">
          <a:blip r:embed="rId3">
            <a:alphaModFix/>
          </a:blip>
          <a:srcRect b="0" l="0" r="0" t="0"/>
          <a:stretch/>
        </p:blipFill>
        <p:spPr>
          <a:xfrm>
            <a:off x="8305801" y="3064027"/>
            <a:ext cx="3713878" cy="1959808"/>
          </a:xfrm>
          <a:prstGeom prst="rect">
            <a:avLst/>
          </a:prstGeom>
          <a:noFill/>
          <a:ln>
            <a:noFill/>
          </a:ln>
        </p:spPr>
      </p:pic>
      <p:sp>
        <p:nvSpPr>
          <p:cNvPr id="233" name="Google Shape;233;p23"/>
          <p:cNvSpPr txBox="1"/>
          <p:nvPr/>
        </p:nvSpPr>
        <p:spPr>
          <a:xfrm>
            <a:off x="11178739" y="939754"/>
            <a:ext cx="122916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5</a:t>
            </a:r>
            <a:endParaRPr b="1" sz="40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attrocento Sans"/>
              <a:buNone/>
            </a:pPr>
            <a:r>
              <a:rPr b="1" lang="en-US" sz="3600">
                <a:latin typeface="Quattrocento Sans"/>
                <a:ea typeface="Quattrocento Sans"/>
                <a:cs typeface="Quattrocento Sans"/>
                <a:sym typeface="Quattrocento Sans"/>
              </a:rPr>
              <a:t>Project Proposal Tools</a:t>
            </a:r>
            <a:endParaRPr/>
          </a:p>
        </p:txBody>
      </p:sp>
      <p:sp>
        <p:nvSpPr>
          <p:cNvPr id="239" name="Google Shape;239;p24"/>
          <p:cNvSpPr txBox="1"/>
          <p:nvPr/>
        </p:nvSpPr>
        <p:spPr>
          <a:xfrm>
            <a:off x="11087100" y="939754"/>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6</a:t>
            </a:r>
            <a:endParaRPr b="1" sz="4000">
              <a:solidFill>
                <a:schemeClr val="lt1"/>
              </a:solidFill>
              <a:latin typeface="Trebuchet MS"/>
              <a:ea typeface="Trebuchet MS"/>
              <a:cs typeface="Trebuchet MS"/>
              <a:sym typeface="Trebuchet MS"/>
            </a:endParaRPr>
          </a:p>
        </p:txBody>
      </p:sp>
      <p:sp>
        <p:nvSpPr>
          <p:cNvPr id="240" name="Google Shape;240;p24"/>
          <p:cNvSpPr txBox="1"/>
          <p:nvPr/>
        </p:nvSpPr>
        <p:spPr>
          <a:xfrm>
            <a:off x="680321" y="2777066"/>
            <a:ext cx="5038725"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50505"/>
              </a:buClr>
              <a:buSzPts val="2800"/>
              <a:buFont typeface="Noto Sans Symbols"/>
              <a:buChar char="⮚"/>
            </a:pPr>
            <a:r>
              <a:rPr b="1" lang="en-US" sz="2800">
                <a:solidFill>
                  <a:srgbClr val="050505"/>
                </a:solidFill>
                <a:latin typeface="Quattrocento Sans"/>
                <a:ea typeface="Quattrocento Sans"/>
                <a:cs typeface="Quattrocento Sans"/>
                <a:sym typeface="Quattrocento Sans"/>
              </a:rPr>
              <a:t>Code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Source Code</a:t>
            </a:r>
            <a:endParaRPr/>
          </a:p>
        </p:txBody>
      </p:sp>
      <p:sp>
        <p:nvSpPr>
          <p:cNvPr id="246" name="Google Shape;246;p25"/>
          <p:cNvSpPr txBox="1"/>
          <p:nvPr/>
        </p:nvSpPr>
        <p:spPr>
          <a:xfrm>
            <a:off x="11176000" y="939754"/>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7</a:t>
            </a:r>
            <a:endParaRPr b="1" sz="4000">
              <a:solidFill>
                <a:schemeClr val="lt1"/>
              </a:solidFill>
              <a:latin typeface="Trebuchet MS"/>
              <a:ea typeface="Trebuchet MS"/>
              <a:cs typeface="Trebuchet MS"/>
              <a:sym typeface="Trebuchet MS"/>
            </a:endParaRPr>
          </a:p>
        </p:txBody>
      </p:sp>
      <p:pic>
        <p:nvPicPr>
          <p:cNvPr id="247" name="Google Shape;247;p25"/>
          <p:cNvPicPr preferRelativeResize="0"/>
          <p:nvPr/>
        </p:nvPicPr>
        <p:blipFill rotWithShape="1">
          <a:blip r:embed="rId3">
            <a:alphaModFix/>
          </a:blip>
          <a:srcRect b="0" l="0" r="0" t="0"/>
          <a:stretch/>
        </p:blipFill>
        <p:spPr>
          <a:xfrm>
            <a:off x="1016000" y="2320353"/>
            <a:ext cx="4189087" cy="4156258"/>
          </a:xfrm>
          <a:prstGeom prst="rect">
            <a:avLst/>
          </a:prstGeom>
          <a:noFill/>
          <a:ln>
            <a:noFill/>
          </a:ln>
        </p:spPr>
      </p:pic>
      <p:pic>
        <p:nvPicPr>
          <p:cNvPr id="248" name="Google Shape;248;p25"/>
          <p:cNvPicPr preferRelativeResize="0"/>
          <p:nvPr/>
        </p:nvPicPr>
        <p:blipFill rotWithShape="1">
          <a:blip r:embed="rId4">
            <a:alphaModFix/>
          </a:blip>
          <a:srcRect b="0" l="0" r="0" t="0"/>
          <a:stretch/>
        </p:blipFill>
        <p:spPr>
          <a:xfrm>
            <a:off x="6986915" y="2320353"/>
            <a:ext cx="4189087" cy="4156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Out Put</a:t>
            </a:r>
            <a:endParaRPr/>
          </a:p>
        </p:txBody>
      </p:sp>
      <p:sp>
        <p:nvSpPr>
          <p:cNvPr id="254" name="Google Shape;254;p26"/>
          <p:cNvSpPr txBox="1"/>
          <p:nvPr/>
        </p:nvSpPr>
        <p:spPr>
          <a:xfrm>
            <a:off x="11201400" y="939754"/>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050505"/>
                </a:solidFill>
                <a:latin typeface="Quattrocento Sans"/>
                <a:ea typeface="Quattrocento Sans"/>
                <a:cs typeface="Quattrocento Sans"/>
                <a:sym typeface="Quattrocento Sans"/>
              </a:rPr>
              <a:t>8</a:t>
            </a:r>
            <a:endParaRPr b="1" sz="4000">
              <a:solidFill>
                <a:schemeClr val="lt1"/>
              </a:solidFill>
              <a:latin typeface="Trebuchet MS"/>
              <a:ea typeface="Trebuchet MS"/>
              <a:cs typeface="Trebuchet MS"/>
              <a:sym typeface="Trebuchet MS"/>
            </a:endParaRPr>
          </a:p>
        </p:txBody>
      </p:sp>
      <p:cxnSp>
        <p:nvCxnSpPr>
          <p:cNvPr id="255" name="Google Shape;255;p26"/>
          <p:cNvCxnSpPr/>
          <p:nvPr/>
        </p:nvCxnSpPr>
        <p:spPr>
          <a:xfrm>
            <a:off x="4554747" y="3927684"/>
            <a:ext cx="2674200" cy="1216200"/>
          </a:xfrm>
          <a:prstGeom prst="bentConnector3">
            <a:avLst>
              <a:gd fmla="val 50000" name="adj1"/>
            </a:avLst>
          </a:prstGeom>
          <a:noFill/>
          <a:ln cap="flat" cmpd="sng" w="9525">
            <a:solidFill>
              <a:schemeClr val="dk1"/>
            </a:solidFill>
            <a:prstDash val="solid"/>
            <a:round/>
            <a:headEnd len="sm" w="sm" type="none"/>
            <a:tailEnd len="med" w="med" type="triangle"/>
          </a:ln>
        </p:spPr>
      </p:cxnSp>
      <p:pic>
        <p:nvPicPr>
          <p:cNvPr id="256" name="Google Shape;256;p26"/>
          <p:cNvPicPr preferRelativeResize="0"/>
          <p:nvPr/>
        </p:nvPicPr>
        <p:blipFill rotWithShape="1">
          <a:blip r:embed="rId3">
            <a:alphaModFix/>
          </a:blip>
          <a:srcRect b="0" l="0" r="11319" t="0"/>
          <a:stretch/>
        </p:blipFill>
        <p:spPr>
          <a:xfrm>
            <a:off x="940639" y="2476367"/>
            <a:ext cx="3421449" cy="1905266"/>
          </a:xfrm>
          <a:prstGeom prst="rect">
            <a:avLst/>
          </a:prstGeom>
          <a:noFill/>
          <a:ln>
            <a:noFill/>
          </a:ln>
        </p:spPr>
      </p:pic>
      <p:pic>
        <p:nvPicPr>
          <p:cNvPr id="257" name="Google Shape;257;p26"/>
          <p:cNvPicPr preferRelativeResize="0"/>
          <p:nvPr/>
        </p:nvPicPr>
        <p:blipFill rotWithShape="1">
          <a:blip r:embed="rId4">
            <a:alphaModFix/>
          </a:blip>
          <a:srcRect b="0" l="0" r="3964" t="0"/>
          <a:stretch/>
        </p:blipFill>
        <p:spPr>
          <a:xfrm>
            <a:off x="7359065" y="4219954"/>
            <a:ext cx="3613735" cy="1848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Conclusion</a:t>
            </a:r>
            <a:endParaRPr/>
          </a:p>
        </p:txBody>
      </p:sp>
      <p:sp>
        <p:nvSpPr>
          <p:cNvPr id="263" name="Google Shape;263;p27"/>
          <p:cNvSpPr txBox="1"/>
          <p:nvPr/>
        </p:nvSpPr>
        <p:spPr>
          <a:xfrm>
            <a:off x="680321" y="2209563"/>
            <a:ext cx="742526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rebuchet MS"/>
                <a:ea typeface="Trebuchet MS"/>
                <a:cs typeface="Trebuchet MS"/>
                <a:sym typeface="Trebuchet MS"/>
              </a:rPr>
              <a:t>We all are known “Time and tide wait for non” Time is very important for our daily life. So that we see time again and again. In our project we make a digital clock with using C programming . Thus, this is how our main system has been built up. More and more knowledge involving the whole system has been gained with time and through more research. We have completed this project successfully and have successfully made a 12hour digital clock with an alarm and a A.M./P.M. display.</a:t>
            </a:r>
            <a:endParaRPr b="1" sz="2000">
              <a:solidFill>
                <a:schemeClr val="dk1"/>
              </a:solidFill>
              <a:latin typeface="Trebuchet MS"/>
              <a:ea typeface="Trebuchet MS"/>
              <a:cs typeface="Trebuchet MS"/>
              <a:sym typeface="Trebuchet MS"/>
            </a:endParaRPr>
          </a:p>
        </p:txBody>
      </p:sp>
      <p:sp>
        <p:nvSpPr>
          <p:cNvPr id="264" name="Google Shape;264;p27"/>
          <p:cNvSpPr txBox="1"/>
          <p:nvPr/>
        </p:nvSpPr>
        <p:spPr>
          <a:xfrm>
            <a:off x="11160312" y="939754"/>
            <a:ext cx="123488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Trebuchet MS"/>
                <a:ea typeface="Trebuchet MS"/>
                <a:cs typeface="Trebuchet MS"/>
                <a:sym typeface="Trebuchet MS"/>
              </a:rPr>
              <a:t>9</a:t>
            </a:r>
            <a:endParaRPr sz="40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