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AE2F8"/>
    <a:srgbClr val="F7E9BD"/>
    <a:srgbClr val="F8EABB"/>
    <a:srgbClr val="F7EDC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700" autoAdjust="0"/>
  </p:normalViewPr>
  <p:slideViewPr>
    <p:cSldViewPr snapToGrid="0" showGuides="1">
      <p:cViewPr varScale="1">
        <p:scale>
          <a:sx n="26" d="100"/>
          <a:sy n="26" d="100"/>
        </p:scale>
        <p:origin x="3780" y="19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6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D3D6-BBD9-4DBB-AE0B-4A030CE11E5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295" y="24546763"/>
            <a:ext cx="10118006" cy="5556022"/>
            <a:chOff x="283295" y="24546763"/>
            <a:chExt cx="10118006" cy="5556022"/>
          </a:xfrm>
        </p:grpSpPr>
        <p:sp>
          <p:nvSpPr>
            <p:cNvPr id="27" name="직사각형 26"/>
            <p:cNvSpPr/>
            <p:nvPr/>
          </p:nvSpPr>
          <p:spPr>
            <a:xfrm>
              <a:off x="283295" y="29518010"/>
              <a:ext cx="10118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 smtClean="0"/>
                <a:t>그림</a:t>
              </a:r>
              <a:r>
                <a:rPr lang="en-US" altLang="ko-KR" sz="3200" b="1" dirty="0" smtClean="0"/>
                <a:t>2. </a:t>
              </a:r>
              <a:r>
                <a:rPr lang="ko-KR" altLang="en-US" sz="3200" b="1" dirty="0" smtClean="0"/>
                <a:t>시스템 </a:t>
              </a:r>
              <a:r>
                <a:rPr lang="ko-KR" altLang="en-US" sz="3200" b="1" dirty="0" smtClean="0"/>
                <a:t>구성</a:t>
              </a:r>
              <a:endParaRPr lang="en-US" altLang="ko-KR" sz="32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98032" y="24709831"/>
              <a:ext cx="10065907" cy="45255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_x191066312" descr="EMB0000140456c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74" b="93972" l="1745" r="98255">
                          <a14:foregroundMark x1="47120" y1="19504" x2="47120" y2="19504"/>
                          <a14:foregroundMark x1="50436" y1="80851" x2="50436" y2="80851"/>
                          <a14:foregroundMark x1="81152" y1="70922" x2="81152" y2="70922"/>
                          <a14:foregroundMark x1="15009" y1="48936" x2="15009" y2="48936"/>
                          <a14:foregroundMark x1="5061" y1="51064" x2="5061" y2="51064"/>
                          <a14:foregroundMark x1="23909" y1="87234" x2="23909" y2="87234"/>
                          <a14:foregroundMark x1="95637" y1="52837" x2="95637" y2="52837"/>
                          <a14:foregroundMark x1="68412" y1="12057" x2="68412" y2="12057"/>
                          <a14:foregroundMark x1="19197" y1="12766" x2="19197" y2="12766"/>
                          <a14:foregroundMark x1="6632" y1="35106" x2="6632" y2="35106"/>
                          <a14:foregroundMark x1="6632" y1="74468" x2="6632" y2="74468"/>
                          <a14:foregroundMark x1="6806" y1="85816" x2="6806" y2="85816"/>
                          <a14:foregroundMark x1="26702" y1="49645" x2="26702" y2="49645"/>
                          <a14:foregroundMark x1="69110" y1="47872" x2="69110" y2="47872"/>
                          <a14:foregroundMark x1="50436" y1="34752" x2="50436" y2="34752"/>
                          <a14:foregroundMark x1="51832" y1="64894" x2="51832" y2="64894"/>
                          <a14:foregroundMark x1="40838" y1="64894" x2="40838" y2="64894"/>
                          <a14:foregroundMark x1="38918" y1="33333" x2="38918" y2="33333"/>
                          <a14:foregroundMark x1="59860" y1="34397" x2="59860" y2="34397"/>
                          <a14:foregroundMark x1="59337" y1="65248" x2="59337" y2="65248"/>
                          <a14:foregroundMark x1="77487" y1="74113" x2="77487" y2="74113"/>
                          <a14:foregroundMark x1="84468" y1="65603" x2="84468" y2="65603"/>
                          <a14:foregroundMark x1="79232" y1="87589" x2="79232" y2="87589"/>
                          <a14:foregroundMark x1="58290" y1="90071" x2="58290" y2="90071"/>
                          <a14:foregroundMark x1="41710" y1="89716" x2="41710" y2="89716"/>
                          <a14:foregroundMark x1="28447" y1="89362" x2="28447" y2="89362"/>
                          <a14:foregroundMark x1="17452" y1="86879" x2="17452" y2="86879"/>
                          <a14:foregroundMark x1="11169" y1="90426" x2="11169" y2="90426"/>
                          <a14:foregroundMark x1="46422" y1="90426" x2="46422" y2="90426"/>
                          <a14:foregroundMark x1="93019" y1="73050" x2="93019" y2="73050"/>
                          <a14:foregroundMark x1="94939" y1="47163" x2="94939" y2="47163"/>
                          <a14:foregroundMark x1="94066" y1="37943" x2="94066" y2="37943"/>
                          <a14:foregroundMark x1="94066" y1="21631" x2="94066" y2="21631"/>
                          <a14:foregroundMark x1="83944" y1="14539" x2="83944" y2="14539"/>
                          <a14:foregroundMark x1="76091" y1="14184" x2="76091" y2="14184"/>
                          <a14:foregroundMark x1="59860" y1="10638" x2="59860" y2="10638"/>
                          <a14:foregroundMark x1="35602" y1="12766" x2="35602" y2="12766"/>
                          <a14:foregroundMark x1="32635" y1="12057" x2="28796" y2="12057"/>
                          <a14:foregroundMark x1="28272" y1="12057" x2="17103" y2="13475"/>
                          <a14:foregroundMark x1="35951" y1="10284" x2="59337" y2="10284"/>
                          <a14:foregroundMark x1="68586" y1="12411" x2="84293" y2="13121"/>
                          <a14:foregroundMark x1="84468" y1="13121" x2="88831" y2="10284"/>
                          <a14:foregroundMark x1="89180" y1="10638" x2="93194" y2="12766"/>
                          <a14:foregroundMark x1="93717" y1="21277" x2="93194" y2="30142"/>
                          <a14:foregroundMark x1="95462" y1="53901" x2="92670" y2="74113"/>
                          <a14:foregroundMark x1="91972" y1="76596" x2="93717" y2="82270"/>
                          <a14:foregroundMark x1="91623" y1="88652" x2="84468" y2="88298"/>
                          <a14:foregroundMark x1="78883" y1="88298" x2="46771" y2="90780"/>
                          <a14:foregroundMark x1="16754" y1="87234" x2="9250" y2="89716"/>
                          <a14:foregroundMark x1="6457" y1="86525" x2="6108" y2="75887"/>
                          <a14:foregroundMark x1="6108" y1="73759" x2="6457" y2="21986"/>
                          <a14:foregroundMark x1="15532" y1="36879" x2="15183" y2="60993"/>
                          <a14:foregroundMark x1="39616" y1="80142" x2="58988" y2="80142"/>
                          <a14:foregroundMark x1="84468" y1="65248" x2="76440" y2="76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80" y="24546763"/>
              <a:ext cx="10011300" cy="497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7"/>
          <p:cNvSpPr/>
          <p:nvPr/>
        </p:nvSpPr>
        <p:spPr>
          <a:xfrm>
            <a:off x="286471" y="5349329"/>
            <a:ext cx="100767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과제의 목적 및 필요성</a:t>
            </a:r>
            <a:endParaRPr lang="ko-KR" altLang="en-US" sz="4000" b="1" dirty="0"/>
          </a:p>
        </p:txBody>
      </p:sp>
      <p:sp>
        <p:nvSpPr>
          <p:cNvPr id="9" name="직사각형 8"/>
          <p:cNvSpPr/>
          <p:nvPr/>
        </p:nvSpPr>
        <p:spPr>
          <a:xfrm>
            <a:off x="274398" y="6810680"/>
            <a:ext cx="102045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/>
              <a:t>일상에서 쉽게 경험할 수 있는 신체 현상인 </a:t>
            </a:r>
            <a:r>
              <a:rPr lang="ko-KR" altLang="en-US" sz="3200" b="1" dirty="0" err="1" smtClean="0"/>
              <a:t>코골이는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수면 </a:t>
            </a:r>
            <a:r>
              <a:rPr lang="ko-KR" altLang="en-US" sz="3200" b="1" dirty="0"/>
              <a:t>중 호흡 기류가 </a:t>
            </a:r>
            <a:r>
              <a:rPr lang="ko-KR" altLang="en-US" sz="3200" b="1" dirty="0" smtClean="0"/>
              <a:t>다양한 원인으로 인해 좁아진 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기도를 </a:t>
            </a:r>
            <a:r>
              <a:rPr lang="ko-KR" altLang="en-US" sz="3200" b="1" dirty="0"/>
              <a:t>지나면서 진동을 일으켜 발생되는 </a:t>
            </a:r>
            <a:r>
              <a:rPr lang="ko-KR" altLang="en-US" sz="3200" b="1" dirty="0" smtClean="0"/>
              <a:t>잡음이다</a:t>
            </a:r>
            <a:r>
              <a:rPr lang="en-US" altLang="ko-KR" sz="3200" b="1" dirty="0"/>
              <a:t>. 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err="1" smtClean="0"/>
              <a:t>코골이는</a:t>
            </a:r>
            <a:r>
              <a:rPr lang="ko-KR" altLang="en-US" sz="3200" b="1" dirty="0" smtClean="0"/>
              <a:t> 타인과의 </a:t>
            </a:r>
            <a:r>
              <a:rPr lang="ko-KR" altLang="en-US" sz="3200" b="1" dirty="0"/>
              <a:t>불화를 </a:t>
            </a:r>
            <a:r>
              <a:rPr lang="ko-KR" altLang="en-US" sz="3200" b="1" dirty="0" smtClean="0"/>
              <a:t>야기하기도 하며</a:t>
            </a:r>
            <a:r>
              <a:rPr lang="en-US" altLang="ko-KR" sz="3200" b="1" dirty="0" smtClean="0"/>
              <a:t>,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코골이로</a:t>
            </a:r>
            <a:r>
              <a:rPr lang="ko-KR" altLang="en-US" sz="3200" b="1" dirty="0" smtClean="0"/>
              <a:t> 인하여 호흡이 원활하게 이루어지지 않으면 만성피로와 함께 심혈관계 질환 및 폐 질환까지 이어지는 수면 무호흡증이 생길 수 있다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이에 최소한의 움직임으로 사용자의 자세를 변화시켜 기도를 확보하여 사용자의 수면을 방해하지 않고 </a:t>
            </a:r>
            <a:r>
              <a:rPr lang="ko-KR" altLang="en-US" sz="3200" b="1" dirty="0" err="1" smtClean="0"/>
              <a:t>코골이를</a:t>
            </a:r>
            <a:r>
              <a:rPr lang="ko-KR" altLang="en-US" sz="3200" b="1" dirty="0" smtClean="0"/>
              <a:t> 중단시키는 베개를 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개발하였다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283295" y="6433639"/>
            <a:ext cx="10118006" cy="5905109"/>
          </a:xfrm>
          <a:prstGeom prst="rect">
            <a:avLst/>
          </a:prstGeom>
          <a:noFill/>
          <a:ln w="38100" cap="rnd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856466" y="24241963"/>
            <a:ext cx="10087230" cy="57332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8032" y="13729341"/>
            <a:ext cx="10103269" cy="506107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7595" y="13998104"/>
            <a:ext cx="99656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smtClean="0"/>
              <a:t>사용자가 </a:t>
            </a:r>
            <a:r>
              <a:rPr lang="ko-KR" altLang="en-US" sz="3200" b="1" dirty="0"/>
              <a:t>베개에 </a:t>
            </a:r>
            <a:r>
              <a:rPr lang="ko-KR" altLang="en-US" sz="3200" b="1" dirty="0" err="1" smtClean="0"/>
              <a:t>눕게되면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진동 </a:t>
            </a:r>
            <a:r>
              <a:rPr lang="ko-KR" altLang="en-US" sz="3200" b="1" dirty="0" smtClean="0"/>
              <a:t>센서와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소리 </a:t>
            </a:r>
            <a:r>
              <a:rPr lang="ko-KR" altLang="en-US" sz="3200" b="1" dirty="0"/>
              <a:t>센서를 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작동시킨다</a:t>
            </a:r>
            <a:r>
              <a:rPr lang="en-US" altLang="ko-KR" sz="3200" b="1" dirty="0"/>
              <a:t>. </a:t>
            </a:r>
            <a:r>
              <a:rPr lang="ko-KR" altLang="en-US" sz="3200" b="1" dirty="0" err="1"/>
              <a:t>아두이노를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이용하여 </a:t>
            </a:r>
            <a:r>
              <a:rPr lang="ko-KR" altLang="en-US" sz="3200" b="1" dirty="0" err="1" smtClean="0"/>
              <a:t>코골이</a:t>
            </a:r>
            <a:r>
              <a:rPr lang="ko-KR" altLang="en-US" sz="3200" b="1" dirty="0" smtClean="0"/>
              <a:t> 중 </a:t>
            </a:r>
            <a:r>
              <a:rPr lang="ko-KR" altLang="en-US" sz="3200" b="1" dirty="0"/>
              <a:t>발생하는 진동과 소음이 각 센서에 </a:t>
            </a:r>
            <a:r>
              <a:rPr lang="ko-KR" altLang="en-US" sz="3200" b="1" dirty="0" smtClean="0"/>
              <a:t>입력되면 베게 안에 있는 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펌프를 </a:t>
            </a:r>
            <a:r>
              <a:rPr lang="ko-KR" altLang="en-US" sz="3200" b="1" dirty="0"/>
              <a:t>작동시켜 </a:t>
            </a:r>
            <a:r>
              <a:rPr lang="ko-KR" altLang="en-US" sz="3200" b="1" dirty="0" smtClean="0"/>
              <a:t>에어백의 </a:t>
            </a:r>
            <a:r>
              <a:rPr lang="ko-KR" altLang="en-US" sz="3200" b="1" dirty="0"/>
              <a:t>크기가 변하게 </a:t>
            </a:r>
            <a:r>
              <a:rPr lang="ko-KR" altLang="en-US" sz="3200" b="1" dirty="0" smtClean="0"/>
              <a:t>되면</a:t>
            </a:r>
            <a:r>
              <a:rPr lang="en-US" altLang="ko-KR" sz="3200" b="1" dirty="0" smtClean="0"/>
              <a:t>,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사용자의 </a:t>
            </a:r>
            <a:r>
              <a:rPr lang="ko-KR" altLang="en-US" sz="3200" b="1" dirty="0"/>
              <a:t>목 근육에 </a:t>
            </a:r>
            <a:r>
              <a:rPr lang="ko-KR" altLang="en-US" sz="3200" b="1" dirty="0" smtClean="0"/>
              <a:t>자극이 주어져 </a:t>
            </a:r>
            <a:r>
              <a:rPr lang="ko-KR" altLang="en-US" sz="3200" b="1" dirty="0"/>
              <a:t>이완된 </a:t>
            </a:r>
            <a:r>
              <a:rPr lang="ko-KR" altLang="en-US" sz="3200" b="1" dirty="0" smtClean="0"/>
              <a:t>근육이 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수축된다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이런 현상을 통해 기도를 확보하고 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err="1" smtClean="0"/>
              <a:t>코골이를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멈추게 한다</a:t>
            </a:r>
            <a:r>
              <a:rPr lang="en-US" altLang="ko-KR" sz="3200" b="1" dirty="0"/>
              <a:t>.</a:t>
            </a:r>
            <a:endParaRPr lang="ko-KR" altLang="en-US" sz="3200" b="1" dirty="0"/>
          </a:p>
          <a:p>
            <a:pPr algn="just" fontAlgn="base"/>
            <a:r>
              <a:rPr lang="ko-KR" altLang="en-US" sz="3200" b="1" dirty="0" err="1"/>
              <a:t>코골이가</a:t>
            </a:r>
            <a:r>
              <a:rPr lang="ko-KR" altLang="en-US" sz="3200" b="1" dirty="0"/>
              <a:t> 멈추게 되면 센서에서 소리와 진동을 </a:t>
            </a:r>
            <a:r>
              <a:rPr lang="ko-KR" altLang="en-US" sz="3200" b="1" dirty="0" smtClean="0"/>
              <a:t>감지하지 못하므로 </a:t>
            </a:r>
            <a:r>
              <a:rPr lang="ko-KR" altLang="en-US" sz="3200" b="1" dirty="0"/>
              <a:t>펌프 작동이 </a:t>
            </a:r>
            <a:r>
              <a:rPr lang="ko-KR" altLang="en-US" sz="3200" b="1" dirty="0" smtClean="0"/>
              <a:t>중단된다</a:t>
            </a:r>
            <a:r>
              <a:rPr lang="en-US" altLang="ko-KR" sz="3200" b="1" dirty="0" smtClean="0"/>
              <a:t>.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10970238" y="6664098"/>
            <a:ext cx="97949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err="1"/>
              <a:t>구상도를</a:t>
            </a:r>
            <a:r>
              <a:rPr lang="ko-KR" altLang="en-US" sz="3200" b="1" dirty="0"/>
              <a:t> </a:t>
            </a:r>
            <a:r>
              <a:rPr lang="ko-KR" altLang="en-US" sz="3200" b="1" dirty="0" smtClean="0"/>
              <a:t>바탕으로 하여서 베개에 </a:t>
            </a:r>
            <a:r>
              <a:rPr lang="ko-KR" altLang="en-US" sz="3200" b="1" dirty="0"/>
              <a:t>들어갈 </a:t>
            </a:r>
            <a:r>
              <a:rPr lang="ko-KR" altLang="en-US" sz="3200" b="1" dirty="0" smtClean="0"/>
              <a:t>정도의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소형 펌프를 </a:t>
            </a:r>
            <a:r>
              <a:rPr lang="ko-KR" altLang="en-US" sz="3200" b="1" dirty="0"/>
              <a:t>선택하였다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하나의 구멍으로 </a:t>
            </a:r>
            <a:r>
              <a:rPr lang="ko-KR" altLang="en-US" sz="3200" b="1" dirty="0" smtClean="0"/>
              <a:t>바람이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들어가면 다른 구멍으로 </a:t>
            </a:r>
            <a:r>
              <a:rPr lang="ko-KR" altLang="en-US" sz="3200" b="1" dirty="0"/>
              <a:t>바람이 </a:t>
            </a:r>
            <a:r>
              <a:rPr lang="ko-KR" altLang="en-US" sz="3200" b="1" dirty="0" smtClean="0"/>
              <a:t>나오는 펌프의 </a:t>
            </a:r>
            <a:r>
              <a:rPr lang="ko-KR" altLang="en-US" sz="3200" b="1" dirty="0"/>
              <a:t>구조를 이용하여 펌프의 구멍과 </a:t>
            </a:r>
            <a:r>
              <a:rPr lang="ko-KR" altLang="en-US" sz="3200" b="1" dirty="0" smtClean="0"/>
              <a:t>연결한 호스를 </a:t>
            </a:r>
            <a:r>
              <a:rPr lang="ko-KR" altLang="en-US" sz="3200" b="1" dirty="0"/>
              <a:t>두 개의 에어백에 하나씩 연결했다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에어백은 베개의 크기와 모양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에어백이 부풀었을 때의 </a:t>
            </a:r>
            <a:r>
              <a:rPr lang="ko-KR" altLang="en-US" sz="3200" b="1" dirty="0" smtClean="0"/>
              <a:t>높이</a:t>
            </a:r>
            <a:r>
              <a:rPr lang="en-US" altLang="ko-KR" sz="3200" b="1" dirty="0" smtClean="0"/>
              <a:t>..</a:t>
            </a:r>
            <a:r>
              <a:rPr lang="ko-KR" altLang="en-US" sz="3200" b="1" dirty="0" smtClean="0"/>
              <a:t>등을 고려하여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유아용 </a:t>
            </a:r>
            <a:r>
              <a:rPr lang="en-US" altLang="ko-KR" sz="3200" b="1" dirty="0"/>
              <a:t>Arm-Tube</a:t>
            </a:r>
            <a:r>
              <a:rPr lang="ko-KR" altLang="en-US" sz="3200" b="1" dirty="0"/>
              <a:t>를 </a:t>
            </a:r>
            <a:r>
              <a:rPr lang="ko-KR" altLang="en-US" sz="3200" b="1" dirty="0" smtClean="0"/>
              <a:t>이용하기로 하였다</a:t>
            </a:r>
            <a:r>
              <a:rPr lang="en-US" altLang="ko-KR" sz="3200" b="1" dirty="0"/>
              <a:t>. </a:t>
            </a:r>
            <a:r>
              <a:rPr lang="ko-KR" altLang="en-US" sz="3200" b="1" dirty="0" smtClean="0"/>
              <a:t>센서는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사용자로부터 </a:t>
            </a:r>
            <a:r>
              <a:rPr lang="ko-KR" altLang="en-US" sz="3200" b="1" dirty="0"/>
              <a:t>발생되는 진동을 효과적으로 구별하기 위해서 최대한 노이즈가 작고 민감한 특성의 센서를 베</a:t>
            </a:r>
            <a:r>
              <a:rPr lang="ko-KR" altLang="en-US" sz="3200" b="1" dirty="0" smtClean="0"/>
              <a:t>개의 </a:t>
            </a:r>
            <a:r>
              <a:rPr lang="ko-KR" altLang="en-US" sz="3200" b="1" dirty="0"/>
              <a:t>위와 아래에 설치했다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854540" y="6457101"/>
            <a:ext cx="10089155" cy="538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179788" y="24655357"/>
            <a:ext cx="95473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/>
            <a:r>
              <a:rPr lang="ko-KR" altLang="en-US" sz="3200" b="1" dirty="0" smtClean="0"/>
              <a:t>접해보지 </a:t>
            </a:r>
            <a:r>
              <a:rPr lang="ko-KR" altLang="en-US" sz="3200" b="1" dirty="0"/>
              <a:t>못한 신기술도 </a:t>
            </a:r>
            <a:r>
              <a:rPr lang="ko-KR" altLang="en-US" sz="3200" b="1" dirty="0" smtClean="0"/>
              <a:t>좋지만</a:t>
            </a:r>
            <a:r>
              <a:rPr lang="en-US" altLang="ko-KR" sz="3200" b="1" dirty="0" smtClean="0"/>
              <a:t>,</a:t>
            </a:r>
            <a:r>
              <a:rPr lang="ko-KR" altLang="en-US" sz="3200" b="1" dirty="0" smtClean="0"/>
              <a:t> 우리가 배우고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실현 가능한 </a:t>
            </a:r>
            <a:r>
              <a:rPr lang="ko-KR" altLang="en-US" sz="3200" b="1" dirty="0"/>
              <a:t>범위 </a:t>
            </a:r>
            <a:r>
              <a:rPr lang="ko-KR" altLang="en-US" sz="3200" b="1" dirty="0" smtClean="0"/>
              <a:t>내에서 </a:t>
            </a:r>
            <a:r>
              <a:rPr lang="ko-KR" altLang="en-US" sz="3200" b="1" dirty="0"/>
              <a:t>일상생활에 </a:t>
            </a:r>
            <a:r>
              <a:rPr lang="ko-KR" altLang="en-US" sz="3200" b="1" dirty="0" smtClean="0"/>
              <a:t>실제적으로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어떠한 </a:t>
            </a:r>
            <a:r>
              <a:rPr lang="ko-KR" altLang="en-US" sz="3200" b="1" dirty="0"/>
              <a:t>도움이 될 수 있는지에 중점을 두었다</a:t>
            </a:r>
            <a:r>
              <a:rPr lang="en-US" altLang="ko-KR" sz="3200" b="1" dirty="0" smtClean="0"/>
              <a:t>.</a:t>
            </a:r>
          </a:p>
          <a:p>
            <a:pPr algn="dist" fontAlgn="base"/>
            <a:r>
              <a:rPr lang="ko-KR" altLang="en-US" sz="3200" b="1" dirty="0" smtClean="0"/>
              <a:t>사람마다 </a:t>
            </a:r>
            <a:r>
              <a:rPr lang="ko-KR" altLang="en-US" sz="3200" b="1" dirty="0" err="1"/>
              <a:t>코골이</a:t>
            </a:r>
            <a:r>
              <a:rPr lang="ko-KR" altLang="en-US" sz="3200" b="1" dirty="0"/>
              <a:t> 패턴이 다 달라서 여러 사람의 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err="1" smtClean="0"/>
              <a:t>코골이를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정확하게 판단해내기에 </a:t>
            </a:r>
            <a:r>
              <a:rPr lang="ko-KR" altLang="en-US" sz="3200" b="1" dirty="0" smtClean="0"/>
              <a:t>기술적으로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한계가 있었다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하지만 코를 골 때 </a:t>
            </a:r>
            <a:r>
              <a:rPr lang="ko-KR" altLang="en-US" sz="3200" b="1" dirty="0" smtClean="0"/>
              <a:t>에어백의 높이가</a:t>
            </a:r>
            <a:endParaRPr lang="en-US" altLang="ko-KR" sz="3200" b="1" dirty="0" smtClean="0"/>
          </a:p>
          <a:p>
            <a:pPr algn="dist" fontAlgn="base"/>
            <a:r>
              <a:rPr lang="ko-KR" altLang="en-US" sz="3200" b="1" dirty="0" smtClean="0"/>
              <a:t>바뀌면 몸에 </a:t>
            </a:r>
            <a:r>
              <a:rPr lang="ko-KR" altLang="en-US" sz="3200" b="1" dirty="0"/>
              <a:t>긴장을 주어 </a:t>
            </a:r>
            <a:r>
              <a:rPr lang="ko-KR" altLang="en-US" sz="3200" b="1" dirty="0" err="1" smtClean="0"/>
              <a:t>코골이를</a:t>
            </a:r>
            <a:r>
              <a:rPr lang="ko-KR" altLang="en-US" sz="3200" b="1" dirty="0" smtClean="0"/>
              <a:t> 멈춘다는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목표는 </a:t>
            </a:r>
            <a:r>
              <a:rPr lang="ko-KR" altLang="en-US" sz="3200" b="1" dirty="0"/>
              <a:t>달성할 </a:t>
            </a:r>
            <a:r>
              <a:rPr lang="ko-KR" altLang="en-US" sz="3200" b="1" dirty="0" smtClean="0"/>
              <a:t>수 </a:t>
            </a:r>
            <a:r>
              <a:rPr lang="ko-KR" altLang="en-US" sz="3200" b="1" dirty="0"/>
              <a:t>있었다</a:t>
            </a:r>
            <a:r>
              <a:rPr lang="en-US" altLang="ko-KR" sz="3200" b="1" dirty="0"/>
              <a:t>. 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향후 의료 분야나 </a:t>
            </a:r>
            <a:r>
              <a:rPr lang="ko-KR" altLang="en-US" sz="3200" b="1" dirty="0"/>
              <a:t>생활 가전 </a:t>
            </a:r>
            <a:r>
              <a:rPr lang="ko-KR" altLang="en-US" sz="3200" b="1" dirty="0" smtClean="0"/>
              <a:t>분야</a:t>
            </a:r>
            <a:r>
              <a:rPr lang="en-US" altLang="ko-KR" sz="3200" b="1" dirty="0" smtClean="0"/>
              <a:t>..</a:t>
            </a:r>
            <a:r>
              <a:rPr lang="ko-KR" altLang="en-US" sz="3200" b="1" dirty="0" smtClean="0"/>
              <a:t>등 여러 분야에서</a:t>
            </a:r>
            <a:endParaRPr lang="en-US" altLang="ko-KR" sz="3200" b="1" dirty="0" smtClean="0"/>
          </a:p>
          <a:p>
            <a:pPr algn="just" fontAlgn="base"/>
            <a:r>
              <a:rPr lang="ko-KR" altLang="en-US" sz="3200" b="1" dirty="0" smtClean="0"/>
              <a:t>활용 가능할 </a:t>
            </a:r>
            <a:r>
              <a:rPr lang="ko-KR" altLang="en-US" sz="3200" b="1" dirty="0"/>
              <a:t>것이라 생각한다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10439401" y="21247"/>
            <a:ext cx="11315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3200" b="1" dirty="0" smtClean="0"/>
              <a:t>2020 DONG-EUI UNIVERSITY</a:t>
            </a:r>
            <a:r>
              <a:rPr lang="ko-KR" altLang="en-US" sz="3200" b="1" dirty="0" smtClean="0"/>
              <a:t> </a:t>
            </a:r>
            <a:r>
              <a:rPr lang="en-US" altLang="ko-KR" sz="3200" b="1" smtClean="0"/>
              <a:t>Capstone </a:t>
            </a:r>
            <a:r>
              <a:rPr lang="en-US" altLang="ko-KR" sz="3200" b="1" dirty="0" smtClean="0"/>
              <a:t>Design Contest</a:t>
            </a:r>
            <a:endParaRPr lang="en-US" altLang="ko-KR" sz="3200" b="1" dirty="0"/>
          </a:p>
        </p:txBody>
      </p:sp>
      <p:sp>
        <p:nvSpPr>
          <p:cNvPr id="33" name="직사각형 32"/>
          <p:cNvSpPr/>
          <p:nvPr/>
        </p:nvSpPr>
        <p:spPr>
          <a:xfrm>
            <a:off x="397595" y="1852011"/>
            <a:ext cx="18095040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7200" b="1" dirty="0" err="1" smtClean="0">
                <a:solidFill>
                  <a:srgbClr val="002060"/>
                </a:solidFill>
              </a:rPr>
              <a:t>코골이</a:t>
            </a:r>
            <a:r>
              <a:rPr lang="ko-KR" altLang="en-US" sz="7200" b="1" dirty="0" smtClean="0">
                <a:solidFill>
                  <a:srgbClr val="002060"/>
                </a:solidFill>
              </a:rPr>
              <a:t> 도우미 베개 </a:t>
            </a:r>
            <a:r>
              <a:rPr lang="en-US" altLang="ko-KR" sz="7200" b="1" dirty="0" smtClean="0">
                <a:solidFill>
                  <a:srgbClr val="002060"/>
                </a:solidFill>
              </a:rPr>
              <a:t>(Anti-snore Pillow)</a:t>
            </a: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en-US" altLang="ko-KR" sz="4400" b="1" kern="0" baseline="30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*</a:t>
            </a:r>
            <a:r>
              <a:rPr lang="ko-KR" altLang="en-US" sz="44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</a:rPr>
              <a:t>정원우</a:t>
            </a:r>
            <a:r>
              <a:rPr lang="en-US" altLang="ko-KR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장세윤</a:t>
            </a:r>
            <a:r>
              <a:rPr lang="en-US" altLang="ko-KR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이정민</a:t>
            </a:r>
            <a:r>
              <a:rPr lang="en-US" altLang="ko-KR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김태환</a:t>
            </a:r>
            <a:r>
              <a:rPr lang="en-US" altLang="ko-KR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전승빈</a:t>
            </a:r>
            <a:r>
              <a:rPr lang="en-US" altLang="ko-KR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김정현</a:t>
            </a:r>
            <a:r>
              <a:rPr lang="en-US" altLang="ko-KR" sz="44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en-US" altLang="ko-KR" sz="4400" b="1" kern="0" baseline="30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#</a:t>
            </a:r>
            <a:r>
              <a:rPr lang="ko-KR" altLang="en-US" sz="44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ㅇㅇㅇ</a:t>
            </a:r>
            <a:endParaRPr lang="ko-KR" altLang="en-US" sz="4400" b="1" kern="0" dirty="0">
              <a:solidFill>
                <a:schemeClr val="accent2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  <a:p>
            <a:pPr algn="ctr" fontAlgn="base" latinLnBrk="0">
              <a:lnSpc>
                <a:spcPct val="110000"/>
              </a:lnSpc>
              <a:tabLst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</a:tabLst>
            </a:pPr>
            <a:r>
              <a:rPr lang="ko-KR" altLang="en-US" sz="40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ㅇㅇ대학</a:t>
            </a:r>
            <a:r>
              <a:rPr lang="ko-KR" altLang="en-US" sz="4000" b="1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</a:t>
            </a:r>
            <a:r>
              <a:rPr lang="ko-KR" altLang="en-US" sz="4000" b="1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ㅇㅇㅇ학과</a:t>
            </a:r>
            <a:endParaRPr lang="ko-KR" altLang="en-US" sz="4000" b="1" kern="0" dirty="0">
              <a:solidFill>
                <a:schemeClr val="accent2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6594" y="12645097"/>
            <a:ext cx="10084707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개념설계</a:t>
            </a:r>
            <a:endParaRPr lang="ko-KR" altLang="en-US" sz="40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854540" y="5327153"/>
            <a:ext cx="10089155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제작과정 및 시험</a:t>
            </a:r>
            <a:endParaRPr lang="ko-KR" altLang="en-US" sz="40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011326" y="23174030"/>
            <a:ext cx="100872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기대효과 및 활용방안</a:t>
            </a:r>
            <a:endParaRPr lang="ko-KR" altLang="en-US" sz="4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50864" y="19550884"/>
            <a:ext cx="10150437" cy="5038077"/>
            <a:chOff x="250864" y="19550884"/>
            <a:chExt cx="10150437" cy="5038077"/>
          </a:xfrm>
        </p:grpSpPr>
        <p:pic>
          <p:nvPicPr>
            <p:cNvPr id="1025" name="_x191069672" descr="EMB0000140456c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32" y="19550884"/>
              <a:ext cx="10065169" cy="4189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250864" y="24004186"/>
              <a:ext cx="10150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 latinLnBrk="0"/>
              <a:r>
                <a:rPr lang="ko-KR" altLang="en-US" sz="3200" b="1" dirty="0" smtClean="0"/>
                <a:t>그림</a:t>
              </a:r>
              <a:r>
                <a:rPr lang="en-US" altLang="ko-KR" sz="3200" b="1" dirty="0" smtClean="0"/>
                <a:t>1. </a:t>
              </a:r>
              <a:r>
                <a:rPr lang="ko-KR" altLang="en-US" sz="3200" b="1" dirty="0" smtClean="0"/>
                <a:t>시스템 </a:t>
              </a:r>
              <a:r>
                <a:rPr lang="ko-KR" altLang="en-US" sz="3200" b="1" dirty="0" smtClean="0"/>
                <a:t>흐름도</a:t>
              </a:r>
              <a:endParaRPr lang="en-US" altLang="ko-KR" sz="32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83295" y="19550884"/>
              <a:ext cx="10118006" cy="418919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11165480" y="22557442"/>
            <a:ext cx="9328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3200" b="1" dirty="0" smtClean="0"/>
              <a:t>표 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주요 부품</a:t>
            </a:r>
            <a:endParaRPr lang="en-US" altLang="ko-KR" sz="3200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10854540" y="12358156"/>
          <a:ext cx="10089156" cy="1005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부품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기능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951">
                <a:tc>
                  <a:txBody>
                    <a:bodyPr/>
                    <a:lstStyle/>
                    <a:p>
                      <a:pPr algn="l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 smtClean="0">
                          <a:effectLst/>
                        </a:rPr>
                        <a:t>Arduino UNO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1200" dirty="0" smtClean="0">
                          <a:effectLst/>
                        </a:rPr>
                        <a:t>⦁ 시스템 컨트롤러</a:t>
                      </a:r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91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 smtClean="0">
                          <a:effectLst/>
                        </a:rPr>
                        <a:t>WAT-S003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 smtClean="0">
                          <a:effectLst/>
                        </a:rPr>
                        <a:t>⦁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코골이</a:t>
                      </a:r>
                      <a:r>
                        <a:rPr lang="ko-KR" altLang="en-US" sz="3200" kern="1200" dirty="0" smtClean="0">
                          <a:effectLst/>
                        </a:rPr>
                        <a:t> 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소음감지</a:t>
                      </a:r>
                      <a:r>
                        <a:rPr lang="ko-KR" altLang="en-US" sz="3200" kern="1200" dirty="0" smtClean="0">
                          <a:effectLst/>
                        </a:rPr>
                        <a:t> 센서</a:t>
                      </a:r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289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fontAlgn="base" latinLnBrk="0"/>
                      <a:r>
                        <a:rPr lang="en-US" altLang="ko-KR" sz="3200" kern="1200" dirty="0" smtClean="0">
                          <a:effectLst/>
                        </a:rPr>
                        <a:t>SW-420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 smtClean="0">
                          <a:effectLst/>
                        </a:rPr>
                        <a:t>⦁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코골이</a:t>
                      </a:r>
                      <a:r>
                        <a:rPr lang="ko-KR" altLang="en-US" sz="3200" kern="1200" dirty="0" smtClean="0">
                          <a:effectLst/>
                        </a:rPr>
                        <a:t> </a:t>
                      </a:r>
                      <a:r>
                        <a:rPr lang="ko-KR" altLang="en-US" sz="3200" kern="1200" dirty="0" err="1" smtClean="0">
                          <a:effectLst/>
                        </a:rPr>
                        <a:t>진동감지</a:t>
                      </a:r>
                      <a:r>
                        <a:rPr lang="ko-KR" altLang="en-US" sz="3200" kern="1200" dirty="0" smtClean="0">
                          <a:effectLst/>
                        </a:rPr>
                        <a:t> 센서</a:t>
                      </a:r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289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 smtClean="0">
                          <a:effectLst/>
                        </a:rPr>
                        <a:t>Air</a:t>
                      </a:r>
                      <a:r>
                        <a:rPr lang="en-US" altLang="ko-KR" sz="3200" kern="1200" baseline="0" dirty="0" smtClean="0">
                          <a:effectLst/>
                        </a:rPr>
                        <a:t> pump</a:t>
                      </a:r>
                      <a:endParaRPr lang="en-US" altLang="ko-KR" sz="3200" kern="1200" dirty="0" smtClean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 smtClean="0">
                          <a:effectLst/>
                        </a:rPr>
                        <a:t>⦁배게 좌</a:t>
                      </a:r>
                      <a:r>
                        <a:rPr lang="en-US" altLang="ko-KR" sz="3200" kern="1200" dirty="0" smtClean="0">
                          <a:effectLst/>
                        </a:rPr>
                        <a:t>,</a:t>
                      </a:r>
                      <a:r>
                        <a:rPr lang="ko-KR" altLang="en-US" sz="3200" kern="1200" dirty="0" smtClean="0">
                          <a:effectLst/>
                        </a:rPr>
                        <a:t>우 높낮이 변환</a:t>
                      </a:r>
                    </a:p>
                    <a:p>
                      <a:pPr fontAlgn="base" latinLnBrk="1"/>
                      <a:endParaRPr lang="ko-KR" altLang="en-US" sz="3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765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4095"/>
            <a:ext cx="6544316" cy="1443531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0826454" y="13084662"/>
            <a:ext cx="5041275" cy="8904646"/>
            <a:chOff x="-10394979" y="12388850"/>
            <a:chExt cx="5014299" cy="925131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500" b="90000" l="3167" r="90000">
                          <a14:foregroundMark x1="74333" y1="41500" x2="74333" y2="41500"/>
                          <a14:foregroundMark x1="78667" y1="41167" x2="78667" y2="41167"/>
                          <a14:foregroundMark x1="80667" y1="40667" x2="80667" y2="40667"/>
                          <a14:foregroundMark x1="27833" y1="53833" x2="35000" y2="49500"/>
                          <a14:foregroundMark x1="33667" y1="41500" x2="36500" y2="41500"/>
                          <a14:foregroundMark x1="5167" y1="56667" x2="17500" y2="56500"/>
                          <a14:foregroundMark x1="5500" y1="51833" x2="18667" y2="52000"/>
                          <a14:foregroundMark x1="5667" y1="47500" x2="18167" y2="47333"/>
                          <a14:foregroundMark x1="6000" y1="43333" x2="18833" y2="43333"/>
                          <a14:foregroundMark x1="28667" y1="41333" x2="28667" y2="41333"/>
                          <a14:foregroundMark x1="32000" y1="40833" x2="32000" y2="40833"/>
                          <a14:foregroundMark x1="37500" y1="41000" x2="37500" y2="41000"/>
                          <a14:foregroundMark x1="37167" y1="40167" x2="20167" y2="40667"/>
                          <a14:foregroundMark x1="39167" y1="34167" x2="40667" y2="35500"/>
                          <a14:foregroundMark x1="23833" y1="65667" x2="77333" y2="64000"/>
                          <a14:backgroundMark x1="7167" y1="45333" x2="14667" y2="45333"/>
                          <a14:backgroundMark x1="6833" y1="49833" x2="13667" y2="49833"/>
                          <a14:backgroundMark x1="7167" y1="53667" x2="13667" y2="54167"/>
                          <a14:backgroundMark x1="20667" y1="68000" x2="74500" y2="68000"/>
                          <a14:backgroundMark x1="31833" y1="67167" x2="76833" y2="65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80" r="13626" b="31227"/>
            <a:stretch/>
          </p:blipFill>
          <p:spPr>
            <a:xfrm>
              <a:off x="-10394979" y="14717484"/>
              <a:ext cx="5014299" cy="210130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3750" b="90000" l="10000" r="90000">
                          <a14:foregroundMark x1="69688" y1="76250" x2="72969" y2="78281"/>
                          <a14:foregroundMark x1="71719" y1="72813" x2="75781" y2="75156"/>
                          <a14:backgroundMark x1="66875" y1="77344" x2="70313" y2="80156"/>
                          <a14:backgroundMark x1="69688" y1="74688" x2="73125" y2="76875"/>
                          <a14:backgroundMark x1="72500" y1="70469" x2="76719" y2="72969"/>
                          <a14:backgroundMark x1="69063" y1="73438" x2="69063" y2="73438"/>
                          <a14:backgroundMark x1="71406" y1="70469" x2="71406" y2="70469"/>
                          <a14:backgroundMark x1="66719" y1="76094" x2="66719" y2="76094"/>
                          <a14:backgroundMark x1="68750" y1="73906" x2="68750" y2="739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5" t="33835" r="20685" b="15629"/>
            <a:stretch/>
          </p:blipFill>
          <p:spPr>
            <a:xfrm>
              <a:off x="-10394979" y="16818788"/>
              <a:ext cx="5007428" cy="25827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625" b="87656" l="5000" r="88750">
                          <a14:foregroundMark x1="63906" y1="54531" x2="77188" y2="37031"/>
                          <a14:foregroundMark x1="47031" y1="73125" x2="74531" y2="60313"/>
                          <a14:foregroundMark x1="64219" y1="68125" x2="75938" y2="58906"/>
                          <a14:foregroundMark x1="78750" y1="28281" x2="78750" y2="27344"/>
                          <a14:foregroundMark x1="78594" y1="26719" x2="77656" y2="22188"/>
                          <a14:backgroundMark x1="27656" y1="30312" x2="11250" y2="44375"/>
                          <a14:backgroundMark x1="28125" y1="29219" x2="28125" y2="29219"/>
                          <a14:backgroundMark x1="23906" y1="81719" x2="84531" y2="84219"/>
                          <a14:backgroundMark x1="30312" y1="78438" x2="82031" y2="73281"/>
                          <a14:backgroundMark x1="81563" y1="70938" x2="86719" y2="495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4" t="8262" r="18411" b="24738"/>
            <a:stretch/>
          </p:blipFill>
          <p:spPr>
            <a:xfrm>
              <a:off x="-10028904" y="19987542"/>
              <a:ext cx="4356649" cy="165262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894" b="100000" l="590" r="100000">
                          <a14:foregroundMark x1="51240" y1="32315" x2="89847" y2="31994"/>
                          <a14:foregroundMark x1="52302" y1="39711" x2="72373" y2="40514"/>
                          <a14:foregroundMark x1="52774" y1="85852" x2="94923" y2="82154"/>
                          <a14:foregroundMark x1="60921" y1="90997" x2="71074" y2="89389"/>
                          <a14:foregroundMark x1="28217" y1="81190" x2="47698" y2="80707"/>
                          <a14:foregroundMark x1="16883" y1="95177" x2="32231" y2="95338"/>
                          <a14:foregroundMark x1="11924" y1="73151" x2="19717" y2="65434"/>
                          <a14:foregroundMark x1="13577" y1="46141" x2="17355" y2="13183"/>
                          <a14:foregroundMark x1="47226" y1="56431" x2="44274" y2="11093"/>
                          <a14:foregroundMark x1="48524" y1="20096" x2="54664" y2="21543"/>
                          <a14:foregroundMark x1="51122" y1="20740" x2="90555" y2="21865"/>
                          <a14:foregroundMark x1="28926" y1="9003" x2="28926" y2="9003"/>
                          <a14:foregroundMark x1="10626" y1="7395" x2="11216" y2="23312"/>
                          <a14:foregroundMark x1="10035" y1="8682" x2="10508" y2="33280"/>
                          <a14:foregroundMark x1="40732" y1="40997" x2="33530" y2="41318"/>
                          <a14:foregroundMark x1="32586" y1="40997" x2="40614" y2="41318"/>
                          <a14:foregroundMark x1="41558" y1="40997" x2="32940" y2="40836"/>
                          <a14:foregroundMark x1="34593" y1="41318" x2="34593" y2="41318"/>
                          <a14:foregroundMark x1="37426" y1="41318" x2="37426" y2="41318"/>
                          <a14:foregroundMark x1="15821" y1="36817" x2="15821" y2="36817"/>
                          <a14:foregroundMark x1="1181" y1="40997" x2="10862" y2="40836"/>
                          <a14:foregroundMark x1="1063" y1="40193" x2="1063" y2="20740"/>
                          <a14:foregroundMark x1="1063" y1="20579" x2="10980" y2="19775"/>
                          <a14:foregroundMark x1="1063" y1="19614" x2="9327" y2="20257"/>
                          <a14:backgroundMark x1="708" y1="45016" x2="590" y2="16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394979" y="12388850"/>
              <a:ext cx="5007428" cy="2265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4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rnd">
          <a:solidFill>
            <a:srgbClr val="0000FF"/>
          </a:solidFill>
          <a:round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341</Words>
  <Application>Microsoft Office PowerPoint</Application>
  <PresentationFormat>사용자 지정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81</cp:revision>
  <cp:lastPrinted>2019-05-09T07:50:02Z</cp:lastPrinted>
  <dcterms:created xsi:type="dcterms:W3CDTF">2016-04-12T03:00:40Z</dcterms:created>
  <dcterms:modified xsi:type="dcterms:W3CDTF">2020-06-04T05:44:14Z</dcterms:modified>
</cp:coreProperties>
</file>