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ED3"/>
    <a:srgbClr val="05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5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7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5F1E-49A6-42B6-A517-A91FA5A72526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51CC-1B5A-4242-ACED-A6F94B29F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576E1A-8F64-41A4-BDBB-3F023394C131}"/>
              </a:ext>
            </a:extLst>
          </p:cNvPr>
          <p:cNvSpPr/>
          <p:nvPr/>
        </p:nvSpPr>
        <p:spPr>
          <a:xfrm>
            <a:off x="639055" y="817371"/>
            <a:ext cx="5688593" cy="23111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2A1F25-3A42-4213-9509-33DF2F9C1839}"/>
              </a:ext>
            </a:extLst>
          </p:cNvPr>
          <p:cNvSpPr/>
          <p:nvPr/>
        </p:nvSpPr>
        <p:spPr>
          <a:xfrm>
            <a:off x="594268" y="761525"/>
            <a:ext cx="55138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 algn="just" fontAlgn="base" latinLnBrk="1">
              <a:lnSpc>
                <a:spcPct val="15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교 육 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중앙도서관 온라인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학부생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이용자교육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indent="180000" algn="just" fontAlgn="base" latinLnBrk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■ 교육기간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2021.3.29.(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월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~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4.30.(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금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indent="180000" algn="just" fontAlgn="base" latinLnBrk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■ 수강대상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</a:rPr>
              <a:t>학부생</a:t>
            </a:r>
            <a:endParaRPr lang="ko-KR" altLang="en-US" sz="1400" b="1" kern="0" dirty="0">
              <a:latin typeface="함초롬바탕" panose="02030604000101010101" pitchFamily="18" charset="-127"/>
            </a:endParaRPr>
          </a:p>
          <a:p>
            <a:pPr indent="180000" algn="just" fontAlgn="base" latinLnBrk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■ 교육시간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약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35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분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indent="180000" algn="just" fontAlgn="base" latinLnBrk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■ 교육방법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1. </a:t>
            </a:r>
            <a:r>
              <a:rPr lang="en-US" altLang="ko-KR" sz="1400" b="1" kern="0" dirty="0">
                <a:latin typeface="맑은 고딕" panose="020B0503020000020004" pitchFamily="50" charset="-127"/>
              </a:rPr>
              <a:t>DOOR    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교육 수강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(100%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indent="180000" algn="just" fontAlgn="base" latinLnBrk="1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2. 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DAP       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비교과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프로그램 신청 및 만족도 조사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indent="180000" algn="just" fontAlgn="base" latinLnBrk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■ 수강혜택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비교과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프로그램 마일리지 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5,000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점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부여</a:t>
            </a:r>
            <a:endParaRPr lang="en-US" altLang="ko-KR" sz="14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7B14B2-FF3C-4C6A-8BD8-F9A23668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48" y="3019496"/>
            <a:ext cx="639300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단계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학습관리시스템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(DOOR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시스템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 ①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DOOR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시스템 접속하여 로그인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 ② 상단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메뉴탭의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강의실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- [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D-MOOC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과정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강의목록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도서관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이용자교육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 smtClean="0">
                <a:latin typeface="함초롬바탕" panose="02030604000101010101" pitchFamily="18" charset="-127"/>
                <a:ea typeface="맑은 고딕" panose="020B0503020000020004" pitchFamily="50" charset="-127"/>
              </a:rPr>
              <a:t>학부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생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클릭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68F6-A5BE-49E3-B5A7-3DC595259E0A}"/>
              </a:ext>
            </a:extLst>
          </p:cNvPr>
          <p:cNvSpPr/>
          <p:nvPr/>
        </p:nvSpPr>
        <p:spPr>
          <a:xfrm>
            <a:off x="622561" y="5659861"/>
            <a:ext cx="58841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③</a:t>
            </a: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도서관 이용자교육 강의 수강</a:t>
            </a:r>
            <a:endParaRPr lang="ko-KR" altLang="ko-KR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④ 수강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출결상태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확인</a:t>
            </a:r>
            <a:endParaRPr lang="ko-KR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출력상태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40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완료전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]: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학습시간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100%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 </a:t>
            </a:r>
            <a:r>
              <a:rPr lang="ko-KR" altLang="en-US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되지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않을 때</a:t>
            </a:r>
            <a:endParaRPr lang="ko-KR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40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출결상태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]: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강의 이수 완료</a:t>
            </a:r>
            <a:endParaRPr lang="ko-KR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   </a:t>
            </a:r>
            <a:endParaRPr lang="en-US" altLang="ko-KR" sz="140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</a:rPr>
              <a:t>단계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b="1" dirty="0" err="1">
                <a:solidFill>
                  <a:srgbClr val="0000FF"/>
                </a:solidFill>
                <a:latin typeface="함초롬바탕" panose="02030604000101010101" pitchFamily="18" charset="-127"/>
              </a:rPr>
              <a:t>학생경력관리포털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(DAP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</a:rPr>
              <a:t>시스템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)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E14E35-B661-474F-A3C8-CC961EAF3F1D}"/>
              </a:ext>
            </a:extLst>
          </p:cNvPr>
          <p:cNvSpPr/>
          <p:nvPr/>
        </p:nvSpPr>
        <p:spPr>
          <a:xfrm>
            <a:off x="639055" y="8923487"/>
            <a:ext cx="579450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③ 비교과프로그램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list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중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도서관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이용자교육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학부생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신청하기 클릭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E0C5A-E693-488A-AAF7-1EF9CF60F869}"/>
              </a:ext>
            </a:extLst>
          </p:cNvPr>
          <p:cNvSpPr txBox="1"/>
          <p:nvPr/>
        </p:nvSpPr>
        <p:spPr>
          <a:xfrm>
            <a:off x="650337" y="7106876"/>
            <a:ext cx="544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/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DAP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접속하여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로그인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 latinLnBrk="1"/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②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메뉴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커리어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]-[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역량개발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]-[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비교과프로그램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클릭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/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49F13E-FD87-48FD-B012-85626FD2BCEC}"/>
              </a:ext>
            </a:extLst>
          </p:cNvPr>
          <p:cNvGrpSpPr/>
          <p:nvPr/>
        </p:nvGrpSpPr>
        <p:grpSpPr>
          <a:xfrm>
            <a:off x="721409" y="7667145"/>
            <a:ext cx="5400000" cy="1260000"/>
            <a:chOff x="729000" y="6806084"/>
            <a:chExt cx="5400000" cy="1260000"/>
          </a:xfrm>
        </p:grpSpPr>
        <p:pic>
          <p:nvPicPr>
            <p:cNvPr id="11" name="_x444799912" descr="EMB00001a045f64">
              <a:extLst>
                <a:ext uri="{FF2B5EF4-FFF2-40B4-BE49-F238E27FC236}">
                  <a16:creationId xmlns:a16="http://schemas.microsoft.com/office/drawing/2014/main" id="{AE47B165-E9AE-487B-9199-DCCC2EA43275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00" y="6806084"/>
              <a:ext cx="540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_x444802936">
              <a:extLst>
                <a:ext uri="{FF2B5EF4-FFF2-40B4-BE49-F238E27FC236}">
                  <a16:creationId xmlns:a16="http://schemas.microsoft.com/office/drawing/2014/main" id="{30A5F730-FC11-48B0-BE62-42E16150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336" y="6844768"/>
              <a:ext cx="834741" cy="354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_x444802936">
              <a:extLst>
                <a:ext uri="{FF2B5EF4-FFF2-40B4-BE49-F238E27FC236}">
                  <a16:creationId xmlns:a16="http://schemas.microsoft.com/office/drawing/2014/main" id="{E817A5C1-4BF7-41A3-A0A7-ADDEE9D5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840" y="7278154"/>
              <a:ext cx="871728" cy="5363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2795AB-4E85-483A-80A7-1DFF2FAA4BD9}"/>
              </a:ext>
            </a:extLst>
          </p:cNvPr>
          <p:cNvGrpSpPr/>
          <p:nvPr/>
        </p:nvGrpSpPr>
        <p:grpSpPr>
          <a:xfrm>
            <a:off x="800099" y="4453535"/>
            <a:ext cx="5295489" cy="1186419"/>
            <a:chOff x="838075" y="3746772"/>
            <a:chExt cx="5295489" cy="118641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pic>
          <p:nvPicPr>
            <p:cNvPr id="10" name="_x444796312">
              <a:extLst>
                <a:ext uri="{FF2B5EF4-FFF2-40B4-BE49-F238E27FC236}">
                  <a16:creationId xmlns:a16="http://schemas.microsoft.com/office/drawing/2014/main" id="{580A4A3C-C019-4788-A1B3-16DB140E2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8075" y="3746772"/>
              <a:ext cx="5295489" cy="1186419"/>
            </a:xfrm>
            <a:prstGeom prst="rect">
              <a:avLst/>
            </a:prstGeom>
            <a:grpFill/>
            <a:extLst/>
          </p:spPr>
        </p:pic>
        <p:sp>
          <p:nvSpPr>
            <p:cNvPr id="27" name="_x444802936">
              <a:extLst>
                <a:ext uri="{FF2B5EF4-FFF2-40B4-BE49-F238E27FC236}">
                  <a16:creationId xmlns:a16="http://schemas.microsoft.com/office/drawing/2014/main" id="{C7E9AA2F-5020-4892-90E9-7EA0FFED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12" y="4551051"/>
              <a:ext cx="1347216" cy="20688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ABDBBE-5AF3-476C-B337-579F6D2E6501}"/>
              </a:ext>
            </a:extLst>
          </p:cNvPr>
          <p:cNvSpPr txBox="1"/>
          <p:nvPr/>
        </p:nvSpPr>
        <p:spPr>
          <a:xfrm>
            <a:off x="676474" y="10420542"/>
            <a:ext cx="54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④</a:t>
            </a:r>
            <a:r>
              <a:rPr lang="en-US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만족도조사 참여</a:t>
            </a:r>
            <a:r>
              <a:rPr lang="en-US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수행기간</a:t>
            </a:r>
            <a:r>
              <a:rPr lang="en-US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(04.30</a:t>
            </a:r>
            <a:r>
              <a:rPr lang="en-US" altLang="ko-KR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) </a:t>
            </a:r>
            <a:r>
              <a:rPr lang="ko-KR" altLang="en-US" sz="140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마지막날</a:t>
            </a:r>
            <a:r>
              <a:rPr lang="ko-KR" altLang="en-US" sz="140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만족도 조사 버튼 활성화 </a:t>
            </a:r>
            <a:endParaRPr lang="ko-KR" altLang="en-US" sz="1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59F886C-354B-43B5-8E9C-CDFB0A4F9BDB}"/>
              </a:ext>
            </a:extLst>
          </p:cNvPr>
          <p:cNvSpPr/>
          <p:nvPr/>
        </p:nvSpPr>
        <p:spPr>
          <a:xfrm>
            <a:off x="2704821" y="2186940"/>
            <a:ext cx="158788" cy="116264"/>
          </a:xfrm>
          <a:prstGeom prst="rightArrow">
            <a:avLst/>
          </a:prstGeom>
          <a:solidFill>
            <a:srgbClr val="00B0F0"/>
          </a:solidFill>
          <a:ln>
            <a:solidFill>
              <a:srgbClr val="05E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9F0381D-AC7E-46E3-90EE-D7BB16EE75F1}"/>
              </a:ext>
            </a:extLst>
          </p:cNvPr>
          <p:cNvSpPr/>
          <p:nvPr/>
        </p:nvSpPr>
        <p:spPr>
          <a:xfrm>
            <a:off x="2712441" y="2491740"/>
            <a:ext cx="158788" cy="116264"/>
          </a:xfrm>
          <a:prstGeom prst="rightArrow">
            <a:avLst/>
          </a:prstGeom>
          <a:solidFill>
            <a:srgbClr val="00B0F0"/>
          </a:solidFill>
          <a:ln>
            <a:solidFill>
              <a:srgbClr val="05E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389CA21-F858-4591-9BDE-97F0D352D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48" b="94472" l="9962" r="89272">
                        <a14:foregroundMark x1="15709" y1="77889" x2="15709" y2="77889"/>
                        <a14:foregroundMark x1="70881" y1="83417" x2="70881" y2="83417"/>
                        <a14:foregroundMark x1="55556" y1="92462" x2="55556" y2="92462"/>
                        <a14:foregroundMark x1="21073" y1="47236" x2="21073" y2="47236"/>
                        <a14:foregroundMark x1="45211" y1="39196" x2="45211" y2="39196"/>
                        <a14:foregroundMark x1="49425" y1="33166" x2="49425" y2="33166"/>
                        <a14:foregroundMark x1="56322" y1="37688" x2="56322" y2="37688"/>
                        <a14:foregroundMark x1="52490" y1="48744" x2="52490" y2="51759"/>
                        <a14:foregroundMark x1="52490" y1="57789" x2="52490" y2="57789"/>
                        <a14:foregroundMark x1="44828" y1="46734" x2="44828" y2="46734"/>
                        <a14:foregroundMark x1="43678" y1="43719" x2="43678" y2="40704"/>
                        <a14:foregroundMark x1="43678" y1="35678" x2="43678" y2="35678"/>
                        <a14:foregroundMark x1="43678" y1="35678" x2="43678" y2="35678"/>
                        <a14:foregroundMark x1="40230" y1="25126" x2="40230" y2="25126"/>
                        <a14:foregroundMark x1="36015" y1="21106" x2="36015" y2="21106"/>
                        <a14:foregroundMark x1="18391" y1="49749" x2="18391" y2="49749"/>
                        <a14:foregroundMark x1="19540" y1="42714" x2="19540" y2="42714"/>
                        <a14:foregroundMark x1="77011" y1="46231" x2="77011" y2="46231"/>
                        <a14:foregroundMark x1="75479" y1="64322" x2="75479" y2="64322"/>
                        <a14:foregroundMark x1="75479" y1="79899" x2="75479" y2="79899"/>
                        <a14:foregroundMark x1="65134" y1="85930" x2="65134" y2="85930"/>
                        <a14:foregroundMark x1="65517" y1="88945" x2="65517" y2="88945"/>
                        <a14:foregroundMark x1="65517" y1="88945" x2="65517" y2="88945"/>
                        <a14:foregroundMark x1="52874" y1="94472" x2="52874" y2="94472"/>
                        <a14:foregroundMark x1="57088" y1="43216" x2="57088" y2="43216"/>
                        <a14:foregroundMark x1="61686" y1="47739" x2="61686" y2="49246"/>
                        <a14:foregroundMark x1="61686" y1="60302" x2="61686" y2="60302"/>
                        <a14:foregroundMark x1="61686" y1="60804" x2="61303" y2="61809"/>
                        <a14:foregroundMark x1="61303" y1="64824" x2="61303" y2="67337"/>
                        <a14:foregroundMark x1="58621" y1="76884" x2="58621" y2="76884"/>
                        <a14:foregroundMark x1="54023" y1="77889" x2="54023" y2="77889"/>
                        <a14:foregroundMark x1="35249" y1="76884" x2="35249" y2="76884"/>
                        <a14:foregroundMark x1="23372" y1="84925" x2="23372" y2="84925"/>
                        <a14:foregroundMark x1="19157" y1="80402" x2="19157" y2="80402"/>
                        <a14:foregroundMark x1="18008" y1="78894" x2="18008" y2="788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7891" y="389787"/>
            <a:ext cx="1517284" cy="1156857"/>
          </a:xfrm>
          <a:prstGeom prst="rect">
            <a:avLst/>
          </a:prstGeom>
        </p:spPr>
      </p:pic>
      <p:sp>
        <p:nvSpPr>
          <p:cNvPr id="38" name="_x444802936">
            <a:extLst>
              <a:ext uri="{FF2B5EF4-FFF2-40B4-BE49-F238E27FC236}">
                <a16:creationId xmlns:a16="http://schemas.microsoft.com/office/drawing/2014/main" id="{F62ECC56-1167-405E-983A-BBA1CEB0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786" y="5245022"/>
            <a:ext cx="403213" cy="23522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88CCF6-4EDB-4A1D-B6D1-98A6DB8999EA}"/>
              </a:ext>
            </a:extLst>
          </p:cNvPr>
          <p:cNvSpPr/>
          <p:nvPr/>
        </p:nvSpPr>
        <p:spPr>
          <a:xfrm>
            <a:off x="388291" y="116122"/>
            <a:ext cx="5999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중앙도서관 </a:t>
            </a:r>
            <a:r>
              <a:rPr lang="ko-KR" altLang="en-US" sz="20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온라인 </a:t>
            </a:r>
            <a:r>
              <a:rPr lang="ko-KR" altLang="en-US" sz="20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학부생</a:t>
            </a:r>
            <a:r>
              <a:rPr lang="ko-KR" altLang="en-US" sz="20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이용자교육 수강 안내</a:t>
            </a:r>
            <a:endParaRPr lang="ko-KR" altLang="en-US" sz="11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3" y="11486279"/>
            <a:ext cx="2772185" cy="617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0" y="9555689"/>
            <a:ext cx="5647668" cy="667955"/>
          </a:xfrm>
          <a:prstGeom prst="rect">
            <a:avLst/>
          </a:prstGeom>
        </p:spPr>
      </p:pic>
      <p:sp>
        <p:nvSpPr>
          <p:cNvPr id="47" name="_x444802936">
            <a:extLst>
              <a:ext uri="{FF2B5EF4-FFF2-40B4-BE49-F238E27FC236}">
                <a16:creationId xmlns:a16="http://schemas.microsoft.com/office/drawing/2014/main" id="{F62ECC56-1167-405E-983A-BBA1CEB0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138" y="9938992"/>
            <a:ext cx="533648" cy="24449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8" name="_x444802936">
            <a:extLst>
              <a:ext uri="{FF2B5EF4-FFF2-40B4-BE49-F238E27FC236}">
                <a16:creationId xmlns:a16="http://schemas.microsoft.com/office/drawing/2014/main" id="{F62ECC56-1167-405E-983A-BBA1CEB0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156" y="9938992"/>
            <a:ext cx="533648" cy="24449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192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김희정</dc:creator>
  <cp:lastModifiedBy>admin</cp:lastModifiedBy>
  <cp:revision>32</cp:revision>
  <cp:lastPrinted>2021-03-09T01:36:12Z</cp:lastPrinted>
  <dcterms:created xsi:type="dcterms:W3CDTF">2021-03-06T13:08:06Z</dcterms:created>
  <dcterms:modified xsi:type="dcterms:W3CDTF">2021-03-23T05:41:28Z</dcterms:modified>
</cp:coreProperties>
</file>