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5C38C2-8E57-4E44-B381-E4EE6980633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3384B32-1C34-E946-8BF1-585C3D4CDE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Amelia Brown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Therapy and Mental Illness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RECOVERY &amp; PSYCHIATRIC REHABILITATION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Recovering from severe mental illness (SMI) occurs in a series of stages.</a:t>
            </a:r>
          </a:p>
          <a:p>
            <a:r>
              <a:rPr lang="en-US" dirty="0" smtClean="0"/>
              <a:t>This is not a linear process.</a:t>
            </a:r>
          </a:p>
          <a:p>
            <a:r>
              <a:rPr lang="en-US" dirty="0" smtClean="0"/>
              <a:t>These stages are as follows:</a:t>
            </a:r>
          </a:p>
          <a:p>
            <a:pPr lvl="1"/>
            <a:r>
              <a:rPr lang="en-US" dirty="0" smtClean="0"/>
              <a:t>1. Being overwhelmed by the disability.	</a:t>
            </a:r>
          </a:p>
          <a:p>
            <a:pPr lvl="1"/>
            <a:r>
              <a:rPr lang="en-US" dirty="0" smtClean="0"/>
              <a:t>2. Struggling with the disability.</a:t>
            </a:r>
            <a:endParaRPr lang="en-US" dirty="0"/>
          </a:p>
          <a:p>
            <a:pPr lvl="1"/>
            <a:r>
              <a:rPr lang="en-US" dirty="0" smtClean="0"/>
              <a:t>3. Living with the disability.</a:t>
            </a:r>
          </a:p>
          <a:p>
            <a:pPr lvl="1"/>
            <a:r>
              <a:rPr lang="en-US" dirty="0" smtClean="0"/>
              <a:t>4. Living beyond the disability.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3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Being overwhelmed by the 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person tries to understand and control what is happening.</a:t>
            </a:r>
          </a:p>
          <a:p>
            <a:r>
              <a:rPr lang="en-US" dirty="0" smtClean="0"/>
              <a:t>They feel confused.</a:t>
            </a:r>
          </a:p>
          <a:p>
            <a:r>
              <a:rPr lang="en-US" dirty="0" smtClean="0"/>
              <a:t>They are disconnected from self and others.</a:t>
            </a:r>
          </a:p>
          <a:p>
            <a:r>
              <a:rPr lang="en-US" dirty="0" smtClean="0"/>
              <a:t>They feel out of control and powerless to control his or her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1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Struggling with the 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person understands what is happening.</a:t>
            </a:r>
          </a:p>
          <a:p>
            <a:r>
              <a:rPr lang="en-US" dirty="0" smtClean="0"/>
              <a:t>They recognize the need for coping with the disability to maintain quality of life.</a:t>
            </a:r>
          </a:p>
          <a:p>
            <a:r>
              <a:rPr lang="en-US" dirty="0" smtClean="0"/>
              <a:t>They face fear of failure.</a:t>
            </a:r>
          </a:p>
          <a:p>
            <a:r>
              <a:rPr lang="en-US" dirty="0" smtClean="0"/>
              <a:t>They are cautious or reluctant to take risks.</a:t>
            </a:r>
          </a:p>
          <a:p>
            <a:r>
              <a:rPr lang="en-US" dirty="0" smtClean="0"/>
              <a:t>They utilize coping mechanisms and might be struggling with addictions or serious health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with the 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person is characterized by confidence in managing the disability and control over his or her life.</a:t>
            </a:r>
          </a:p>
          <a:p>
            <a:r>
              <a:rPr lang="en-US" dirty="0" smtClean="0"/>
              <a:t>They utilize effective coping skills.</a:t>
            </a:r>
          </a:p>
          <a:p>
            <a:r>
              <a:rPr lang="en-US" dirty="0" smtClean="0"/>
              <a:t>They assume meaningful roles.</a:t>
            </a:r>
          </a:p>
          <a:p>
            <a:r>
              <a:rPr lang="en-US" dirty="0" smtClean="0"/>
              <a:t>They find their “niche in the world”.</a:t>
            </a:r>
          </a:p>
        </p:txBody>
      </p:sp>
    </p:spTree>
    <p:extLst>
      <p:ext uri="{BB962C8B-B14F-4D97-AF65-F5344CB8AC3E}">
        <p14:creationId xmlns:p14="http://schemas.microsoft.com/office/powerpoint/2010/main" val="341911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beyond the 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9178"/>
          </a:xfrm>
        </p:spPr>
        <p:txBody>
          <a:bodyPr>
            <a:normAutofit/>
          </a:bodyPr>
          <a:lstStyle/>
          <a:p>
            <a:r>
              <a:rPr lang="en-US" dirty="0" smtClean="0"/>
              <a:t>The disability is seen as playing a minor role in the life of the person.</a:t>
            </a:r>
          </a:p>
          <a:p>
            <a:r>
              <a:rPr lang="en-US" dirty="0" smtClean="0"/>
              <a:t>The person is connected to self, others, and the environment.</a:t>
            </a:r>
          </a:p>
          <a:p>
            <a:r>
              <a:rPr lang="en-US" dirty="0" smtClean="0"/>
              <a:t>The person experiences a sense of meaning.</a:t>
            </a:r>
          </a:p>
          <a:p>
            <a:r>
              <a:rPr lang="en-US" dirty="0" smtClean="0"/>
              <a:t>Persons recovering from SMI would ideally accomplish the following:</a:t>
            </a:r>
          </a:p>
          <a:p>
            <a:pPr lvl="1"/>
            <a:r>
              <a:rPr lang="en-US" dirty="0" smtClean="0"/>
              <a:t>1. Developing a framework for understanding the experience of the diagnosis.</a:t>
            </a:r>
          </a:p>
          <a:p>
            <a:pPr lvl="1"/>
            <a:r>
              <a:rPr lang="en-US" dirty="0" smtClean="0"/>
              <a:t>2. Getting control over the illness.</a:t>
            </a:r>
          </a:p>
          <a:p>
            <a:pPr lvl="1"/>
            <a:r>
              <a:rPr lang="en-US" dirty="0" smtClean="0"/>
              <a:t>3. Moving into roles that are meaningful, productive, and valued by society.</a:t>
            </a:r>
          </a:p>
        </p:txBody>
      </p:sp>
    </p:spTree>
    <p:extLst>
      <p:ext uri="{BB962C8B-B14F-4D97-AF65-F5344CB8AC3E}">
        <p14:creationId xmlns:p14="http://schemas.microsoft.com/office/powerpoint/2010/main" val="418086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therapy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therapy has been used with success in programs with persons with SMI.</a:t>
            </a:r>
          </a:p>
          <a:p>
            <a:r>
              <a:rPr lang="en-US" dirty="0" smtClean="0"/>
              <a:t>The success has had more than a merely moderate impact on psychiatric symptoms.</a:t>
            </a:r>
          </a:p>
          <a:p>
            <a:r>
              <a:rPr lang="en-US" dirty="0" smtClean="0"/>
              <a:t>The art-making helped the recovery process through the release of tensions and other emotions.</a:t>
            </a:r>
          </a:p>
          <a:p>
            <a:r>
              <a:rPr lang="en-US" dirty="0" smtClean="0"/>
              <a:t>Insight is gained through the development of the image.</a:t>
            </a:r>
          </a:p>
          <a:p>
            <a:r>
              <a:rPr lang="en-US" dirty="0" smtClean="0"/>
              <a:t>Images are motivating for the individual and provide a means for connecting with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 shirt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82</TotalTime>
  <Words>353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Art Therapy and Mental Illness</vt:lpstr>
      <vt:lpstr>RECOVERY &amp; PSYCHIATRIC REHABILITATION</vt:lpstr>
      <vt:lpstr>Being overwhelmed by the disability</vt:lpstr>
      <vt:lpstr>Struggling with the disability</vt:lpstr>
      <vt:lpstr>Living with the disability</vt:lpstr>
      <vt:lpstr>Living beyond the Disability</vt:lpstr>
      <vt:lpstr>Art therapy and recovery</vt:lpstr>
      <vt:lpstr>Tee shirt projects</vt:lpstr>
    </vt:vector>
  </TitlesOfParts>
  <Company>Saginaw Valley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Therapy and Mental Illness</dc:title>
  <dc:creator>Amelia Brown</dc:creator>
  <cp:lastModifiedBy>Amelia Brown</cp:lastModifiedBy>
  <cp:revision>6</cp:revision>
  <dcterms:created xsi:type="dcterms:W3CDTF">2017-10-10T01:58:27Z</dcterms:created>
  <dcterms:modified xsi:type="dcterms:W3CDTF">2017-10-10T03:20:55Z</dcterms:modified>
</cp:coreProperties>
</file>