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9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Reducing Stress and Burnout Among Educators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Amelia Brown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94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Approaches for Reducing Teacher Burnout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Social Support</a:t>
            </a:r>
          </a:p>
          <a:p>
            <a:pPr lvl="1"/>
            <a:r>
              <a:rPr lang="en-US" dirty="0" smtClean="0"/>
              <a:t>Use of group work, to increase feelings of support and encouragement</a:t>
            </a:r>
          </a:p>
          <a:p>
            <a:pPr lvl="1"/>
            <a:r>
              <a:rPr lang="en-US" dirty="0" smtClean="0"/>
              <a:t>Helps increase identification with others</a:t>
            </a:r>
          </a:p>
          <a:p>
            <a:pPr lvl="1"/>
            <a:r>
              <a:rPr lang="en-US" dirty="0" smtClean="0"/>
              <a:t>Helps all three major areas of burnout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4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Approaches for Reducing Teacher Burnout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803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/>
              <a:t>Music Therapy</a:t>
            </a:r>
          </a:p>
          <a:p>
            <a:pPr lvl="1"/>
            <a:r>
              <a:rPr lang="en-US" dirty="0" smtClean="0"/>
              <a:t>Music often allows people to express feelings that may not be definable by words</a:t>
            </a:r>
          </a:p>
          <a:p>
            <a:pPr lvl="1"/>
            <a:r>
              <a:rPr lang="en-US" dirty="0" smtClean="0"/>
              <a:t>Music assists in generating a more relaxed mood and reduces stress</a:t>
            </a:r>
          </a:p>
          <a:p>
            <a:pPr lvl="1"/>
            <a:r>
              <a:rPr lang="en-US" dirty="0" smtClean="0"/>
              <a:t>Significant overall decrease in depressive symptoms</a:t>
            </a:r>
          </a:p>
          <a:p>
            <a:pPr lvl="1"/>
            <a:r>
              <a:rPr lang="en-US" dirty="0" smtClean="0"/>
              <a:t>Music can assist in both verbal and nonverbal processing</a:t>
            </a:r>
          </a:p>
        </p:txBody>
      </p:sp>
    </p:spTree>
    <p:extLst>
      <p:ext uri="{BB962C8B-B14F-4D97-AF65-F5344CB8AC3E}">
        <p14:creationId xmlns:p14="http://schemas.microsoft.com/office/powerpoint/2010/main" val="52788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Approaches for Reducing Teacher Burnout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428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Music Therapy</a:t>
            </a:r>
          </a:p>
          <a:p>
            <a:pPr lvl="1"/>
            <a:r>
              <a:rPr lang="en-US" dirty="0" smtClean="0"/>
              <a:t>Often paired with Cognitive Behavioral Therapy</a:t>
            </a:r>
          </a:p>
          <a:p>
            <a:pPr lvl="1"/>
            <a:r>
              <a:rPr lang="en-US" dirty="0" smtClean="0"/>
              <a:t>Learned to better express their feelings and to establish a relationship with other professionals through social bonding increased coping skills, and the opportunity to express negative emotions through non-verbal behaviors or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0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Approaches for Reducing Teacher Burnout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4105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Art Therapy</a:t>
            </a:r>
          </a:p>
          <a:p>
            <a:pPr lvl="1"/>
            <a:r>
              <a:rPr lang="en-US" dirty="0" smtClean="0"/>
              <a:t>Offers a professional relationship in which to create art for the purpose of increasing understanding of one’s emotions and stress.</a:t>
            </a:r>
          </a:p>
          <a:p>
            <a:pPr lvl="1"/>
            <a:r>
              <a:rPr lang="en-US" dirty="0" smtClean="0"/>
              <a:t>Allows professional self-understanding.</a:t>
            </a:r>
          </a:p>
          <a:p>
            <a:pPr lvl="1"/>
            <a:r>
              <a:rPr lang="en-US" dirty="0" smtClean="0"/>
              <a:t>Manages stress, fosters collegial connections, emphasizes self care, and enables expression of emotion.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71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Approaches for Reducing Teacher Burnout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0617"/>
          </a:xfrm>
        </p:spPr>
        <p:txBody>
          <a:bodyPr>
            <a:normAutofit fontScale="92500"/>
          </a:bodyPr>
          <a:lstStyle/>
          <a:p>
            <a:r>
              <a:rPr lang="en-US" i="1" dirty="0" smtClean="0"/>
              <a:t>Art Therapy</a:t>
            </a:r>
          </a:p>
          <a:p>
            <a:pPr lvl="1"/>
            <a:r>
              <a:rPr lang="en-US" dirty="0" smtClean="0"/>
              <a:t>Has been proven to significantly reduce exhaustion, which relates to both physical and emotional energy.</a:t>
            </a:r>
          </a:p>
          <a:p>
            <a:pPr lvl="1"/>
            <a:r>
              <a:rPr lang="en-US" dirty="0" smtClean="0"/>
              <a:t>This may be related to the enhancement of emotional awareness and reduction of anxiety.</a:t>
            </a:r>
          </a:p>
          <a:p>
            <a:pPr lvl="1"/>
            <a:r>
              <a:rPr lang="en-US" dirty="0" smtClean="0"/>
              <a:t>Endless amounts of art experientials could be done with this population.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8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523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Burnout among educators is a serious issue that may require more research in the future.</a:t>
            </a:r>
          </a:p>
          <a:p>
            <a:r>
              <a:rPr lang="en-US" dirty="0" smtClean="0"/>
              <a:t>It can be reduced using a variety of techniques:</a:t>
            </a:r>
          </a:p>
          <a:p>
            <a:pPr lvl="1"/>
            <a:r>
              <a:rPr lang="en-US" dirty="0" smtClean="0"/>
              <a:t>CBT</a:t>
            </a:r>
          </a:p>
          <a:p>
            <a:pPr lvl="1"/>
            <a:r>
              <a:rPr lang="en-US" dirty="0" smtClean="0"/>
              <a:t>Mindfulness</a:t>
            </a:r>
          </a:p>
          <a:p>
            <a:pPr lvl="1"/>
            <a:r>
              <a:rPr lang="en-US" dirty="0" smtClean="0"/>
              <a:t>Education</a:t>
            </a:r>
          </a:p>
          <a:p>
            <a:pPr lvl="1"/>
            <a:r>
              <a:rPr lang="en-US" dirty="0" smtClean="0"/>
              <a:t>Social Support</a:t>
            </a:r>
          </a:p>
          <a:p>
            <a:pPr lvl="1"/>
            <a:r>
              <a:rPr lang="en-US" dirty="0" smtClean="0"/>
              <a:t>Music Therapy</a:t>
            </a:r>
          </a:p>
          <a:p>
            <a:pPr lvl="1"/>
            <a:r>
              <a:rPr lang="en-US" dirty="0" smtClean="0"/>
              <a:t>Art Therapy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41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0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354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/>
              <a:t>What is burnout?</a:t>
            </a:r>
          </a:p>
          <a:p>
            <a:pPr lvl="1"/>
            <a:r>
              <a:rPr lang="en-US" dirty="0" smtClean="0"/>
              <a:t>The response to prolonged exposure to stressors characterized by 3 components:</a:t>
            </a:r>
          </a:p>
          <a:p>
            <a:pPr lvl="2"/>
            <a:r>
              <a:rPr lang="en-US" dirty="0" smtClean="0"/>
              <a:t>Lack of resources for handling emotional events (emotional exhaustion)</a:t>
            </a:r>
          </a:p>
          <a:p>
            <a:pPr lvl="2"/>
            <a:r>
              <a:rPr lang="en-US" dirty="0" smtClean="0"/>
              <a:t>Detachment and cynical attitudes towards own job (depersonalization)</a:t>
            </a:r>
          </a:p>
          <a:p>
            <a:pPr lvl="2"/>
            <a:r>
              <a:rPr lang="en-US" dirty="0" smtClean="0"/>
              <a:t>An intense feeling of professional inefficacy (lack of personal achievement)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4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Approximately 60-70% of all teachers repeatedly show symptoms of stress</a:t>
            </a:r>
          </a:p>
          <a:p>
            <a:r>
              <a:rPr lang="en-US" dirty="0" smtClean="0"/>
              <a:t>A minimum of 30% of all educators show distinct symptoms of burnout</a:t>
            </a:r>
          </a:p>
          <a:p>
            <a:r>
              <a:rPr lang="en-US" dirty="0" smtClean="0"/>
              <a:t>As these negative feelings intensify, many teachers decide to leave the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7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</a:t>
            </a:r>
            <a:r>
              <a:rPr lang="en-US" dirty="0"/>
              <a:t>T</a:t>
            </a:r>
            <a:r>
              <a:rPr lang="en-US" dirty="0" smtClean="0"/>
              <a:t>eachers </a:t>
            </a:r>
            <a:r>
              <a:rPr lang="en-US" dirty="0"/>
              <a:t>E</a:t>
            </a:r>
            <a:r>
              <a:rPr lang="en-US" dirty="0" smtClean="0"/>
              <a:t>xperience Burnout?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Working with more than 30 students at once</a:t>
            </a:r>
          </a:p>
          <a:p>
            <a:r>
              <a:rPr lang="en-US" dirty="0" smtClean="0"/>
              <a:t>Making hundreds of decisions “on the fly”</a:t>
            </a:r>
          </a:p>
          <a:p>
            <a:r>
              <a:rPr lang="en-US" dirty="0" smtClean="0"/>
              <a:t>Emotional climate in classroom</a:t>
            </a:r>
          </a:p>
          <a:p>
            <a:r>
              <a:rPr lang="en-US" dirty="0" smtClean="0"/>
              <a:t>Interpersonal conflicts with pupils, parents, and colleagues</a:t>
            </a:r>
            <a:endParaRPr lang="en-US" dirty="0"/>
          </a:p>
          <a:p>
            <a:r>
              <a:rPr lang="en-US" dirty="0" smtClean="0"/>
              <a:t>Unbalance between teaching demands and resources</a:t>
            </a:r>
          </a:p>
          <a:p>
            <a:r>
              <a:rPr lang="en-US" dirty="0" smtClean="0"/>
              <a:t>Workload, lack of support, and difficult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1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Burnout Among Educators is Associated With: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Poor job satisfaction</a:t>
            </a:r>
          </a:p>
          <a:p>
            <a:r>
              <a:rPr lang="en-US" dirty="0" smtClean="0"/>
              <a:t>High rates of absenteeism</a:t>
            </a:r>
          </a:p>
          <a:p>
            <a:r>
              <a:rPr lang="en-US" dirty="0" smtClean="0"/>
              <a:t>Anxiety</a:t>
            </a:r>
          </a:p>
          <a:p>
            <a:r>
              <a:rPr lang="en-US" dirty="0" smtClean="0"/>
              <a:t>Depression </a:t>
            </a:r>
          </a:p>
          <a:p>
            <a:r>
              <a:rPr lang="en-US" dirty="0" smtClean="0"/>
              <a:t>High blood pressure</a:t>
            </a:r>
          </a:p>
          <a:p>
            <a:r>
              <a:rPr lang="en-US" dirty="0" smtClean="0"/>
              <a:t>Cardiovascular disease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Burnout Among Educators is Associated With: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Reduced quality of performance and instruction</a:t>
            </a:r>
          </a:p>
          <a:p>
            <a:r>
              <a:rPr lang="en-US" dirty="0" smtClean="0"/>
              <a:t>Diminished ability to teach</a:t>
            </a:r>
          </a:p>
          <a:p>
            <a:r>
              <a:rPr lang="en-US" dirty="0" smtClean="0"/>
              <a:t>Poor classroom climate</a:t>
            </a:r>
          </a:p>
          <a:p>
            <a:r>
              <a:rPr lang="en-US" dirty="0" smtClean="0"/>
              <a:t>More unsatisfactory student behavior and achievement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9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Approaches for Reducing Teacher Burnout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Cognitive Behavioral Therapy</a:t>
            </a:r>
          </a:p>
          <a:p>
            <a:pPr lvl="1"/>
            <a:r>
              <a:rPr lang="en-US" dirty="0" smtClean="0"/>
              <a:t>Enhancing coping skills using workshops</a:t>
            </a:r>
          </a:p>
          <a:p>
            <a:pPr lvl="1"/>
            <a:r>
              <a:rPr lang="en-US" dirty="0" smtClean="0"/>
              <a:t>Peer collaboration program designed to facilitate supportive, collegial interactions among teachers</a:t>
            </a:r>
          </a:p>
          <a:p>
            <a:pPr lvl="1"/>
            <a:r>
              <a:rPr lang="en-US" dirty="0" smtClean="0"/>
              <a:t>This helps depersonalization and emotional exhaustion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56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Approaches for Reducing Teacher Burnout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2328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smtClean="0"/>
              <a:t>Mindfulness and Relaxation Techniques</a:t>
            </a:r>
          </a:p>
          <a:p>
            <a:pPr lvl="1"/>
            <a:r>
              <a:rPr lang="en-US" dirty="0" smtClean="0"/>
              <a:t>Develops awareness of the antecedents to one’s stress reaction</a:t>
            </a:r>
          </a:p>
          <a:p>
            <a:pPr lvl="1"/>
            <a:r>
              <a:rPr lang="en-US" dirty="0" smtClean="0"/>
              <a:t>Develops awareness of the bodily sensations that accompany being “stressed out”</a:t>
            </a:r>
          </a:p>
          <a:p>
            <a:pPr lvl="1"/>
            <a:r>
              <a:rPr lang="en-US" dirty="0" smtClean="0"/>
              <a:t>Generates a set of strategies for coping effectively with stress</a:t>
            </a:r>
          </a:p>
          <a:p>
            <a:pPr lvl="1"/>
            <a:r>
              <a:rPr lang="en-US" dirty="0" smtClean="0"/>
              <a:t>Helps with emotional exhaustion and personal accomplishment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40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Approaches for Reducing Teacher Burnout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7278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err="1" smtClean="0"/>
              <a:t>Psychoeducational</a:t>
            </a:r>
            <a:r>
              <a:rPr lang="en-US" i="1" dirty="0" smtClean="0"/>
              <a:t> Approach</a:t>
            </a:r>
          </a:p>
          <a:p>
            <a:pPr lvl="1"/>
            <a:r>
              <a:rPr lang="en-US" dirty="0" smtClean="0"/>
              <a:t>Increases teacher knowledge regarding the prevalence of stress and burnout within the education field</a:t>
            </a:r>
          </a:p>
          <a:p>
            <a:pPr lvl="1"/>
            <a:r>
              <a:rPr lang="en-US" dirty="0" smtClean="0"/>
              <a:t>Helps emotional exhaustion and personal accomplishment</a:t>
            </a:r>
          </a:p>
          <a:p>
            <a:r>
              <a:rPr lang="en-US" dirty="0" smtClean="0"/>
              <a:t>Developing Social-Emotional Skills</a:t>
            </a:r>
          </a:p>
          <a:p>
            <a:pPr lvl="1"/>
            <a:r>
              <a:rPr lang="en-US" dirty="0" smtClean="0"/>
              <a:t>Helps with the personal accomplishment subscale</a:t>
            </a:r>
          </a:p>
        </p:txBody>
      </p:sp>
    </p:spTree>
    <p:extLst>
      <p:ext uri="{BB962C8B-B14F-4D97-AF65-F5344CB8AC3E}">
        <p14:creationId xmlns:p14="http://schemas.microsoft.com/office/powerpoint/2010/main" val="2264956733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12283</TotalTime>
  <Words>579</Words>
  <Application>Microsoft Macintosh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Twilight</vt:lpstr>
      <vt:lpstr>Reducing Stress and Burnout Among Educators</vt:lpstr>
      <vt:lpstr>Burnout</vt:lpstr>
      <vt:lpstr>Burnout</vt:lpstr>
      <vt:lpstr>Why Do Teachers Experience Burnout?</vt:lpstr>
      <vt:lpstr>Burnout Among Educators is Associated With:</vt:lpstr>
      <vt:lpstr>Burnout Among Educators is Associated With:</vt:lpstr>
      <vt:lpstr>Approaches for Reducing Teacher Burnout</vt:lpstr>
      <vt:lpstr>Approaches for Reducing Teacher Burnout</vt:lpstr>
      <vt:lpstr>Approaches for Reducing Teacher Burnout</vt:lpstr>
      <vt:lpstr>Approaches for Reducing Teacher Burnout</vt:lpstr>
      <vt:lpstr>Approaches for Reducing Teacher Burnout</vt:lpstr>
      <vt:lpstr>Approaches for Reducing Teacher Burnout</vt:lpstr>
      <vt:lpstr>Approaches for Reducing Teacher Burnout</vt:lpstr>
      <vt:lpstr>Approaches for Reducing Teacher Burnout</vt:lpstr>
      <vt:lpstr>Conclusion</vt:lpstr>
      <vt:lpstr>References</vt:lpstr>
    </vt:vector>
  </TitlesOfParts>
  <Company>Saginaw Valley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Reducing Stress and Burnout Among Educators</dc:title>
  <dc:creator>Amelia Brown</dc:creator>
  <cp:lastModifiedBy>Amelia Brown</cp:lastModifiedBy>
  <cp:revision>10</cp:revision>
  <dcterms:created xsi:type="dcterms:W3CDTF">2019-04-09T01:49:43Z</dcterms:created>
  <dcterms:modified xsi:type="dcterms:W3CDTF">2019-04-17T14:33:26Z</dcterms:modified>
</cp:coreProperties>
</file>