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5D33A-38F4-4250-A9FE-C9C3CC65E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528B97-B8BD-45C4-8E8E-5CFD6BA34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CAC875-6CE8-4B40-90AA-6F95C2A2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A3D8-8981-4357-91F6-5E66B14867E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841C4-2852-4F69-8A55-52D9DB60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DD82B-90F5-4AF5-B684-AF772DF9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167-7D94-47D4-91E7-0B4A5B1FF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95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6C4ED-DA55-4F36-BF96-FB6B6C5E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273C11-B249-42D6-BCCA-57DB5E1FC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D47314-312D-4812-A6CD-B3E88FD0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A3D8-8981-4357-91F6-5E66B14867E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7B8C2-CB8C-4317-9559-5F37A4DF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37EFB2-85BC-4AE3-BDFE-867B6AAE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167-7D94-47D4-91E7-0B4A5B1FF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063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F4C7E5-AC88-4EF0-99D7-8482C17CA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A968F7-48C4-4DB3-B18B-F11EF32AC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6D9F9-EAE9-4FA4-BCAA-4638D4FE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A3D8-8981-4357-91F6-5E66B14867E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9BC175-6B6F-4BE7-9A1C-8A11429A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DD6C5E-92AE-451C-BEC2-0C8A4EB6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167-7D94-47D4-91E7-0B4A5B1FF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81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341DD-FAFF-4201-8F75-03CB0CF1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6121F0-B0B8-4AF8-84CD-DD226C4D7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030A0-21E0-4D80-80F7-D34FCDC0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A3D8-8981-4357-91F6-5E66B14867E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A3CEB8-A511-4A76-B6C7-736F23B7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E219D-9F2A-41FE-8055-3BE6A7C3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167-7D94-47D4-91E7-0B4A5B1FF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6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EB8DC-3300-4632-BAD0-A8C7044E6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5CAD99-DA72-4DF4-8AF7-89EDD2FD3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515C73-DD89-4F1E-A0FB-015127B9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A3D8-8981-4357-91F6-5E66B14867E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CE9DF8-514A-4903-993B-836DCC40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7891E5-3AB0-4B62-86DD-AFF9D3A7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167-7D94-47D4-91E7-0B4A5B1FF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43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2D244-DB1A-428B-85CF-77628DB2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EF1BD6-6B5A-46BE-81AD-28B8D72BE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8EA7FB-ACA7-4ED7-A720-FF89BF680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4A167E-5F46-472D-9441-1F088008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A3D8-8981-4357-91F6-5E66B14867E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CCA36E-1DA9-4847-A706-3B4B3FA2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D4A855-D5CC-4E30-B445-A3D7EFA6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167-7D94-47D4-91E7-0B4A5B1FF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50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CFBFC-E5A8-4DA8-A37F-A0713A6F5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C16CEA-4471-4A1D-8382-5172B273D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FDE967-CF22-4F56-B73C-3B4B39B82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960380-EE10-4665-A70A-1034F8178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8D902E-B788-4D78-9F5E-DB68A1DCD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10F6DD-13C8-42D1-AFD9-FCBE3DFF9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A3D8-8981-4357-91F6-5E66B14867E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7C3C61-8B39-40BA-9317-1D00A05D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6D2C2B-B92A-46FC-8824-A53CA80A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167-7D94-47D4-91E7-0B4A5B1FF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92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1FA73-6B71-46A7-BAE0-7074AF26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C70144-F341-4320-A790-C7094595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A3D8-8981-4357-91F6-5E66B14867E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C1111E-0510-469E-891C-620AC950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228755-7CF3-44A3-9282-3BFA143E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167-7D94-47D4-91E7-0B4A5B1FF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5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450D67-43AB-4FC4-85BF-558C29B0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A3D8-8981-4357-91F6-5E66B14867E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6472DD-E4B6-4C5C-A305-1AFFEFC1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F9B9E4-C06F-427A-BA20-0FE45453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167-7D94-47D4-91E7-0B4A5B1FF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62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AD431-E641-4197-8924-8EB09310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ADCC53-24F6-46A6-8B60-102F942DC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132272-6FDC-4ED7-990D-8752C9F35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17D85F-2D9F-4925-B4A8-B3DAEBE92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A3D8-8981-4357-91F6-5E66B14867E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1D5135-152B-467E-9DB6-2E1404CA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471A15-BF79-412A-9BDC-A1E1F5D8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167-7D94-47D4-91E7-0B4A5B1FF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6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251FE-EC65-4983-8528-A8960F2FD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ED8361-281A-476D-8282-0B5451B1C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131DC-2960-46B9-9ABC-B95EF9F3D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57171-49D0-4429-B883-2D9954F5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A3D8-8981-4357-91F6-5E66B14867E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B39C86-5787-4BD5-B02A-6D0800916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40EACF-B138-4EB1-B68D-C3834F22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E167-7D94-47D4-91E7-0B4A5B1FF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81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E70BCB-C3FD-44D6-8F50-5E405C83A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A35DB4-08C2-47CF-94DD-3D1D343E0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1AB67-5117-4523-835B-29D4B97E2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4A3D8-8981-4357-91F6-5E66B14867E0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237F31-FD8E-4011-B669-FE25D010B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C5960-A5AE-494A-A9B8-A6DE4EB11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8E167-7D94-47D4-91E7-0B4A5B1FF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55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4B391-944E-4A08-94F0-33BF24362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6BF393-9EDD-4DBD-8398-1B2785935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118010095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Yao He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8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86BF393-9EDD-4DBD-8398-1B2785935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75" y="55142"/>
            <a:ext cx="3962400" cy="574705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avoidance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3AE61D3-7018-4065-955D-F34C9FFC63B4}"/>
              </a:ext>
            </a:extLst>
          </p:cNvPr>
          <p:cNvSpPr txBox="1"/>
          <p:nvPr/>
        </p:nvSpPr>
        <p:spPr>
          <a:xfrm>
            <a:off x="672526" y="1150374"/>
            <a:ext cx="93681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used to monitor robot states. If the robot is stuck at one position for a long time or does not reach the navigation goals for a certain time (usually results from poor performance of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move_base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the robot will start a new path planning</a:t>
            </a:r>
          </a:p>
          <a:p>
            <a:pPr marL="342900" indent="-342900"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 to 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move_base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/status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a new path planning.</a:t>
            </a:r>
          </a:p>
          <a:p>
            <a:pPr marL="342900" indent="-342900">
              <a:buFontTx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 to /scan for collision avoidance. </a:t>
            </a:r>
          </a:p>
          <a:p>
            <a:pPr marL="342900" indent="-342900">
              <a:buFontTx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robot is only allowed to travel for a limited distance for safety every time it selects a new navigation goal.</a:t>
            </a:r>
          </a:p>
          <a:p>
            <a:pPr marL="342900" indent="-342900">
              <a:buFontTx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offsets are added to the coordinates of target during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for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more possible paths.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24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86BF393-9EDD-4DBD-8398-1B2785935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38" y="91922"/>
            <a:ext cx="1667551" cy="574705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AE9907D-1E70-451F-AD69-692ABE84EDA8}"/>
              </a:ext>
            </a:extLst>
          </p:cNvPr>
          <p:cNvGrpSpPr/>
          <p:nvPr/>
        </p:nvGrpSpPr>
        <p:grpSpPr>
          <a:xfrm>
            <a:off x="3093720" y="666627"/>
            <a:ext cx="6004560" cy="5453880"/>
            <a:chOff x="2850371" y="873105"/>
            <a:chExt cx="6004560" cy="545388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4D44548-25DB-46F5-B986-D3FE47AA8AD9}"/>
                </a:ext>
              </a:extLst>
            </p:cNvPr>
            <p:cNvSpPr/>
            <p:nvPr/>
          </p:nvSpPr>
          <p:spPr>
            <a:xfrm>
              <a:off x="4625094" y="873105"/>
              <a:ext cx="4229837" cy="3822781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Service Robot</a:t>
              </a: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流程图: 可选过程 5">
              <a:extLst>
                <a:ext uri="{FF2B5EF4-FFF2-40B4-BE49-F238E27FC236}">
                  <a16:creationId xmlns:a16="http://schemas.microsoft.com/office/drawing/2014/main" id="{8713C644-6F99-4097-8065-11FBBE484C42}"/>
                </a:ext>
              </a:extLst>
            </p:cNvPr>
            <p:cNvSpPr/>
            <p:nvPr/>
          </p:nvSpPr>
          <p:spPr>
            <a:xfrm>
              <a:off x="7173616" y="1524984"/>
              <a:ext cx="1474839" cy="3001789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Robot control node</a:t>
              </a:r>
              <a:endParaRPr lang="zh-CN" altLang="en-US" sz="2400" b="1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792DC6F-169B-4AB4-9B43-FC2050705D37}"/>
                </a:ext>
              </a:extLst>
            </p:cNvPr>
            <p:cNvSpPr/>
            <p:nvPr/>
          </p:nvSpPr>
          <p:spPr>
            <a:xfrm>
              <a:off x="2850371" y="5058624"/>
              <a:ext cx="5798084" cy="12683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Gazebo simulation world</a:t>
              </a:r>
              <a:endPara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2263B23-56FE-44B3-B726-EF6F18F5D820}"/>
                </a:ext>
              </a:extLst>
            </p:cNvPr>
            <p:cNvSpPr/>
            <p:nvPr/>
          </p:nvSpPr>
          <p:spPr>
            <a:xfrm flipH="1">
              <a:off x="4925470" y="1524984"/>
              <a:ext cx="1651818" cy="1268361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Move_base</a:t>
              </a:r>
              <a:endParaRPr lang="zh-CN" alt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3E341F66-9F33-4E53-B82A-FE8EEC7C5E1F}"/>
                </a:ext>
              </a:extLst>
            </p:cNvPr>
            <p:cNvSpPr/>
            <p:nvPr/>
          </p:nvSpPr>
          <p:spPr>
            <a:xfrm rot="10800000" flipH="1" flipV="1">
              <a:off x="4896466" y="3258412"/>
              <a:ext cx="1651818" cy="126836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0799999"/>
                </a:camera>
                <a:lightRig rig="threePt" dir="t"/>
              </a:scene3d>
            </a:bodyPr>
            <a:lstStyle/>
            <a:p>
              <a:pPr algn="ctr"/>
              <a:r>
                <a:rPr lang="en-US" altLang="zh-CN" sz="2000" b="1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AR_track</a:t>
              </a:r>
              <a:r>
                <a:rPr lang="en-US" altLang="zh-CN" sz="20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 depth</a:t>
              </a:r>
              <a:endParaRPr lang="zh-CN" alt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2B11781-BE8D-4C56-9212-E28E7FB2A96A}"/>
                </a:ext>
              </a:extLst>
            </p:cNvPr>
            <p:cNvSpPr/>
            <p:nvPr/>
          </p:nvSpPr>
          <p:spPr>
            <a:xfrm>
              <a:off x="2850371" y="3258412"/>
              <a:ext cx="1539730" cy="126836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Rtab</a:t>
              </a:r>
              <a:r>
                <a:rPr lang="en-US" altLang="zh-CN" sz="20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Map</a:t>
              </a:r>
              <a:endParaRPr lang="zh-CN" alt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: 剪去单角 10">
              <a:extLst>
                <a:ext uri="{FF2B5EF4-FFF2-40B4-BE49-F238E27FC236}">
                  <a16:creationId xmlns:a16="http://schemas.microsoft.com/office/drawing/2014/main" id="{25EAEF0F-78BD-4041-97BD-879A162C3572}"/>
                </a:ext>
              </a:extLst>
            </p:cNvPr>
            <p:cNvSpPr/>
            <p:nvPr/>
          </p:nvSpPr>
          <p:spPr>
            <a:xfrm flipH="1">
              <a:off x="2876427" y="1524985"/>
              <a:ext cx="1539730" cy="1268361"/>
            </a:xfrm>
            <a:prstGeom prst="snip1Rect">
              <a:avLst/>
            </a:prstGeom>
            <a:solidFill>
              <a:srgbClr val="7030A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amcl</a:t>
              </a:r>
              <a:endParaRPr lang="zh-CN" alt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箭头: 上 11">
              <a:extLst>
                <a:ext uri="{FF2B5EF4-FFF2-40B4-BE49-F238E27FC236}">
                  <a16:creationId xmlns:a16="http://schemas.microsoft.com/office/drawing/2014/main" id="{752178B3-E459-4DFB-ADAF-9AB3398BCC5D}"/>
                </a:ext>
              </a:extLst>
            </p:cNvPr>
            <p:cNvSpPr/>
            <p:nvPr/>
          </p:nvSpPr>
          <p:spPr>
            <a:xfrm>
              <a:off x="3530837" y="4633941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箭头: 上 12">
              <a:extLst>
                <a:ext uri="{FF2B5EF4-FFF2-40B4-BE49-F238E27FC236}">
                  <a16:creationId xmlns:a16="http://schemas.microsoft.com/office/drawing/2014/main" id="{DD0A17F6-E7A5-43C6-949D-ACB6DC56E3B0}"/>
                </a:ext>
              </a:extLst>
            </p:cNvPr>
            <p:cNvSpPr/>
            <p:nvPr/>
          </p:nvSpPr>
          <p:spPr>
            <a:xfrm>
              <a:off x="7793047" y="4633941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箭头: 上 13">
              <a:extLst>
                <a:ext uri="{FF2B5EF4-FFF2-40B4-BE49-F238E27FC236}">
                  <a16:creationId xmlns:a16="http://schemas.microsoft.com/office/drawing/2014/main" id="{BCE6A7FA-AFDE-4F32-AF3F-58B8F9F7764E}"/>
                </a:ext>
              </a:extLst>
            </p:cNvPr>
            <p:cNvSpPr/>
            <p:nvPr/>
          </p:nvSpPr>
          <p:spPr>
            <a:xfrm>
              <a:off x="5633391" y="4633941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箭头: 上 14">
              <a:extLst>
                <a:ext uri="{FF2B5EF4-FFF2-40B4-BE49-F238E27FC236}">
                  <a16:creationId xmlns:a16="http://schemas.microsoft.com/office/drawing/2014/main" id="{BE98373E-E169-4EB6-B2A5-3E491FDBCACB}"/>
                </a:ext>
              </a:extLst>
            </p:cNvPr>
            <p:cNvSpPr/>
            <p:nvPr/>
          </p:nvSpPr>
          <p:spPr>
            <a:xfrm>
              <a:off x="3584841" y="2793346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箭头: 上 15">
              <a:extLst>
                <a:ext uri="{FF2B5EF4-FFF2-40B4-BE49-F238E27FC236}">
                  <a16:creationId xmlns:a16="http://schemas.microsoft.com/office/drawing/2014/main" id="{EA14097E-FADB-4044-AEE3-0974A211466E}"/>
                </a:ext>
              </a:extLst>
            </p:cNvPr>
            <p:cNvSpPr/>
            <p:nvPr/>
          </p:nvSpPr>
          <p:spPr>
            <a:xfrm rot="5400000">
              <a:off x="4552826" y="2051009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1767479-FE38-42F1-AAAE-9C64A140795E}"/>
                </a:ext>
              </a:extLst>
            </p:cNvPr>
            <p:cNvSpPr/>
            <p:nvPr/>
          </p:nvSpPr>
          <p:spPr>
            <a:xfrm rot="16200000">
              <a:off x="6780226" y="1996035"/>
              <a:ext cx="242170" cy="493405"/>
            </a:xfrm>
            <a:custGeom>
              <a:avLst/>
              <a:gdLst>
                <a:gd name="connsiteX0" fmla="*/ 242170 w 242170"/>
                <a:gd name="connsiteY0" fmla="*/ 117988 h 493405"/>
                <a:gd name="connsiteX1" fmla="*/ 183176 w 242170"/>
                <a:gd name="connsiteY1" fmla="*/ 117988 h 493405"/>
                <a:gd name="connsiteX2" fmla="*/ 183176 w 242170"/>
                <a:gd name="connsiteY2" fmla="*/ 375417 h 493405"/>
                <a:gd name="connsiteX3" fmla="*/ 235975 w 242170"/>
                <a:gd name="connsiteY3" fmla="*/ 375417 h 493405"/>
                <a:gd name="connsiteX4" fmla="*/ 117987 w 242170"/>
                <a:gd name="connsiteY4" fmla="*/ 493405 h 493405"/>
                <a:gd name="connsiteX5" fmla="*/ 0 w 242170"/>
                <a:gd name="connsiteY5" fmla="*/ 375417 h 493405"/>
                <a:gd name="connsiteX6" fmla="*/ 58994 w 242170"/>
                <a:gd name="connsiteY6" fmla="*/ 375417 h 493405"/>
                <a:gd name="connsiteX7" fmla="*/ 58994 w 242170"/>
                <a:gd name="connsiteY7" fmla="*/ 117988 h 493405"/>
                <a:gd name="connsiteX8" fmla="*/ 6195 w 242170"/>
                <a:gd name="connsiteY8" fmla="*/ 117988 h 493405"/>
                <a:gd name="connsiteX9" fmla="*/ 124183 w 242170"/>
                <a:gd name="connsiteY9" fmla="*/ 0 h 493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170" h="493405">
                  <a:moveTo>
                    <a:pt x="242170" y="117988"/>
                  </a:moveTo>
                  <a:lnTo>
                    <a:pt x="183176" y="117988"/>
                  </a:lnTo>
                  <a:lnTo>
                    <a:pt x="183176" y="375417"/>
                  </a:lnTo>
                  <a:lnTo>
                    <a:pt x="235975" y="375417"/>
                  </a:lnTo>
                  <a:lnTo>
                    <a:pt x="117987" y="493405"/>
                  </a:lnTo>
                  <a:lnTo>
                    <a:pt x="0" y="375417"/>
                  </a:lnTo>
                  <a:lnTo>
                    <a:pt x="58994" y="375417"/>
                  </a:lnTo>
                  <a:lnTo>
                    <a:pt x="58994" y="117988"/>
                  </a:lnTo>
                  <a:lnTo>
                    <a:pt x="6195" y="117988"/>
                  </a:lnTo>
                  <a:lnTo>
                    <a:pt x="124183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8" name="箭头: 上 17">
              <a:extLst>
                <a:ext uri="{FF2B5EF4-FFF2-40B4-BE49-F238E27FC236}">
                  <a16:creationId xmlns:a16="http://schemas.microsoft.com/office/drawing/2014/main" id="{AB3A0EA8-F9DC-4019-B9EC-5D9CCD16303B}"/>
                </a:ext>
              </a:extLst>
            </p:cNvPr>
            <p:cNvSpPr/>
            <p:nvPr/>
          </p:nvSpPr>
          <p:spPr>
            <a:xfrm rot="5400000">
              <a:off x="6783323" y="3711185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436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86BF393-9EDD-4DBD-8398-1B2785935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38" y="91922"/>
            <a:ext cx="1667551" cy="574705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AE9907D-1E70-451F-AD69-692ABE84EDA8}"/>
              </a:ext>
            </a:extLst>
          </p:cNvPr>
          <p:cNvGrpSpPr/>
          <p:nvPr/>
        </p:nvGrpSpPr>
        <p:grpSpPr>
          <a:xfrm>
            <a:off x="5772027" y="666627"/>
            <a:ext cx="6004560" cy="5453880"/>
            <a:chOff x="2850371" y="873105"/>
            <a:chExt cx="6004560" cy="545388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4D44548-25DB-46F5-B986-D3FE47AA8AD9}"/>
                </a:ext>
              </a:extLst>
            </p:cNvPr>
            <p:cNvSpPr/>
            <p:nvPr/>
          </p:nvSpPr>
          <p:spPr>
            <a:xfrm>
              <a:off x="4625094" y="873105"/>
              <a:ext cx="4229837" cy="3822781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Service Robot</a:t>
              </a: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流程图: 可选过程 5">
              <a:extLst>
                <a:ext uri="{FF2B5EF4-FFF2-40B4-BE49-F238E27FC236}">
                  <a16:creationId xmlns:a16="http://schemas.microsoft.com/office/drawing/2014/main" id="{8713C644-6F99-4097-8065-11FBBE484C42}"/>
                </a:ext>
              </a:extLst>
            </p:cNvPr>
            <p:cNvSpPr/>
            <p:nvPr/>
          </p:nvSpPr>
          <p:spPr>
            <a:xfrm>
              <a:off x="7173616" y="1524984"/>
              <a:ext cx="1474839" cy="3001789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Robot control node</a:t>
              </a:r>
              <a:endParaRPr lang="zh-CN" altLang="en-US" sz="2400" b="1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792DC6F-169B-4AB4-9B43-FC2050705D37}"/>
                </a:ext>
              </a:extLst>
            </p:cNvPr>
            <p:cNvSpPr/>
            <p:nvPr/>
          </p:nvSpPr>
          <p:spPr>
            <a:xfrm>
              <a:off x="2850371" y="5058624"/>
              <a:ext cx="5798084" cy="12683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Gazebo simulation world</a:t>
              </a:r>
              <a:endPara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2263B23-56FE-44B3-B726-EF6F18F5D820}"/>
                </a:ext>
              </a:extLst>
            </p:cNvPr>
            <p:cNvSpPr/>
            <p:nvPr/>
          </p:nvSpPr>
          <p:spPr>
            <a:xfrm flipH="1">
              <a:off x="4925470" y="1524984"/>
              <a:ext cx="1651818" cy="1268361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Move_base</a:t>
              </a:r>
              <a:endParaRPr lang="zh-CN" alt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3E341F66-9F33-4E53-B82A-FE8EEC7C5E1F}"/>
                </a:ext>
              </a:extLst>
            </p:cNvPr>
            <p:cNvSpPr/>
            <p:nvPr/>
          </p:nvSpPr>
          <p:spPr>
            <a:xfrm rot="10800000" flipH="1" flipV="1">
              <a:off x="4896466" y="3258412"/>
              <a:ext cx="1651818" cy="126836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0799999"/>
                </a:camera>
                <a:lightRig rig="threePt" dir="t"/>
              </a:scene3d>
            </a:bodyPr>
            <a:lstStyle/>
            <a:p>
              <a:pPr algn="ctr"/>
              <a:r>
                <a:rPr lang="en-US" altLang="zh-CN" sz="2000" b="1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AR_track</a:t>
              </a:r>
              <a:r>
                <a:rPr lang="en-US" altLang="zh-CN" sz="20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 depth</a:t>
              </a:r>
              <a:endParaRPr lang="zh-CN" alt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2B11781-BE8D-4C56-9212-E28E7FB2A96A}"/>
                </a:ext>
              </a:extLst>
            </p:cNvPr>
            <p:cNvSpPr/>
            <p:nvPr/>
          </p:nvSpPr>
          <p:spPr>
            <a:xfrm>
              <a:off x="2850371" y="3258412"/>
              <a:ext cx="1539730" cy="126836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Rtab</a:t>
              </a:r>
              <a:r>
                <a:rPr lang="en-US" altLang="zh-CN" sz="20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Map</a:t>
              </a:r>
              <a:endParaRPr lang="zh-CN" alt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: 剪去单角 10">
              <a:extLst>
                <a:ext uri="{FF2B5EF4-FFF2-40B4-BE49-F238E27FC236}">
                  <a16:creationId xmlns:a16="http://schemas.microsoft.com/office/drawing/2014/main" id="{25EAEF0F-78BD-4041-97BD-879A162C3572}"/>
                </a:ext>
              </a:extLst>
            </p:cNvPr>
            <p:cNvSpPr/>
            <p:nvPr/>
          </p:nvSpPr>
          <p:spPr>
            <a:xfrm flipH="1">
              <a:off x="2876427" y="1524985"/>
              <a:ext cx="1539730" cy="1268361"/>
            </a:xfrm>
            <a:prstGeom prst="snip1Rect">
              <a:avLst/>
            </a:prstGeom>
            <a:solidFill>
              <a:srgbClr val="7030A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amcl</a:t>
              </a:r>
              <a:endParaRPr lang="zh-CN" alt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箭头: 上 11">
              <a:extLst>
                <a:ext uri="{FF2B5EF4-FFF2-40B4-BE49-F238E27FC236}">
                  <a16:creationId xmlns:a16="http://schemas.microsoft.com/office/drawing/2014/main" id="{752178B3-E459-4DFB-ADAF-9AB3398BCC5D}"/>
                </a:ext>
              </a:extLst>
            </p:cNvPr>
            <p:cNvSpPr/>
            <p:nvPr/>
          </p:nvSpPr>
          <p:spPr>
            <a:xfrm>
              <a:off x="3530837" y="4633941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箭头: 上 12">
              <a:extLst>
                <a:ext uri="{FF2B5EF4-FFF2-40B4-BE49-F238E27FC236}">
                  <a16:creationId xmlns:a16="http://schemas.microsoft.com/office/drawing/2014/main" id="{DD0A17F6-E7A5-43C6-949D-ACB6DC56E3B0}"/>
                </a:ext>
              </a:extLst>
            </p:cNvPr>
            <p:cNvSpPr/>
            <p:nvPr/>
          </p:nvSpPr>
          <p:spPr>
            <a:xfrm>
              <a:off x="7793047" y="4633941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箭头: 上 13">
              <a:extLst>
                <a:ext uri="{FF2B5EF4-FFF2-40B4-BE49-F238E27FC236}">
                  <a16:creationId xmlns:a16="http://schemas.microsoft.com/office/drawing/2014/main" id="{BCE6A7FA-AFDE-4F32-AF3F-58B8F9F7764E}"/>
                </a:ext>
              </a:extLst>
            </p:cNvPr>
            <p:cNvSpPr/>
            <p:nvPr/>
          </p:nvSpPr>
          <p:spPr>
            <a:xfrm>
              <a:off x="5633391" y="4633941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箭头: 上 14">
              <a:extLst>
                <a:ext uri="{FF2B5EF4-FFF2-40B4-BE49-F238E27FC236}">
                  <a16:creationId xmlns:a16="http://schemas.microsoft.com/office/drawing/2014/main" id="{BE98373E-E169-4EB6-B2A5-3E491FDBCACB}"/>
                </a:ext>
              </a:extLst>
            </p:cNvPr>
            <p:cNvSpPr/>
            <p:nvPr/>
          </p:nvSpPr>
          <p:spPr>
            <a:xfrm>
              <a:off x="3584841" y="2793346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箭头: 上 15">
              <a:extLst>
                <a:ext uri="{FF2B5EF4-FFF2-40B4-BE49-F238E27FC236}">
                  <a16:creationId xmlns:a16="http://schemas.microsoft.com/office/drawing/2014/main" id="{EA14097E-FADB-4044-AEE3-0974A211466E}"/>
                </a:ext>
              </a:extLst>
            </p:cNvPr>
            <p:cNvSpPr/>
            <p:nvPr/>
          </p:nvSpPr>
          <p:spPr>
            <a:xfrm rot="5400000">
              <a:off x="4552826" y="2051009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1767479-FE38-42F1-AAAE-9C64A140795E}"/>
                </a:ext>
              </a:extLst>
            </p:cNvPr>
            <p:cNvSpPr/>
            <p:nvPr/>
          </p:nvSpPr>
          <p:spPr>
            <a:xfrm rot="16200000">
              <a:off x="6780226" y="1996035"/>
              <a:ext cx="242170" cy="493405"/>
            </a:xfrm>
            <a:custGeom>
              <a:avLst/>
              <a:gdLst>
                <a:gd name="connsiteX0" fmla="*/ 242170 w 242170"/>
                <a:gd name="connsiteY0" fmla="*/ 117988 h 493405"/>
                <a:gd name="connsiteX1" fmla="*/ 183176 w 242170"/>
                <a:gd name="connsiteY1" fmla="*/ 117988 h 493405"/>
                <a:gd name="connsiteX2" fmla="*/ 183176 w 242170"/>
                <a:gd name="connsiteY2" fmla="*/ 375417 h 493405"/>
                <a:gd name="connsiteX3" fmla="*/ 235975 w 242170"/>
                <a:gd name="connsiteY3" fmla="*/ 375417 h 493405"/>
                <a:gd name="connsiteX4" fmla="*/ 117987 w 242170"/>
                <a:gd name="connsiteY4" fmla="*/ 493405 h 493405"/>
                <a:gd name="connsiteX5" fmla="*/ 0 w 242170"/>
                <a:gd name="connsiteY5" fmla="*/ 375417 h 493405"/>
                <a:gd name="connsiteX6" fmla="*/ 58994 w 242170"/>
                <a:gd name="connsiteY6" fmla="*/ 375417 h 493405"/>
                <a:gd name="connsiteX7" fmla="*/ 58994 w 242170"/>
                <a:gd name="connsiteY7" fmla="*/ 117988 h 493405"/>
                <a:gd name="connsiteX8" fmla="*/ 6195 w 242170"/>
                <a:gd name="connsiteY8" fmla="*/ 117988 h 493405"/>
                <a:gd name="connsiteX9" fmla="*/ 124183 w 242170"/>
                <a:gd name="connsiteY9" fmla="*/ 0 h 493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170" h="493405">
                  <a:moveTo>
                    <a:pt x="242170" y="117988"/>
                  </a:moveTo>
                  <a:lnTo>
                    <a:pt x="183176" y="117988"/>
                  </a:lnTo>
                  <a:lnTo>
                    <a:pt x="183176" y="375417"/>
                  </a:lnTo>
                  <a:lnTo>
                    <a:pt x="235975" y="375417"/>
                  </a:lnTo>
                  <a:lnTo>
                    <a:pt x="117987" y="493405"/>
                  </a:lnTo>
                  <a:lnTo>
                    <a:pt x="0" y="375417"/>
                  </a:lnTo>
                  <a:lnTo>
                    <a:pt x="58994" y="375417"/>
                  </a:lnTo>
                  <a:lnTo>
                    <a:pt x="58994" y="117988"/>
                  </a:lnTo>
                  <a:lnTo>
                    <a:pt x="6195" y="117988"/>
                  </a:lnTo>
                  <a:lnTo>
                    <a:pt x="124183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8" name="箭头: 上 17">
              <a:extLst>
                <a:ext uri="{FF2B5EF4-FFF2-40B4-BE49-F238E27FC236}">
                  <a16:creationId xmlns:a16="http://schemas.microsoft.com/office/drawing/2014/main" id="{AB3A0EA8-F9DC-4019-B9EC-5D9CCD16303B}"/>
                </a:ext>
              </a:extLst>
            </p:cNvPr>
            <p:cNvSpPr/>
            <p:nvPr/>
          </p:nvSpPr>
          <p:spPr>
            <a:xfrm rot="5400000">
              <a:off x="6783323" y="3711185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7CB4C24D-9EC7-4824-BAB1-BC3A25D90D67}"/>
              </a:ext>
            </a:extLst>
          </p:cNvPr>
          <p:cNvSpPr/>
          <p:nvPr/>
        </p:nvSpPr>
        <p:spPr>
          <a:xfrm>
            <a:off x="5506066" y="2867576"/>
            <a:ext cx="2194560" cy="175161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上 23">
            <a:extLst>
              <a:ext uri="{FF2B5EF4-FFF2-40B4-BE49-F238E27FC236}">
                <a16:creationId xmlns:a16="http://schemas.microsoft.com/office/drawing/2014/main" id="{82C3E117-36E4-4089-B2E7-584043FED499}"/>
              </a:ext>
            </a:extLst>
          </p:cNvPr>
          <p:cNvSpPr/>
          <p:nvPr/>
        </p:nvSpPr>
        <p:spPr>
          <a:xfrm rot="16200000">
            <a:off x="5061112" y="3519699"/>
            <a:ext cx="235975" cy="383458"/>
          </a:xfrm>
          <a:prstGeom prst="upArrow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684D3E3-31ED-42D7-9494-3DD5CB1E0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24" y="2154248"/>
            <a:ext cx="40100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5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86BF393-9EDD-4DBD-8398-1B2785935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75" y="55142"/>
            <a:ext cx="3962400" cy="574705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control node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AE9907D-1E70-451F-AD69-692ABE84EDA8}"/>
              </a:ext>
            </a:extLst>
          </p:cNvPr>
          <p:cNvGrpSpPr/>
          <p:nvPr/>
        </p:nvGrpSpPr>
        <p:grpSpPr>
          <a:xfrm>
            <a:off x="261538" y="861306"/>
            <a:ext cx="6004560" cy="5453880"/>
            <a:chOff x="2850371" y="873105"/>
            <a:chExt cx="6004560" cy="545388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4D44548-25DB-46F5-B986-D3FE47AA8AD9}"/>
                </a:ext>
              </a:extLst>
            </p:cNvPr>
            <p:cNvSpPr/>
            <p:nvPr/>
          </p:nvSpPr>
          <p:spPr>
            <a:xfrm>
              <a:off x="4625094" y="873105"/>
              <a:ext cx="4229837" cy="3822781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Service Robot</a:t>
              </a: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流程图: 可选过程 5">
              <a:extLst>
                <a:ext uri="{FF2B5EF4-FFF2-40B4-BE49-F238E27FC236}">
                  <a16:creationId xmlns:a16="http://schemas.microsoft.com/office/drawing/2014/main" id="{8713C644-6F99-4097-8065-11FBBE484C42}"/>
                </a:ext>
              </a:extLst>
            </p:cNvPr>
            <p:cNvSpPr/>
            <p:nvPr/>
          </p:nvSpPr>
          <p:spPr>
            <a:xfrm>
              <a:off x="7173616" y="1524984"/>
              <a:ext cx="1474839" cy="3001789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Robot control node</a:t>
              </a:r>
              <a:endParaRPr lang="zh-CN" altLang="en-US" sz="2400" b="1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792DC6F-169B-4AB4-9B43-FC2050705D37}"/>
                </a:ext>
              </a:extLst>
            </p:cNvPr>
            <p:cNvSpPr/>
            <p:nvPr/>
          </p:nvSpPr>
          <p:spPr>
            <a:xfrm>
              <a:off x="2850371" y="5058624"/>
              <a:ext cx="5798084" cy="12683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Gazebo simulation world</a:t>
              </a:r>
              <a:endPara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2263B23-56FE-44B3-B726-EF6F18F5D820}"/>
                </a:ext>
              </a:extLst>
            </p:cNvPr>
            <p:cNvSpPr/>
            <p:nvPr/>
          </p:nvSpPr>
          <p:spPr>
            <a:xfrm flipH="1">
              <a:off x="4925470" y="1524984"/>
              <a:ext cx="1651818" cy="1268361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Move_base</a:t>
              </a:r>
              <a:endParaRPr lang="zh-CN" alt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3E341F66-9F33-4E53-B82A-FE8EEC7C5E1F}"/>
                </a:ext>
              </a:extLst>
            </p:cNvPr>
            <p:cNvSpPr/>
            <p:nvPr/>
          </p:nvSpPr>
          <p:spPr>
            <a:xfrm rot="10800000" flipH="1" flipV="1">
              <a:off x="4896466" y="3258412"/>
              <a:ext cx="1651818" cy="126836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0799999"/>
                </a:camera>
                <a:lightRig rig="threePt" dir="t"/>
              </a:scene3d>
            </a:bodyPr>
            <a:lstStyle/>
            <a:p>
              <a:pPr algn="ctr"/>
              <a:r>
                <a:rPr lang="en-US" altLang="zh-CN" sz="2000" b="1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AR_track</a:t>
              </a:r>
              <a:r>
                <a:rPr lang="en-US" altLang="zh-CN" sz="20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 depth</a:t>
              </a:r>
              <a:endParaRPr lang="zh-CN" alt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2B11781-BE8D-4C56-9212-E28E7FB2A96A}"/>
                </a:ext>
              </a:extLst>
            </p:cNvPr>
            <p:cNvSpPr/>
            <p:nvPr/>
          </p:nvSpPr>
          <p:spPr>
            <a:xfrm>
              <a:off x="2850371" y="3258412"/>
              <a:ext cx="1539730" cy="126836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Rtab</a:t>
              </a:r>
              <a:r>
                <a:rPr lang="en-US" altLang="zh-CN" sz="20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Map</a:t>
              </a:r>
              <a:endParaRPr lang="zh-CN" alt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: 剪去单角 10">
              <a:extLst>
                <a:ext uri="{FF2B5EF4-FFF2-40B4-BE49-F238E27FC236}">
                  <a16:creationId xmlns:a16="http://schemas.microsoft.com/office/drawing/2014/main" id="{25EAEF0F-78BD-4041-97BD-879A162C3572}"/>
                </a:ext>
              </a:extLst>
            </p:cNvPr>
            <p:cNvSpPr/>
            <p:nvPr/>
          </p:nvSpPr>
          <p:spPr>
            <a:xfrm flipH="1">
              <a:off x="2876427" y="1524985"/>
              <a:ext cx="1539730" cy="1268361"/>
            </a:xfrm>
            <a:prstGeom prst="snip1Rect">
              <a:avLst/>
            </a:prstGeom>
            <a:solidFill>
              <a:srgbClr val="7030A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amcl</a:t>
              </a:r>
              <a:endParaRPr lang="zh-CN" alt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箭头: 上 11">
              <a:extLst>
                <a:ext uri="{FF2B5EF4-FFF2-40B4-BE49-F238E27FC236}">
                  <a16:creationId xmlns:a16="http://schemas.microsoft.com/office/drawing/2014/main" id="{752178B3-E459-4DFB-ADAF-9AB3398BCC5D}"/>
                </a:ext>
              </a:extLst>
            </p:cNvPr>
            <p:cNvSpPr/>
            <p:nvPr/>
          </p:nvSpPr>
          <p:spPr>
            <a:xfrm>
              <a:off x="3530837" y="4633941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箭头: 上 12">
              <a:extLst>
                <a:ext uri="{FF2B5EF4-FFF2-40B4-BE49-F238E27FC236}">
                  <a16:creationId xmlns:a16="http://schemas.microsoft.com/office/drawing/2014/main" id="{DD0A17F6-E7A5-43C6-949D-ACB6DC56E3B0}"/>
                </a:ext>
              </a:extLst>
            </p:cNvPr>
            <p:cNvSpPr/>
            <p:nvPr/>
          </p:nvSpPr>
          <p:spPr>
            <a:xfrm>
              <a:off x="7793047" y="4633941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箭头: 上 13">
              <a:extLst>
                <a:ext uri="{FF2B5EF4-FFF2-40B4-BE49-F238E27FC236}">
                  <a16:creationId xmlns:a16="http://schemas.microsoft.com/office/drawing/2014/main" id="{BCE6A7FA-AFDE-4F32-AF3F-58B8F9F7764E}"/>
                </a:ext>
              </a:extLst>
            </p:cNvPr>
            <p:cNvSpPr/>
            <p:nvPr/>
          </p:nvSpPr>
          <p:spPr>
            <a:xfrm>
              <a:off x="5633391" y="4633941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箭头: 上 14">
              <a:extLst>
                <a:ext uri="{FF2B5EF4-FFF2-40B4-BE49-F238E27FC236}">
                  <a16:creationId xmlns:a16="http://schemas.microsoft.com/office/drawing/2014/main" id="{BE98373E-E169-4EB6-B2A5-3E491FDBCACB}"/>
                </a:ext>
              </a:extLst>
            </p:cNvPr>
            <p:cNvSpPr/>
            <p:nvPr/>
          </p:nvSpPr>
          <p:spPr>
            <a:xfrm>
              <a:off x="3584841" y="2793346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箭头: 上 15">
              <a:extLst>
                <a:ext uri="{FF2B5EF4-FFF2-40B4-BE49-F238E27FC236}">
                  <a16:creationId xmlns:a16="http://schemas.microsoft.com/office/drawing/2014/main" id="{EA14097E-FADB-4044-AEE3-0974A211466E}"/>
                </a:ext>
              </a:extLst>
            </p:cNvPr>
            <p:cNvSpPr/>
            <p:nvPr/>
          </p:nvSpPr>
          <p:spPr>
            <a:xfrm rot="5400000">
              <a:off x="4552826" y="2051009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1767479-FE38-42F1-AAAE-9C64A140795E}"/>
                </a:ext>
              </a:extLst>
            </p:cNvPr>
            <p:cNvSpPr/>
            <p:nvPr/>
          </p:nvSpPr>
          <p:spPr>
            <a:xfrm rot="16200000">
              <a:off x="6780226" y="1996035"/>
              <a:ext cx="242170" cy="493405"/>
            </a:xfrm>
            <a:custGeom>
              <a:avLst/>
              <a:gdLst>
                <a:gd name="connsiteX0" fmla="*/ 242170 w 242170"/>
                <a:gd name="connsiteY0" fmla="*/ 117988 h 493405"/>
                <a:gd name="connsiteX1" fmla="*/ 183176 w 242170"/>
                <a:gd name="connsiteY1" fmla="*/ 117988 h 493405"/>
                <a:gd name="connsiteX2" fmla="*/ 183176 w 242170"/>
                <a:gd name="connsiteY2" fmla="*/ 375417 h 493405"/>
                <a:gd name="connsiteX3" fmla="*/ 235975 w 242170"/>
                <a:gd name="connsiteY3" fmla="*/ 375417 h 493405"/>
                <a:gd name="connsiteX4" fmla="*/ 117987 w 242170"/>
                <a:gd name="connsiteY4" fmla="*/ 493405 h 493405"/>
                <a:gd name="connsiteX5" fmla="*/ 0 w 242170"/>
                <a:gd name="connsiteY5" fmla="*/ 375417 h 493405"/>
                <a:gd name="connsiteX6" fmla="*/ 58994 w 242170"/>
                <a:gd name="connsiteY6" fmla="*/ 375417 h 493405"/>
                <a:gd name="connsiteX7" fmla="*/ 58994 w 242170"/>
                <a:gd name="connsiteY7" fmla="*/ 117988 h 493405"/>
                <a:gd name="connsiteX8" fmla="*/ 6195 w 242170"/>
                <a:gd name="connsiteY8" fmla="*/ 117988 h 493405"/>
                <a:gd name="connsiteX9" fmla="*/ 124183 w 242170"/>
                <a:gd name="connsiteY9" fmla="*/ 0 h 493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170" h="493405">
                  <a:moveTo>
                    <a:pt x="242170" y="117988"/>
                  </a:moveTo>
                  <a:lnTo>
                    <a:pt x="183176" y="117988"/>
                  </a:lnTo>
                  <a:lnTo>
                    <a:pt x="183176" y="375417"/>
                  </a:lnTo>
                  <a:lnTo>
                    <a:pt x="235975" y="375417"/>
                  </a:lnTo>
                  <a:lnTo>
                    <a:pt x="117987" y="493405"/>
                  </a:lnTo>
                  <a:lnTo>
                    <a:pt x="0" y="375417"/>
                  </a:lnTo>
                  <a:lnTo>
                    <a:pt x="58994" y="375417"/>
                  </a:lnTo>
                  <a:lnTo>
                    <a:pt x="58994" y="117988"/>
                  </a:lnTo>
                  <a:lnTo>
                    <a:pt x="6195" y="117988"/>
                  </a:lnTo>
                  <a:lnTo>
                    <a:pt x="124183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8" name="箭头: 上 17">
              <a:extLst>
                <a:ext uri="{FF2B5EF4-FFF2-40B4-BE49-F238E27FC236}">
                  <a16:creationId xmlns:a16="http://schemas.microsoft.com/office/drawing/2014/main" id="{AB3A0EA8-F9DC-4019-B9EC-5D9CCD16303B}"/>
                </a:ext>
              </a:extLst>
            </p:cNvPr>
            <p:cNvSpPr/>
            <p:nvPr/>
          </p:nvSpPr>
          <p:spPr>
            <a:xfrm rot="5400000">
              <a:off x="6783323" y="3711185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DC1F579E-A463-4A94-8354-9D8ADB595D3D}"/>
              </a:ext>
            </a:extLst>
          </p:cNvPr>
          <p:cNvSpPr/>
          <p:nvPr/>
        </p:nvSpPr>
        <p:spPr>
          <a:xfrm>
            <a:off x="6168268" y="1569228"/>
            <a:ext cx="902108" cy="287888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E9D2FB-04F5-4418-BC99-B66D0F62533A}"/>
              </a:ext>
            </a:extLst>
          </p:cNvPr>
          <p:cNvSpPr txBox="1"/>
          <p:nvPr/>
        </p:nvSpPr>
        <p:spPr>
          <a:xfrm>
            <a:off x="7332898" y="902601"/>
            <a:ext cx="228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Subscribed Topics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7DFD15C-F8C2-4BB4-9254-02065E010E9D}"/>
              </a:ext>
            </a:extLst>
          </p:cNvPr>
          <p:cNvSpPr txBox="1"/>
          <p:nvPr/>
        </p:nvSpPr>
        <p:spPr>
          <a:xfrm>
            <a:off x="9544173" y="907517"/>
            <a:ext cx="228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Topics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FABF62-D300-46B1-A794-D79760B81690}"/>
              </a:ext>
            </a:extLst>
          </p:cNvPr>
          <p:cNvSpPr txBox="1"/>
          <p:nvPr/>
        </p:nvSpPr>
        <p:spPr>
          <a:xfrm>
            <a:off x="7403690" y="1404046"/>
            <a:ext cx="21404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ar_pose_marker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odom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move_base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/status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/scan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7A3BC08-D5AE-4196-9C4D-25CC76E253D1}"/>
              </a:ext>
            </a:extLst>
          </p:cNvPr>
          <p:cNvSpPr txBox="1"/>
          <p:nvPr/>
        </p:nvSpPr>
        <p:spPr>
          <a:xfrm>
            <a:off x="9485179" y="1374549"/>
            <a:ext cx="21404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move_base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/goal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move_base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/cancel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cmd_vel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252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86BF393-9EDD-4DBD-8398-1B2785935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75" y="55142"/>
            <a:ext cx="3962400" cy="574705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control node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AE9907D-1E70-451F-AD69-692ABE84EDA8}"/>
              </a:ext>
            </a:extLst>
          </p:cNvPr>
          <p:cNvGrpSpPr/>
          <p:nvPr/>
        </p:nvGrpSpPr>
        <p:grpSpPr>
          <a:xfrm>
            <a:off x="261538" y="861306"/>
            <a:ext cx="6004560" cy="5453880"/>
            <a:chOff x="2850371" y="873105"/>
            <a:chExt cx="6004560" cy="545388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4D44548-25DB-46F5-B986-D3FE47AA8AD9}"/>
                </a:ext>
              </a:extLst>
            </p:cNvPr>
            <p:cNvSpPr/>
            <p:nvPr/>
          </p:nvSpPr>
          <p:spPr>
            <a:xfrm>
              <a:off x="4625094" y="873105"/>
              <a:ext cx="4229837" cy="3822781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Service Robot</a:t>
              </a: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流程图: 可选过程 5">
              <a:extLst>
                <a:ext uri="{FF2B5EF4-FFF2-40B4-BE49-F238E27FC236}">
                  <a16:creationId xmlns:a16="http://schemas.microsoft.com/office/drawing/2014/main" id="{8713C644-6F99-4097-8065-11FBBE484C42}"/>
                </a:ext>
              </a:extLst>
            </p:cNvPr>
            <p:cNvSpPr/>
            <p:nvPr/>
          </p:nvSpPr>
          <p:spPr>
            <a:xfrm>
              <a:off x="7173616" y="1524984"/>
              <a:ext cx="1474839" cy="3001789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Robot control node</a:t>
              </a:r>
              <a:endParaRPr lang="zh-CN" altLang="en-US" sz="2400" b="1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792DC6F-169B-4AB4-9B43-FC2050705D37}"/>
                </a:ext>
              </a:extLst>
            </p:cNvPr>
            <p:cNvSpPr/>
            <p:nvPr/>
          </p:nvSpPr>
          <p:spPr>
            <a:xfrm>
              <a:off x="2850371" y="5058624"/>
              <a:ext cx="5798084" cy="12683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Gazebo simulation world</a:t>
              </a:r>
              <a:endPara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2263B23-56FE-44B3-B726-EF6F18F5D820}"/>
                </a:ext>
              </a:extLst>
            </p:cNvPr>
            <p:cNvSpPr/>
            <p:nvPr/>
          </p:nvSpPr>
          <p:spPr>
            <a:xfrm flipH="1">
              <a:off x="4925470" y="1524984"/>
              <a:ext cx="1651818" cy="1268361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Move_base</a:t>
              </a:r>
              <a:endParaRPr lang="zh-CN" alt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3E341F66-9F33-4E53-B82A-FE8EEC7C5E1F}"/>
                </a:ext>
              </a:extLst>
            </p:cNvPr>
            <p:cNvSpPr/>
            <p:nvPr/>
          </p:nvSpPr>
          <p:spPr>
            <a:xfrm rot="10800000" flipH="1" flipV="1">
              <a:off x="4896466" y="3258412"/>
              <a:ext cx="1651818" cy="126836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0799999"/>
                </a:camera>
                <a:lightRig rig="threePt" dir="t"/>
              </a:scene3d>
            </a:bodyPr>
            <a:lstStyle/>
            <a:p>
              <a:pPr algn="ctr"/>
              <a:r>
                <a:rPr lang="en-US" altLang="zh-CN" sz="2000" b="1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AR_track</a:t>
              </a:r>
              <a:r>
                <a:rPr lang="en-US" altLang="zh-CN" sz="20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 depth</a:t>
              </a:r>
              <a:endParaRPr lang="zh-CN" alt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2B11781-BE8D-4C56-9212-E28E7FB2A96A}"/>
                </a:ext>
              </a:extLst>
            </p:cNvPr>
            <p:cNvSpPr/>
            <p:nvPr/>
          </p:nvSpPr>
          <p:spPr>
            <a:xfrm>
              <a:off x="2850371" y="3258412"/>
              <a:ext cx="1539730" cy="126836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Rtab</a:t>
              </a:r>
              <a:r>
                <a:rPr lang="en-US" altLang="zh-CN" sz="20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Map</a:t>
              </a:r>
              <a:endParaRPr lang="zh-CN" alt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: 剪去单角 10">
              <a:extLst>
                <a:ext uri="{FF2B5EF4-FFF2-40B4-BE49-F238E27FC236}">
                  <a16:creationId xmlns:a16="http://schemas.microsoft.com/office/drawing/2014/main" id="{25EAEF0F-78BD-4041-97BD-879A162C3572}"/>
                </a:ext>
              </a:extLst>
            </p:cNvPr>
            <p:cNvSpPr/>
            <p:nvPr/>
          </p:nvSpPr>
          <p:spPr>
            <a:xfrm flipH="1">
              <a:off x="2876427" y="1524985"/>
              <a:ext cx="1539730" cy="1268361"/>
            </a:xfrm>
            <a:prstGeom prst="snip1Rect">
              <a:avLst/>
            </a:prstGeom>
            <a:solidFill>
              <a:srgbClr val="7030A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amcl</a:t>
              </a:r>
              <a:endParaRPr lang="zh-CN" alt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箭头: 上 11">
              <a:extLst>
                <a:ext uri="{FF2B5EF4-FFF2-40B4-BE49-F238E27FC236}">
                  <a16:creationId xmlns:a16="http://schemas.microsoft.com/office/drawing/2014/main" id="{752178B3-E459-4DFB-ADAF-9AB3398BCC5D}"/>
                </a:ext>
              </a:extLst>
            </p:cNvPr>
            <p:cNvSpPr/>
            <p:nvPr/>
          </p:nvSpPr>
          <p:spPr>
            <a:xfrm>
              <a:off x="3530837" y="4633941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箭头: 上 12">
              <a:extLst>
                <a:ext uri="{FF2B5EF4-FFF2-40B4-BE49-F238E27FC236}">
                  <a16:creationId xmlns:a16="http://schemas.microsoft.com/office/drawing/2014/main" id="{DD0A17F6-E7A5-43C6-949D-ACB6DC56E3B0}"/>
                </a:ext>
              </a:extLst>
            </p:cNvPr>
            <p:cNvSpPr/>
            <p:nvPr/>
          </p:nvSpPr>
          <p:spPr>
            <a:xfrm>
              <a:off x="7793047" y="4633941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箭头: 上 13">
              <a:extLst>
                <a:ext uri="{FF2B5EF4-FFF2-40B4-BE49-F238E27FC236}">
                  <a16:creationId xmlns:a16="http://schemas.microsoft.com/office/drawing/2014/main" id="{BCE6A7FA-AFDE-4F32-AF3F-58B8F9F7764E}"/>
                </a:ext>
              </a:extLst>
            </p:cNvPr>
            <p:cNvSpPr/>
            <p:nvPr/>
          </p:nvSpPr>
          <p:spPr>
            <a:xfrm>
              <a:off x="5633391" y="4633941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箭头: 上 14">
              <a:extLst>
                <a:ext uri="{FF2B5EF4-FFF2-40B4-BE49-F238E27FC236}">
                  <a16:creationId xmlns:a16="http://schemas.microsoft.com/office/drawing/2014/main" id="{BE98373E-E169-4EB6-B2A5-3E491FDBCACB}"/>
                </a:ext>
              </a:extLst>
            </p:cNvPr>
            <p:cNvSpPr/>
            <p:nvPr/>
          </p:nvSpPr>
          <p:spPr>
            <a:xfrm>
              <a:off x="3584841" y="2793346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箭头: 上 15">
              <a:extLst>
                <a:ext uri="{FF2B5EF4-FFF2-40B4-BE49-F238E27FC236}">
                  <a16:creationId xmlns:a16="http://schemas.microsoft.com/office/drawing/2014/main" id="{EA14097E-FADB-4044-AEE3-0974A211466E}"/>
                </a:ext>
              </a:extLst>
            </p:cNvPr>
            <p:cNvSpPr/>
            <p:nvPr/>
          </p:nvSpPr>
          <p:spPr>
            <a:xfrm rot="5400000">
              <a:off x="4552826" y="2051009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1767479-FE38-42F1-AAAE-9C64A140795E}"/>
                </a:ext>
              </a:extLst>
            </p:cNvPr>
            <p:cNvSpPr/>
            <p:nvPr/>
          </p:nvSpPr>
          <p:spPr>
            <a:xfrm rot="16200000">
              <a:off x="6780226" y="1996035"/>
              <a:ext cx="242170" cy="493405"/>
            </a:xfrm>
            <a:custGeom>
              <a:avLst/>
              <a:gdLst>
                <a:gd name="connsiteX0" fmla="*/ 242170 w 242170"/>
                <a:gd name="connsiteY0" fmla="*/ 117988 h 493405"/>
                <a:gd name="connsiteX1" fmla="*/ 183176 w 242170"/>
                <a:gd name="connsiteY1" fmla="*/ 117988 h 493405"/>
                <a:gd name="connsiteX2" fmla="*/ 183176 w 242170"/>
                <a:gd name="connsiteY2" fmla="*/ 375417 h 493405"/>
                <a:gd name="connsiteX3" fmla="*/ 235975 w 242170"/>
                <a:gd name="connsiteY3" fmla="*/ 375417 h 493405"/>
                <a:gd name="connsiteX4" fmla="*/ 117987 w 242170"/>
                <a:gd name="connsiteY4" fmla="*/ 493405 h 493405"/>
                <a:gd name="connsiteX5" fmla="*/ 0 w 242170"/>
                <a:gd name="connsiteY5" fmla="*/ 375417 h 493405"/>
                <a:gd name="connsiteX6" fmla="*/ 58994 w 242170"/>
                <a:gd name="connsiteY6" fmla="*/ 375417 h 493405"/>
                <a:gd name="connsiteX7" fmla="*/ 58994 w 242170"/>
                <a:gd name="connsiteY7" fmla="*/ 117988 h 493405"/>
                <a:gd name="connsiteX8" fmla="*/ 6195 w 242170"/>
                <a:gd name="connsiteY8" fmla="*/ 117988 h 493405"/>
                <a:gd name="connsiteX9" fmla="*/ 124183 w 242170"/>
                <a:gd name="connsiteY9" fmla="*/ 0 h 493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170" h="493405">
                  <a:moveTo>
                    <a:pt x="242170" y="117988"/>
                  </a:moveTo>
                  <a:lnTo>
                    <a:pt x="183176" y="117988"/>
                  </a:lnTo>
                  <a:lnTo>
                    <a:pt x="183176" y="375417"/>
                  </a:lnTo>
                  <a:lnTo>
                    <a:pt x="235975" y="375417"/>
                  </a:lnTo>
                  <a:lnTo>
                    <a:pt x="117987" y="493405"/>
                  </a:lnTo>
                  <a:lnTo>
                    <a:pt x="0" y="375417"/>
                  </a:lnTo>
                  <a:lnTo>
                    <a:pt x="58994" y="375417"/>
                  </a:lnTo>
                  <a:lnTo>
                    <a:pt x="58994" y="117988"/>
                  </a:lnTo>
                  <a:lnTo>
                    <a:pt x="6195" y="117988"/>
                  </a:lnTo>
                  <a:lnTo>
                    <a:pt x="124183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8" name="箭头: 上 17">
              <a:extLst>
                <a:ext uri="{FF2B5EF4-FFF2-40B4-BE49-F238E27FC236}">
                  <a16:creationId xmlns:a16="http://schemas.microsoft.com/office/drawing/2014/main" id="{AB3A0EA8-F9DC-4019-B9EC-5D9CCD16303B}"/>
                </a:ext>
              </a:extLst>
            </p:cNvPr>
            <p:cNvSpPr/>
            <p:nvPr/>
          </p:nvSpPr>
          <p:spPr>
            <a:xfrm rot="5400000">
              <a:off x="6783323" y="3711185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DC1F579E-A463-4A94-8354-9D8ADB595D3D}"/>
              </a:ext>
            </a:extLst>
          </p:cNvPr>
          <p:cNvSpPr/>
          <p:nvPr/>
        </p:nvSpPr>
        <p:spPr>
          <a:xfrm>
            <a:off x="6168268" y="1569228"/>
            <a:ext cx="902108" cy="287888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E9D2FB-04F5-4418-BC99-B66D0F62533A}"/>
              </a:ext>
            </a:extLst>
          </p:cNvPr>
          <p:cNvSpPr txBox="1"/>
          <p:nvPr/>
        </p:nvSpPr>
        <p:spPr>
          <a:xfrm>
            <a:off x="7332898" y="902601"/>
            <a:ext cx="228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Subscribed Topics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7DFD15C-F8C2-4BB4-9254-02065E010E9D}"/>
              </a:ext>
            </a:extLst>
          </p:cNvPr>
          <p:cNvSpPr txBox="1"/>
          <p:nvPr/>
        </p:nvSpPr>
        <p:spPr>
          <a:xfrm>
            <a:off x="9544173" y="907517"/>
            <a:ext cx="228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Topics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FABF62-D300-46B1-A794-D79760B81690}"/>
              </a:ext>
            </a:extLst>
          </p:cNvPr>
          <p:cNvSpPr txBox="1"/>
          <p:nvPr/>
        </p:nvSpPr>
        <p:spPr>
          <a:xfrm>
            <a:off x="7403690" y="1404046"/>
            <a:ext cx="21404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ar_pose_marker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odom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move_base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/status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/scan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7A3BC08-D5AE-4196-9C4D-25CC76E253D1}"/>
              </a:ext>
            </a:extLst>
          </p:cNvPr>
          <p:cNvSpPr txBox="1"/>
          <p:nvPr/>
        </p:nvSpPr>
        <p:spPr>
          <a:xfrm>
            <a:off x="9485179" y="1374549"/>
            <a:ext cx="21404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move_base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/goal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move_base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/cancel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cmd_vel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7FA8208-FF36-43F0-B67A-417825A34CC0}"/>
              </a:ext>
            </a:extLst>
          </p:cNvPr>
          <p:cNvSpPr txBox="1"/>
          <p:nvPr/>
        </p:nvSpPr>
        <p:spPr>
          <a:xfrm>
            <a:off x="7067919" y="3891115"/>
            <a:ext cx="5344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coordinate are manipulated in world frame 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odom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TF is used for coordinate transformation.</a:t>
            </a:r>
          </a:p>
          <a:p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(TF transformation is not accurate because 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no orientation information about tag is provided in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ar_track_depth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Tag position from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ar_track_depth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not accurate in long distance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B71A733-FA54-4AAE-9918-82FC69D0A0C2}"/>
              </a:ext>
            </a:extLst>
          </p:cNvPr>
          <p:cNvCxnSpPr>
            <a:cxnSpLocks/>
          </p:cNvCxnSpPr>
          <p:nvPr/>
        </p:nvCxnSpPr>
        <p:spPr>
          <a:xfrm>
            <a:off x="7869739" y="2348927"/>
            <a:ext cx="654635" cy="1477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35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86BF393-9EDD-4DBD-8398-1B2785935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75" y="55142"/>
            <a:ext cx="3962400" cy="574705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States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AE9907D-1E70-451F-AD69-692ABE84EDA8}"/>
              </a:ext>
            </a:extLst>
          </p:cNvPr>
          <p:cNvGrpSpPr/>
          <p:nvPr/>
        </p:nvGrpSpPr>
        <p:grpSpPr>
          <a:xfrm>
            <a:off x="261538" y="861306"/>
            <a:ext cx="6004560" cy="5453880"/>
            <a:chOff x="2850371" y="873105"/>
            <a:chExt cx="6004560" cy="545388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4D44548-25DB-46F5-B986-D3FE47AA8AD9}"/>
                </a:ext>
              </a:extLst>
            </p:cNvPr>
            <p:cNvSpPr/>
            <p:nvPr/>
          </p:nvSpPr>
          <p:spPr>
            <a:xfrm>
              <a:off x="4625094" y="873105"/>
              <a:ext cx="4229837" cy="3822781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Service Robot</a:t>
              </a: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流程图: 可选过程 5">
              <a:extLst>
                <a:ext uri="{FF2B5EF4-FFF2-40B4-BE49-F238E27FC236}">
                  <a16:creationId xmlns:a16="http://schemas.microsoft.com/office/drawing/2014/main" id="{8713C644-6F99-4097-8065-11FBBE484C42}"/>
                </a:ext>
              </a:extLst>
            </p:cNvPr>
            <p:cNvSpPr/>
            <p:nvPr/>
          </p:nvSpPr>
          <p:spPr>
            <a:xfrm>
              <a:off x="7173616" y="1524984"/>
              <a:ext cx="1474839" cy="3001789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Robot control node</a:t>
              </a:r>
              <a:endParaRPr lang="zh-CN" altLang="en-US" sz="2400" b="1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792DC6F-169B-4AB4-9B43-FC2050705D37}"/>
                </a:ext>
              </a:extLst>
            </p:cNvPr>
            <p:cNvSpPr/>
            <p:nvPr/>
          </p:nvSpPr>
          <p:spPr>
            <a:xfrm>
              <a:off x="2850371" y="5058624"/>
              <a:ext cx="5798084" cy="12683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Gazebo simulation world</a:t>
              </a:r>
              <a:endPara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2263B23-56FE-44B3-B726-EF6F18F5D820}"/>
                </a:ext>
              </a:extLst>
            </p:cNvPr>
            <p:cNvSpPr/>
            <p:nvPr/>
          </p:nvSpPr>
          <p:spPr>
            <a:xfrm flipH="1">
              <a:off x="4925470" y="1524984"/>
              <a:ext cx="1651818" cy="1268361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Move_base</a:t>
              </a:r>
              <a:endParaRPr lang="zh-CN" alt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3E341F66-9F33-4E53-B82A-FE8EEC7C5E1F}"/>
                </a:ext>
              </a:extLst>
            </p:cNvPr>
            <p:cNvSpPr/>
            <p:nvPr/>
          </p:nvSpPr>
          <p:spPr>
            <a:xfrm rot="10800000" flipH="1" flipV="1">
              <a:off x="4896466" y="3258412"/>
              <a:ext cx="1651818" cy="126836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0799999"/>
                </a:camera>
                <a:lightRig rig="threePt" dir="t"/>
              </a:scene3d>
            </a:bodyPr>
            <a:lstStyle/>
            <a:p>
              <a:pPr algn="ctr"/>
              <a:r>
                <a:rPr lang="en-US" altLang="zh-CN" sz="2000" b="1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AR_track</a:t>
              </a:r>
              <a:r>
                <a:rPr lang="en-US" altLang="zh-CN" sz="20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 depth</a:t>
              </a:r>
              <a:endParaRPr lang="zh-CN" alt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2B11781-BE8D-4C56-9212-E28E7FB2A96A}"/>
                </a:ext>
              </a:extLst>
            </p:cNvPr>
            <p:cNvSpPr/>
            <p:nvPr/>
          </p:nvSpPr>
          <p:spPr>
            <a:xfrm>
              <a:off x="2850371" y="3258412"/>
              <a:ext cx="1539730" cy="126836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Rtab</a:t>
              </a:r>
              <a:r>
                <a:rPr lang="en-US" altLang="zh-CN" sz="20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Map</a:t>
              </a:r>
              <a:endParaRPr lang="zh-CN" alt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: 剪去单角 10">
              <a:extLst>
                <a:ext uri="{FF2B5EF4-FFF2-40B4-BE49-F238E27FC236}">
                  <a16:creationId xmlns:a16="http://schemas.microsoft.com/office/drawing/2014/main" id="{25EAEF0F-78BD-4041-97BD-879A162C3572}"/>
                </a:ext>
              </a:extLst>
            </p:cNvPr>
            <p:cNvSpPr/>
            <p:nvPr/>
          </p:nvSpPr>
          <p:spPr>
            <a:xfrm flipH="1">
              <a:off x="2876427" y="1524985"/>
              <a:ext cx="1539730" cy="1268361"/>
            </a:xfrm>
            <a:prstGeom prst="snip1Rect">
              <a:avLst/>
            </a:prstGeom>
            <a:solidFill>
              <a:srgbClr val="7030A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amcl</a:t>
              </a:r>
              <a:endParaRPr lang="zh-CN" alt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箭头: 上 11">
              <a:extLst>
                <a:ext uri="{FF2B5EF4-FFF2-40B4-BE49-F238E27FC236}">
                  <a16:creationId xmlns:a16="http://schemas.microsoft.com/office/drawing/2014/main" id="{752178B3-E459-4DFB-ADAF-9AB3398BCC5D}"/>
                </a:ext>
              </a:extLst>
            </p:cNvPr>
            <p:cNvSpPr/>
            <p:nvPr/>
          </p:nvSpPr>
          <p:spPr>
            <a:xfrm>
              <a:off x="3530837" y="4633941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箭头: 上 12">
              <a:extLst>
                <a:ext uri="{FF2B5EF4-FFF2-40B4-BE49-F238E27FC236}">
                  <a16:creationId xmlns:a16="http://schemas.microsoft.com/office/drawing/2014/main" id="{DD0A17F6-E7A5-43C6-949D-ACB6DC56E3B0}"/>
                </a:ext>
              </a:extLst>
            </p:cNvPr>
            <p:cNvSpPr/>
            <p:nvPr/>
          </p:nvSpPr>
          <p:spPr>
            <a:xfrm>
              <a:off x="7793047" y="4633941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箭头: 上 13">
              <a:extLst>
                <a:ext uri="{FF2B5EF4-FFF2-40B4-BE49-F238E27FC236}">
                  <a16:creationId xmlns:a16="http://schemas.microsoft.com/office/drawing/2014/main" id="{BCE6A7FA-AFDE-4F32-AF3F-58B8F9F7764E}"/>
                </a:ext>
              </a:extLst>
            </p:cNvPr>
            <p:cNvSpPr/>
            <p:nvPr/>
          </p:nvSpPr>
          <p:spPr>
            <a:xfrm>
              <a:off x="5633391" y="4633941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箭头: 上 14">
              <a:extLst>
                <a:ext uri="{FF2B5EF4-FFF2-40B4-BE49-F238E27FC236}">
                  <a16:creationId xmlns:a16="http://schemas.microsoft.com/office/drawing/2014/main" id="{BE98373E-E169-4EB6-B2A5-3E491FDBCACB}"/>
                </a:ext>
              </a:extLst>
            </p:cNvPr>
            <p:cNvSpPr/>
            <p:nvPr/>
          </p:nvSpPr>
          <p:spPr>
            <a:xfrm>
              <a:off x="3584841" y="2793346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箭头: 上 15">
              <a:extLst>
                <a:ext uri="{FF2B5EF4-FFF2-40B4-BE49-F238E27FC236}">
                  <a16:creationId xmlns:a16="http://schemas.microsoft.com/office/drawing/2014/main" id="{EA14097E-FADB-4044-AEE3-0974A211466E}"/>
                </a:ext>
              </a:extLst>
            </p:cNvPr>
            <p:cNvSpPr/>
            <p:nvPr/>
          </p:nvSpPr>
          <p:spPr>
            <a:xfrm rot="5400000">
              <a:off x="4552826" y="2051009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1767479-FE38-42F1-AAAE-9C64A140795E}"/>
                </a:ext>
              </a:extLst>
            </p:cNvPr>
            <p:cNvSpPr/>
            <p:nvPr/>
          </p:nvSpPr>
          <p:spPr>
            <a:xfrm rot="16200000">
              <a:off x="6780226" y="1996035"/>
              <a:ext cx="242170" cy="493405"/>
            </a:xfrm>
            <a:custGeom>
              <a:avLst/>
              <a:gdLst>
                <a:gd name="connsiteX0" fmla="*/ 242170 w 242170"/>
                <a:gd name="connsiteY0" fmla="*/ 117988 h 493405"/>
                <a:gd name="connsiteX1" fmla="*/ 183176 w 242170"/>
                <a:gd name="connsiteY1" fmla="*/ 117988 h 493405"/>
                <a:gd name="connsiteX2" fmla="*/ 183176 w 242170"/>
                <a:gd name="connsiteY2" fmla="*/ 375417 h 493405"/>
                <a:gd name="connsiteX3" fmla="*/ 235975 w 242170"/>
                <a:gd name="connsiteY3" fmla="*/ 375417 h 493405"/>
                <a:gd name="connsiteX4" fmla="*/ 117987 w 242170"/>
                <a:gd name="connsiteY4" fmla="*/ 493405 h 493405"/>
                <a:gd name="connsiteX5" fmla="*/ 0 w 242170"/>
                <a:gd name="connsiteY5" fmla="*/ 375417 h 493405"/>
                <a:gd name="connsiteX6" fmla="*/ 58994 w 242170"/>
                <a:gd name="connsiteY6" fmla="*/ 375417 h 493405"/>
                <a:gd name="connsiteX7" fmla="*/ 58994 w 242170"/>
                <a:gd name="connsiteY7" fmla="*/ 117988 h 493405"/>
                <a:gd name="connsiteX8" fmla="*/ 6195 w 242170"/>
                <a:gd name="connsiteY8" fmla="*/ 117988 h 493405"/>
                <a:gd name="connsiteX9" fmla="*/ 124183 w 242170"/>
                <a:gd name="connsiteY9" fmla="*/ 0 h 493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170" h="493405">
                  <a:moveTo>
                    <a:pt x="242170" y="117988"/>
                  </a:moveTo>
                  <a:lnTo>
                    <a:pt x="183176" y="117988"/>
                  </a:lnTo>
                  <a:lnTo>
                    <a:pt x="183176" y="375417"/>
                  </a:lnTo>
                  <a:lnTo>
                    <a:pt x="235975" y="375417"/>
                  </a:lnTo>
                  <a:lnTo>
                    <a:pt x="117987" y="493405"/>
                  </a:lnTo>
                  <a:lnTo>
                    <a:pt x="0" y="375417"/>
                  </a:lnTo>
                  <a:lnTo>
                    <a:pt x="58994" y="375417"/>
                  </a:lnTo>
                  <a:lnTo>
                    <a:pt x="58994" y="117988"/>
                  </a:lnTo>
                  <a:lnTo>
                    <a:pt x="6195" y="117988"/>
                  </a:lnTo>
                  <a:lnTo>
                    <a:pt x="124183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8" name="箭头: 上 17">
              <a:extLst>
                <a:ext uri="{FF2B5EF4-FFF2-40B4-BE49-F238E27FC236}">
                  <a16:creationId xmlns:a16="http://schemas.microsoft.com/office/drawing/2014/main" id="{AB3A0EA8-F9DC-4019-B9EC-5D9CCD16303B}"/>
                </a:ext>
              </a:extLst>
            </p:cNvPr>
            <p:cNvSpPr/>
            <p:nvPr/>
          </p:nvSpPr>
          <p:spPr>
            <a:xfrm rot="5400000">
              <a:off x="6783323" y="3711185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DC1F579E-A463-4A94-8354-9D8ADB595D3D}"/>
              </a:ext>
            </a:extLst>
          </p:cNvPr>
          <p:cNvSpPr/>
          <p:nvPr/>
        </p:nvSpPr>
        <p:spPr>
          <a:xfrm>
            <a:off x="6168268" y="1569228"/>
            <a:ext cx="902108" cy="287888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2D8478-404A-4CAA-B2C7-E4F1028ABE0D}"/>
              </a:ext>
            </a:extLst>
          </p:cNvPr>
          <p:cNvSpPr txBox="1"/>
          <p:nvPr/>
        </p:nvSpPr>
        <p:spPr>
          <a:xfrm>
            <a:off x="7277763" y="1634448"/>
            <a:ext cx="27549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</a:t>
            </a: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47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86BF393-9EDD-4DBD-8398-1B2785935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75" y="55142"/>
            <a:ext cx="3962400" cy="574705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States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AE9907D-1E70-451F-AD69-692ABE84EDA8}"/>
              </a:ext>
            </a:extLst>
          </p:cNvPr>
          <p:cNvGrpSpPr/>
          <p:nvPr/>
        </p:nvGrpSpPr>
        <p:grpSpPr>
          <a:xfrm>
            <a:off x="261538" y="861306"/>
            <a:ext cx="6004560" cy="5453880"/>
            <a:chOff x="2850371" y="873105"/>
            <a:chExt cx="6004560" cy="545388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4D44548-25DB-46F5-B986-D3FE47AA8AD9}"/>
                </a:ext>
              </a:extLst>
            </p:cNvPr>
            <p:cNvSpPr/>
            <p:nvPr/>
          </p:nvSpPr>
          <p:spPr>
            <a:xfrm>
              <a:off x="4625094" y="873105"/>
              <a:ext cx="4229837" cy="3822781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Service Robot</a:t>
              </a: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流程图: 可选过程 5">
              <a:extLst>
                <a:ext uri="{FF2B5EF4-FFF2-40B4-BE49-F238E27FC236}">
                  <a16:creationId xmlns:a16="http://schemas.microsoft.com/office/drawing/2014/main" id="{8713C644-6F99-4097-8065-11FBBE484C42}"/>
                </a:ext>
              </a:extLst>
            </p:cNvPr>
            <p:cNvSpPr/>
            <p:nvPr/>
          </p:nvSpPr>
          <p:spPr>
            <a:xfrm>
              <a:off x="7173616" y="1524984"/>
              <a:ext cx="1474839" cy="3001789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Robot control node</a:t>
              </a:r>
              <a:endParaRPr lang="zh-CN" altLang="en-US" sz="2400" b="1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792DC6F-169B-4AB4-9B43-FC2050705D37}"/>
                </a:ext>
              </a:extLst>
            </p:cNvPr>
            <p:cNvSpPr/>
            <p:nvPr/>
          </p:nvSpPr>
          <p:spPr>
            <a:xfrm>
              <a:off x="2850371" y="5058624"/>
              <a:ext cx="5798084" cy="12683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Gazebo simulation world</a:t>
              </a:r>
              <a:endPara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2263B23-56FE-44B3-B726-EF6F18F5D820}"/>
                </a:ext>
              </a:extLst>
            </p:cNvPr>
            <p:cNvSpPr/>
            <p:nvPr/>
          </p:nvSpPr>
          <p:spPr>
            <a:xfrm flipH="1">
              <a:off x="4925470" y="1524984"/>
              <a:ext cx="1651818" cy="1268361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Move_base</a:t>
              </a:r>
              <a:endParaRPr lang="zh-CN" alt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3E341F66-9F33-4E53-B82A-FE8EEC7C5E1F}"/>
                </a:ext>
              </a:extLst>
            </p:cNvPr>
            <p:cNvSpPr/>
            <p:nvPr/>
          </p:nvSpPr>
          <p:spPr>
            <a:xfrm rot="10800000" flipH="1" flipV="1">
              <a:off x="4896466" y="3258412"/>
              <a:ext cx="1651818" cy="126836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0799999"/>
                </a:camera>
                <a:lightRig rig="threePt" dir="t"/>
              </a:scene3d>
            </a:bodyPr>
            <a:lstStyle/>
            <a:p>
              <a:pPr algn="ctr"/>
              <a:r>
                <a:rPr lang="en-US" altLang="zh-CN" sz="2000" b="1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AR_track</a:t>
              </a:r>
              <a:r>
                <a:rPr lang="en-US" altLang="zh-CN" sz="20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 depth</a:t>
              </a:r>
              <a:endParaRPr lang="zh-CN" alt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2B11781-BE8D-4C56-9212-E28E7FB2A96A}"/>
                </a:ext>
              </a:extLst>
            </p:cNvPr>
            <p:cNvSpPr/>
            <p:nvPr/>
          </p:nvSpPr>
          <p:spPr>
            <a:xfrm>
              <a:off x="2850371" y="3258412"/>
              <a:ext cx="1539730" cy="126836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Rtab</a:t>
              </a:r>
              <a:r>
                <a:rPr lang="en-US" altLang="zh-CN" sz="20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Map</a:t>
              </a:r>
              <a:endParaRPr lang="zh-CN" alt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: 剪去单角 10">
              <a:extLst>
                <a:ext uri="{FF2B5EF4-FFF2-40B4-BE49-F238E27FC236}">
                  <a16:creationId xmlns:a16="http://schemas.microsoft.com/office/drawing/2014/main" id="{25EAEF0F-78BD-4041-97BD-879A162C3572}"/>
                </a:ext>
              </a:extLst>
            </p:cNvPr>
            <p:cNvSpPr/>
            <p:nvPr/>
          </p:nvSpPr>
          <p:spPr>
            <a:xfrm flipH="1">
              <a:off x="2876427" y="1524985"/>
              <a:ext cx="1539730" cy="1268361"/>
            </a:xfrm>
            <a:prstGeom prst="snip1Rect">
              <a:avLst/>
            </a:prstGeom>
            <a:solidFill>
              <a:srgbClr val="7030A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amcl</a:t>
              </a:r>
              <a:endParaRPr lang="zh-CN" alt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箭头: 上 11">
              <a:extLst>
                <a:ext uri="{FF2B5EF4-FFF2-40B4-BE49-F238E27FC236}">
                  <a16:creationId xmlns:a16="http://schemas.microsoft.com/office/drawing/2014/main" id="{752178B3-E459-4DFB-ADAF-9AB3398BCC5D}"/>
                </a:ext>
              </a:extLst>
            </p:cNvPr>
            <p:cNvSpPr/>
            <p:nvPr/>
          </p:nvSpPr>
          <p:spPr>
            <a:xfrm>
              <a:off x="3530837" y="4633941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箭头: 上 12">
              <a:extLst>
                <a:ext uri="{FF2B5EF4-FFF2-40B4-BE49-F238E27FC236}">
                  <a16:creationId xmlns:a16="http://schemas.microsoft.com/office/drawing/2014/main" id="{DD0A17F6-E7A5-43C6-949D-ACB6DC56E3B0}"/>
                </a:ext>
              </a:extLst>
            </p:cNvPr>
            <p:cNvSpPr/>
            <p:nvPr/>
          </p:nvSpPr>
          <p:spPr>
            <a:xfrm>
              <a:off x="7793047" y="4633941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箭头: 上 13">
              <a:extLst>
                <a:ext uri="{FF2B5EF4-FFF2-40B4-BE49-F238E27FC236}">
                  <a16:creationId xmlns:a16="http://schemas.microsoft.com/office/drawing/2014/main" id="{BCE6A7FA-AFDE-4F32-AF3F-58B8F9F7764E}"/>
                </a:ext>
              </a:extLst>
            </p:cNvPr>
            <p:cNvSpPr/>
            <p:nvPr/>
          </p:nvSpPr>
          <p:spPr>
            <a:xfrm>
              <a:off x="5633391" y="4633941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箭头: 上 14">
              <a:extLst>
                <a:ext uri="{FF2B5EF4-FFF2-40B4-BE49-F238E27FC236}">
                  <a16:creationId xmlns:a16="http://schemas.microsoft.com/office/drawing/2014/main" id="{BE98373E-E169-4EB6-B2A5-3E491FDBCACB}"/>
                </a:ext>
              </a:extLst>
            </p:cNvPr>
            <p:cNvSpPr/>
            <p:nvPr/>
          </p:nvSpPr>
          <p:spPr>
            <a:xfrm>
              <a:off x="3584841" y="2793346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箭头: 上 15">
              <a:extLst>
                <a:ext uri="{FF2B5EF4-FFF2-40B4-BE49-F238E27FC236}">
                  <a16:creationId xmlns:a16="http://schemas.microsoft.com/office/drawing/2014/main" id="{EA14097E-FADB-4044-AEE3-0974A211466E}"/>
                </a:ext>
              </a:extLst>
            </p:cNvPr>
            <p:cNvSpPr/>
            <p:nvPr/>
          </p:nvSpPr>
          <p:spPr>
            <a:xfrm rot="5400000">
              <a:off x="4552826" y="2051009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1767479-FE38-42F1-AAAE-9C64A140795E}"/>
                </a:ext>
              </a:extLst>
            </p:cNvPr>
            <p:cNvSpPr/>
            <p:nvPr/>
          </p:nvSpPr>
          <p:spPr>
            <a:xfrm rot="16200000">
              <a:off x="6780226" y="1996035"/>
              <a:ext cx="242170" cy="493405"/>
            </a:xfrm>
            <a:custGeom>
              <a:avLst/>
              <a:gdLst>
                <a:gd name="connsiteX0" fmla="*/ 242170 w 242170"/>
                <a:gd name="connsiteY0" fmla="*/ 117988 h 493405"/>
                <a:gd name="connsiteX1" fmla="*/ 183176 w 242170"/>
                <a:gd name="connsiteY1" fmla="*/ 117988 h 493405"/>
                <a:gd name="connsiteX2" fmla="*/ 183176 w 242170"/>
                <a:gd name="connsiteY2" fmla="*/ 375417 h 493405"/>
                <a:gd name="connsiteX3" fmla="*/ 235975 w 242170"/>
                <a:gd name="connsiteY3" fmla="*/ 375417 h 493405"/>
                <a:gd name="connsiteX4" fmla="*/ 117987 w 242170"/>
                <a:gd name="connsiteY4" fmla="*/ 493405 h 493405"/>
                <a:gd name="connsiteX5" fmla="*/ 0 w 242170"/>
                <a:gd name="connsiteY5" fmla="*/ 375417 h 493405"/>
                <a:gd name="connsiteX6" fmla="*/ 58994 w 242170"/>
                <a:gd name="connsiteY6" fmla="*/ 375417 h 493405"/>
                <a:gd name="connsiteX7" fmla="*/ 58994 w 242170"/>
                <a:gd name="connsiteY7" fmla="*/ 117988 h 493405"/>
                <a:gd name="connsiteX8" fmla="*/ 6195 w 242170"/>
                <a:gd name="connsiteY8" fmla="*/ 117988 h 493405"/>
                <a:gd name="connsiteX9" fmla="*/ 124183 w 242170"/>
                <a:gd name="connsiteY9" fmla="*/ 0 h 493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170" h="493405">
                  <a:moveTo>
                    <a:pt x="242170" y="117988"/>
                  </a:moveTo>
                  <a:lnTo>
                    <a:pt x="183176" y="117988"/>
                  </a:lnTo>
                  <a:lnTo>
                    <a:pt x="183176" y="375417"/>
                  </a:lnTo>
                  <a:lnTo>
                    <a:pt x="235975" y="375417"/>
                  </a:lnTo>
                  <a:lnTo>
                    <a:pt x="117987" y="493405"/>
                  </a:lnTo>
                  <a:lnTo>
                    <a:pt x="0" y="375417"/>
                  </a:lnTo>
                  <a:lnTo>
                    <a:pt x="58994" y="375417"/>
                  </a:lnTo>
                  <a:lnTo>
                    <a:pt x="58994" y="117988"/>
                  </a:lnTo>
                  <a:lnTo>
                    <a:pt x="6195" y="117988"/>
                  </a:lnTo>
                  <a:lnTo>
                    <a:pt x="124183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8" name="箭头: 上 17">
              <a:extLst>
                <a:ext uri="{FF2B5EF4-FFF2-40B4-BE49-F238E27FC236}">
                  <a16:creationId xmlns:a16="http://schemas.microsoft.com/office/drawing/2014/main" id="{AB3A0EA8-F9DC-4019-B9EC-5D9CCD16303B}"/>
                </a:ext>
              </a:extLst>
            </p:cNvPr>
            <p:cNvSpPr/>
            <p:nvPr/>
          </p:nvSpPr>
          <p:spPr>
            <a:xfrm rot="5400000">
              <a:off x="6783323" y="3711185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DC1F579E-A463-4A94-8354-9D8ADB595D3D}"/>
              </a:ext>
            </a:extLst>
          </p:cNvPr>
          <p:cNvSpPr/>
          <p:nvPr/>
        </p:nvSpPr>
        <p:spPr>
          <a:xfrm>
            <a:off x="6168268" y="1569228"/>
            <a:ext cx="902108" cy="287888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2D8478-404A-4CAA-B2C7-E4F1028ABE0D}"/>
              </a:ext>
            </a:extLst>
          </p:cNvPr>
          <p:cNvSpPr txBox="1"/>
          <p:nvPr/>
        </p:nvSpPr>
        <p:spPr>
          <a:xfrm>
            <a:off x="7277763" y="1634448"/>
            <a:ext cx="27549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</a:t>
            </a: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标注: 线形 19">
            <a:extLst>
              <a:ext uri="{FF2B5EF4-FFF2-40B4-BE49-F238E27FC236}">
                <a16:creationId xmlns:a16="http://schemas.microsoft.com/office/drawing/2014/main" id="{B45ABD8A-B8F0-46DD-A9BE-5EF9E7D1CEE8}"/>
              </a:ext>
            </a:extLst>
          </p:cNvPr>
          <p:cNvSpPr/>
          <p:nvPr/>
        </p:nvSpPr>
        <p:spPr>
          <a:xfrm>
            <a:off x="9167597" y="1572503"/>
            <a:ext cx="2736809" cy="3049639"/>
          </a:xfrm>
          <a:prstGeom prst="borderCallout1">
            <a:avLst>
              <a:gd name="adj1" fmla="val 24747"/>
              <a:gd name="adj2" fmla="val -357"/>
              <a:gd name="adj3" fmla="val 11522"/>
              <a:gd name="adj4" fmla="val -28633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Randomly sample navigation target in possible ranges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the area to find targets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to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locates the next tag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48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86BF393-9EDD-4DBD-8398-1B2785935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75" y="55142"/>
            <a:ext cx="3962400" cy="574705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States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AE9907D-1E70-451F-AD69-692ABE84EDA8}"/>
              </a:ext>
            </a:extLst>
          </p:cNvPr>
          <p:cNvGrpSpPr/>
          <p:nvPr/>
        </p:nvGrpSpPr>
        <p:grpSpPr>
          <a:xfrm>
            <a:off x="261538" y="861306"/>
            <a:ext cx="6004560" cy="5453880"/>
            <a:chOff x="2850371" y="873105"/>
            <a:chExt cx="6004560" cy="545388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4D44548-25DB-46F5-B986-D3FE47AA8AD9}"/>
                </a:ext>
              </a:extLst>
            </p:cNvPr>
            <p:cNvSpPr/>
            <p:nvPr/>
          </p:nvSpPr>
          <p:spPr>
            <a:xfrm>
              <a:off x="4625094" y="873105"/>
              <a:ext cx="4229837" cy="3822781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Service Robot</a:t>
              </a: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流程图: 可选过程 5">
              <a:extLst>
                <a:ext uri="{FF2B5EF4-FFF2-40B4-BE49-F238E27FC236}">
                  <a16:creationId xmlns:a16="http://schemas.microsoft.com/office/drawing/2014/main" id="{8713C644-6F99-4097-8065-11FBBE484C42}"/>
                </a:ext>
              </a:extLst>
            </p:cNvPr>
            <p:cNvSpPr/>
            <p:nvPr/>
          </p:nvSpPr>
          <p:spPr>
            <a:xfrm>
              <a:off x="7173616" y="1524984"/>
              <a:ext cx="1474839" cy="3001789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Robot control node</a:t>
              </a:r>
              <a:endParaRPr lang="zh-CN" altLang="en-US" sz="2400" b="1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792DC6F-169B-4AB4-9B43-FC2050705D37}"/>
                </a:ext>
              </a:extLst>
            </p:cNvPr>
            <p:cNvSpPr/>
            <p:nvPr/>
          </p:nvSpPr>
          <p:spPr>
            <a:xfrm>
              <a:off x="2850371" y="5058624"/>
              <a:ext cx="5798084" cy="12683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Gazebo simulation world</a:t>
              </a:r>
              <a:endPara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2263B23-56FE-44B3-B726-EF6F18F5D820}"/>
                </a:ext>
              </a:extLst>
            </p:cNvPr>
            <p:cNvSpPr/>
            <p:nvPr/>
          </p:nvSpPr>
          <p:spPr>
            <a:xfrm flipH="1">
              <a:off x="4925470" y="1524984"/>
              <a:ext cx="1651818" cy="1268361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Move_base</a:t>
              </a:r>
              <a:endParaRPr lang="zh-CN" alt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3E341F66-9F33-4E53-B82A-FE8EEC7C5E1F}"/>
                </a:ext>
              </a:extLst>
            </p:cNvPr>
            <p:cNvSpPr/>
            <p:nvPr/>
          </p:nvSpPr>
          <p:spPr>
            <a:xfrm rot="10800000" flipH="1" flipV="1">
              <a:off x="4896466" y="3258412"/>
              <a:ext cx="1651818" cy="126836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0799999"/>
                </a:camera>
                <a:lightRig rig="threePt" dir="t"/>
              </a:scene3d>
            </a:bodyPr>
            <a:lstStyle/>
            <a:p>
              <a:pPr algn="ctr"/>
              <a:r>
                <a:rPr lang="en-US" altLang="zh-CN" sz="2000" b="1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AR_track</a:t>
              </a:r>
              <a:r>
                <a:rPr lang="en-US" altLang="zh-CN" sz="20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 depth</a:t>
              </a:r>
              <a:endParaRPr lang="zh-CN" alt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2B11781-BE8D-4C56-9212-E28E7FB2A96A}"/>
                </a:ext>
              </a:extLst>
            </p:cNvPr>
            <p:cNvSpPr/>
            <p:nvPr/>
          </p:nvSpPr>
          <p:spPr>
            <a:xfrm>
              <a:off x="2850371" y="3258412"/>
              <a:ext cx="1539730" cy="126836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Rtab</a:t>
              </a:r>
              <a:r>
                <a:rPr lang="en-US" altLang="zh-CN" sz="20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Map</a:t>
              </a:r>
              <a:endParaRPr lang="zh-CN" alt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: 剪去单角 10">
              <a:extLst>
                <a:ext uri="{FF2B5EF4-FFF2-40B4-BE49-F238E27FC236}">
                  <a16:creationId xmlns:a16="http://schemas.microsoft.com/office/drawing/2014/main" id="{25EAEF0F-78BD-4041-97BD-879A162C3572}"/>
                </a:ext>
              </a:extLst>
            </p:cNvPr>
            <p:cNvSpPr/>
            <p:nvPr/>
          </p:nvSpPr>
          <p:spPr>
            <a:xfrm flipH="1">
              <a:off x="2876427" y="1524985"/>
              <a:ext cx="1539730" cy="1268361"/>
            </a:xfrm>
            <a:prstGeom prst="snip1Rect">
              <a:avLst/>
            </a:prstGeom>
            <a:solidFill>
              <a:srgbClr val="7030A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amcl</a:t>
              </a:r>
              <a:endParaRPr lang="zh-CN" alt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箭头: 上 11">
              <a:extLst>
                <a:ext uri="{FF2B5EF4-FFF2-40B4-BE49-F238E27FC236}">
                  <a16:creationId xmlns:a16="http://schemas.microsoft.com/office/drawing/2014/main" id="{752178B3-E459-4DFB-ADAF-9AB3398BCC5D}"/>
                </a:ext>
              </a:extLst>
            </p:cNvPr>
            <p:cNvSpPr/>
            <p:nvPr/>
          </p:nvSpPr>
          <p:spPr>
            <a:xfrm>
              <a:off x="3530837" y="4633941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箭头: 上 12">
              <a:extLst>
                <a:ext uri="{FF2B5EF4-FFF2-40B4-BE49-F238E27FC236}">
                  <a16:creationId xmlns:a16="http://schemas.microsoft.com/office/drawing/2014/main" id="{DD0A17F6-E7A5-43C6-949D-ACB6DC56E3B0}"/>
                </a:ext>
              </a:extLst>
            </p:cNvPr>
            <p:cNvSpPr/>
            <p:nvPr/>
          </p:nvSpPr>
          <p:spPr>
            <a:xfrm>
              <a:off x="7793047" y="4633941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箭头: 上 13">
              <a:extLst>
                <a:ext uri="{FF2B5EF4-FFF2-40B4-BE49-F238E27FC236}">
                  <a16:creationId xmlns:a16="http://schemas.microsoft.com/office/drawing/2014/main" id="{BCE6A7FA-AFDE-4F32-AF3F-58B8F9F7764E}"/>
                </a:ext>
              </a:extLst>
            </p:cNvPr>
            <p:cNvSpPr/>
            <p:nvPr/>
          </p:nvSpPr>
          <p:spPr>
            <a:xfrm>
              <a:off x="5633391" y="4633941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箭头: 上 14">
              <a:extLst>
                <a:ext uri="{FF2B5EF4-FFF2-40B4-BE49-F238E27FC236}">
                  <a16:creationId xmlns:a16="http://schemas.microsoft.com/office/drawing/2014/main" id="{BE98373E-E169-4EB6-B2A5-3E491FDBCACB}"/>
                </a:ext>
              </a:extLst>
            </p:cNvPr>
            <p:cNvSpPr/>
            <p:nvPr/>
          </p:nvSpPr>
          <p:spPr>
            <a:xfrm>
              <a:off x="3584841" y="2793346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箭头: 上 15">
              <a:extLst>
                <a:ext uri="{FF2B5EF4-FFF2-40B4-BE49-F238E27FC236}">
                  <a16:creationId xmlns:a16="http://schemas.microsoft.com/office/drawing/2014/main" id="{EA14097E-FADB-4044-AEE3-0974A211466E}"/>
                </a:ext>
              </a:extLst>
            </p:cNvPr>
            <p:cNvSpPr/>
            <p:nvPr/>
          </p:nvSpPr>
          <p:spPr>
            <a:xfrm rot="5400000">
              <a:off x="4552826" y="2051009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1767479-FE38-42F1-AAAE-9C64A140795E}"/>
                </a:ext>
              </a:extLst>
            </p:cNvPr>
            <p:cNvSpPr/>
            <p:nvPr/>
          </p:nvSpPr>
          <p:spPr>
            <a:xfrm rot="16200000">
              <a:off x="6780226" y="1996035"/>
              <a:ext cx="242170" cy="493405"/>
            </a:xfrm>
            <a:custGeom>
              <a:avLst/>
              <a:gdLst>
                <a:gd name="connsiteX0" fmla="*/ 242170 w 242170"/>
                <a:gd name="connsiteY0" fmla="*/ 117988 h 493405"/>
                <a:gd name="connsiteX1" fmla="*/ 183176 w 242170"/>
                <a:gd name="connsiteY1" fmla="*/ 117988 h 493405"/>
                <a:gd name="connsiteX2" fmla="*/ 183176 w 242170"/>
                <a:gd name="connsiteY2" fmla="*/ 375417 h 493405"/>
                <a:gd name="connsiteX3" fmla="*/ 235975 w 242170"/>
                <a:gd name="connsiteY3" fmla="*/ 375417 h 493405"/>
                <a:gd name="connsiteX4" fmla="*/ 117987 w 242170"/>
                <a:gd name="connsiteY4" fmla="*/ 493405 h 493405"/>
                <a:gd name="connsiteX5" fmla="*/ 0 w 242170"/>
                <a:gd name="connsiteY5" fmla="*/ 375417 h 493405"/>
                <a:gd name="connsiteX6" fmla="*/ 58994 w 242170"/>
                <a:gd name="connsiteY6" fmla="*/ 375417 h 493405"/>
                <a:gd name="connsiteX7" fmla="*/ 58994 w 242170"/>
                <a:gd name="connsiteY7" fmla="*/ 117988 h 493405"/>
                <a:gd name="connsiteX8" fmla="*/ 6195 w 242170"/>
                <a:gd name="connsiteY8" fmla="*/ 117988 h 493405"/>
                <a:gd name="connsiteX9" fmla="*/ 124183 w 242170"/>
                <a:gd name="connsiteY9" fmla="*/ 0 h 493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170" h="493405">
                  <a:moveTo>
                    <a:pt x="242170" y="117988"/>
                  </a:moveTo>
                  <a:lnTo>
                    <a:pt x="183176" y="117988"/>
                  </a:lnTo>
                  <a:lnTo>
                    <a:pt x="183176" y="375417"/>
                  </a:lnTo>
                  <a:lnTo>
                    <a:pt x="235975" y="375417"/>
                  </a:lnTo>
                  <a:lnTo>
                    <a:pt x="117987" y="493405"/>
                  </a:lnTo>
                  <a:lnTo>
                    <a:pt x="0" y="375417"/>
                  </a:lnTo>
                  <a:lnTo>
                    <a:pt x="58994" y="375417"/>
                  </a:lnTo>
                  <a:lnTo>
                    <a:pt x="58994" y="117988"/>
                  </a:lnTo>
                  <a:lnTo>
                    <a:pt x="6195" y="117988"/>
                  </a:lnTo>
                  <a:lnTo>
                    <a:pt x="124183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8" name="箭头: 上 17">
              <a:extLst>
                <a:ext uri="{FF2B5EF4-FFF2-40B4-BE49-F238E27FC236}">
                  <a16:creationId xmlns:a16="http://schemas.microsoft.com/office/drawing/2014/main" id="{AB3A0EA8-F9DC-4019-B9EC-5D9CCD16303B}"/>
                </a:ext>
              </a:extLst>
            </p:cNvPr>
            <p:cNvSpPr/>
            <p:nvPr/>
          </p:nvSpPr>
          <p:spPr>
            <a:xfrm rot="5400000">
              <a:off x="6783323" y="3711185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DC1F579E-A463-4A94-8354-9D8ADB595D3D}"/>
              </a:ext>
            </a:extLst>
          </p:cNvPr>
          <p:cNvSpPr/>
          <p:nvPr/>
        </p:nvSpPr>
        <p:spPr>
          <a:xfrm>
            <a:off x="6168268" y="1569228"/>
            <a:ext cx="902108" cy="287888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2D8478-404A-4CAA-B2C7-E4F1028ABE0D}"/>
              </a:ext>
            </a:extLst>
          </p:cNvPr>
          <p:cNvSpPr txBox="1"/>
          <p:nvPr/>
        </p:nvSpPr>
        <p:spPr>
          <a:xfrm>
            <a:off x="7277763" y="1634448"/>
            <a:ext cx="27549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</a:t>
            </a: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标注: 线形 19">
            <a:extLst>
              <a:ext uri="{FF2B5EF4-FFF2-40B4-BE49-F238E27FC236}">
                <a16:creationId xmlns:a16="http://schemas.microsoft.com/office/drawing/2014/main" id="{B45ABD8A-B8F0-46DD-A9BE-5EF9E7D1CEE8}"/>
              </a:ext>
            </a:extLst>
          </p:cNvPr>
          <p:cNvSpPr/>
          <p:nvPr/>
        </p:nvSpPr>
        <p:spPr>
          <a:xfrm>
            <a:off x="9167597" y="1572503"/>
            <a:ext cx="2736809" cy="3049639"/>
          </a:xfrm>
          <a:prstGeom prst="borderCallout1">
            <a:avLst>
              <a:gd name="adj1" fmla="val 24747"/>
              <a:gd name="adj2" fmla="val -357"/>
              <a:gd name="adj3" fmla="val 42473"/>
              <a:gd name="adj4" fmla="val -27555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 to target once find a tag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to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does not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achive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Tag 8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to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Terminate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achieve Tag 8</a:t>
            </a: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08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86BF393-9EDD-4DBD-8398-1B2785935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75" y="55142"/>
            <a:ext cx="3962400" cy="574705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States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AE9907D-1E70-451F-AD69-692ABE84EDA8}"/>
              </a:ext>
            </a:extLst>
          </p:cNvPr>
          <p:cNvGrpSpPr/>
          <p:nvPr/>
        </p:nvGrpSpPr>
        <p:grpSpPr>
          <a:xfrm>
            <a:off x="261538" y="861306"/>
            <a:ext cx="6004560" cy="5453880"/>
            <a:chOff x="2850371" y="873105"/>
            <a:chExt cx="6004560" cy="545388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4D44548-25DB-46F5-B986-D3FE47AA8AD9}"/>
                </a:ext>
              </a:extLst>
            </p:cNvPr>
            <p:cNvSpPr/>
            <p:nvPr/>
          </p:nvSpPr>
          <p:spPr>
            <a:xfrm>
              <a:off x="4625094" y="873105"/>
              <a:ext cx="4229837" cy="3822781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Service Robot</a:t>
              </a: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流程图: 可选过程 5">
              <a:extLst>
                <a:ext uri="{FF2B5EF4-FFF2-40B4-BE49-F238E27FC236}">
                  <a16:creationId xmlns:a16="http://schemas.microsoft.com/office/drawing/2014/main" id="{8713C644-6F99-4097-8065-11FBBE484C42}"/>
                </a:ext>
              </a:extLst>
            </p:cNvPr>
            <p:cNvSpPr/>
            <p:nvPr/>
          </p:nvSpPr>
          <p:spPr>
            <a:xfrm>
              <a:off x="7173616" y="1524984"/>
              <a:ext cx="1474839" cy="3001789"/>
            </a:xfrm>
            <a:prstGeom prst="flowChartAlternateProces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Robot control node</a:t>
              </a:r>
              <a:endParaRPr lang="zh-CN" altLang="en-US" sz="2400" b="1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792DC6F-169B-4AB4-9B43-FC2050705D37}"/>
                </a:ext>
              </a:extLst>
            </p:cNvPr>
            <p:cNvSpPr/>
            <p:nvPr/>
          </p:nvSpPr>
          <p:spPr>
            <a:xfrm>
              <a:off x="2850371" y="5058624"/>
              <a:ext cx="5798084" cy="12683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Gazebo simulation world</a:t>
              </a:r>
              <a:endPara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2263B23-56FE-44B3-B726-EF6F18F5D820}"/>
                </a:ext>
              </a:extLst>
            </p:cNvPr>
            <p:cNvSpPr/>
            <p:nvPr/>
          </p:nvSpPr>
          <p:spPr>
            <a:xfrm flipH="1">
              <a:off x="4925470" y="1524984"/>
              <a:ext cx="1651818" cy="1268361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Move_base</a:t>
              </a:r>
              <a:endParaRPr lang="zh-CN" alt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3E341F66-9F33-4E53-B82A-FE8EEC7C5E1F}"/>
                </a:ext>
              </a:extLst>
            </p:cNvPr>
            <p:cNvSpPr/>
            <p:nvPr/>
          </p:nvSpPr>
          <p:spPr>
            <a:xfrm rot="10800000" flipH="1" flipV="1">
              <a:off x="4896466" y="3258412"/>
              <a:ext cx="1651818" cy="126836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0799999"/>
                </a:camera>
                <a:lightRig rig="threePt" dir="t"/>
              </a:scene3d>
            </a:bodyPr>
            <a:lstStyle/>
            <a:p>
              <a:pPr algn="ctr"/>
              <a:r>
                <a:rPr lang="en-US" altLang="zh-CN" sz="2000" b="1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AR_track</a:t>
              </a:r>
              <a:r>
                <a:rPr lang="en-US" altLang="zh-CN" sz="20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 depth</a:t>
              </a:r>
              <a:endParaRPr lang="zh-CN" alt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2B11781-BE8D-4C56-9212-E28E7FB2A96A}"/>
                </a:ext>
              </a:extLst>
            </p:cNvPr>
            <p:cNvSpPr/>
            <p:nvPr/>
          </p:nvSpPr>
          <p:spPr>
            <a:xfrm>
              <a:off x="2850371" y="3258412"/>
              <a:ext cx="1539730" cy="126836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Rtab</a:t>
              </a:r>
              <a:r>
                <a:rPr lang="en-US" altLang="zh-CN" sz="20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Map</a:t>
              </a:r>
              <a:endParaRPr lang="zh-CN" alt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: 剪去单角 10">
              <a:extLst>
                <a:ext uri="{FF2B5EF4-FFF2-40B4-BE49-F238E27FC236}">
                  <a16:creationId xmlns:a16="http://schemas.microsoft.com/office/drawing/2014/main" id="{25EAEF0F-78BD-4041-97BD-879A162C3572}"/>
                </a:ext>
              </a:extLst>
            </p:cNvPr>
            <p:cNvSpPr/>
            <p:nvPr/>
          </p:nvSpPr>
          <p:spPr>
            <a:xfrm flipH="1">
              <a:off x="2876427" y="1524985"/>
              <a:ext cx="1539730" cy="1268361"/>
            </a:xfrm>
            <a:prstGeom prst="snip1Rect">
              <a:avLst/>
            </a:prstGeom>
            <a:solidFill>
              <a:srgbClr val="7030A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amcl</a:t>
              </a:r>
              <a:endParaRPr lang="zh-CN" alt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箭头: 上 11">
              <a:extLst>
                <a:ext uri="{FF2B5EF4-FFF2-40B4-BE49-F238E27FC236}">
                  <a16:creationId xmlns:a16="http://schemas.microsoft.com/office/drawing/2014/main" id="{752178B3-E459-4DFB-ADAF-9AB3398BCC5D}"/>
                </a:ext>
              </a:extLst>
            </p:cNvPr>
            <p:cNvSpPr/>
            <p:nvPr/>
          </p:nvSpPr>
          <p:spPr>
            <a:xfrm>
              <a:off x="3530837" y="4633941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箭头: 上 12">
              <a:extLst>
                <a:ext uri="{FF2B5EF4-FFF2-40B4-BE49-F238E27FC236}">
                  <a16:creationId xmlns:a16="http://schemas.microsoft.com/office/drawing/2014/main" id="{DD0A17F6-E7A5-43C6-949D-ACB6DC56E3B0}"/>
                </a:ext>
              </a:extLst>
            </p:cNvPr>
            <p:cNvSpPr/>
            <p:nvPr/>
          </p:nvSpPr>
          <p:spPr>
            <a:xfrm>
              <a:off x="7793047" y="4633941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箭头: 上 13">
              <a:extLst>
                <a:ext uri="{FF2B5EF4-FFF2-40B4-BE49-F238E27FC236}">
                  <a16:creationId xmlns:a16="http://schemas.microsoft.com/office/drawing/2014/main" id="{BCE6A7FA-AFDE-4F32-AF3F-58B8F9F7764E}"/>
                </a:ext>
              </a:extLst>
            </p:cNvPr>
            <p:cNvSpPr/>
            <p:nvPr/>
          </p:nvSpPr>
          <p:spPr>
            <a:xfrm>
              <a:off x="5633391" y="4633941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箭头: 上 14">
              <a:extLst>
                <a:ext uri="{FF2B5EF4-FFF2-40B4-BE49-F238E27FC236}">
                  <a16:creationId xmlns:a16="http://schemas.microsoft.com/office/drawing/2014/main" id="{BE98373E-E169-4EB6-B2A5-3E491FDBCACB}"/>
                </a:ext>
              </a:extLst>
            </p:cNvPr>
            <p:cNvSpPr/>
            <p:nvPr/>
          </p:nvSpPr>
          <p:spPr>
            <a:xfrm>
              <a:off x="3584841" y="2793346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箭头: 上 15">
              <a:extLst>
                <a:ext uri="{FF2B5EF4-FFF2-40B4-BE49-F238E27FC236}">
                  <a16:creationId xmlns:a16="http://schemas.microsoft.com/office/drawing/2014/main" id="{EA14097E-FADB-4044-AEE3-0974A211466E}"/>
                </a:ext>
              </a:extLst>
            </p:cNvPr>
            <p:cNvSpPr/>
            <p:nvPr/>
          </p:nvSpPr>
          <p:spPr>
            <a:xfrm rot="5400000">
              <a:off x="4552826" y="2051009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1767479-FE38-42F1-AAAE-9C64A140795E}"/>
                </a:ext>
              </a:extLst>
            </p:cNvPr>
            <p:cNvSpPr/>
            <p:nvPr/>
          </p:nvSpPr>
          <p:spPr>
            <a:xfrm rot="16200000">
              <a:off x="6780226" y="1996035"/>
              <a:ext cx="242170" cy="493405"/>
            </a:xfrm>
            <a:custGeom>
              <a:avLst/>
              <a:gdLst>
                <a:gd name="connsiteX0" fmla="*/ 242170 w 242170"/>
                <a:gd name="connsiteY0" fmla="*/ 117988 h 493405"/>
                <a:gd name="connsiteX1" fmla="*/ 183176 w 242170"/>
                <a:gd name="connsiteY1" fmla="*/ 117988 h 493405"/>
                <a:gd name="connsiteX2" fmla="*/ 183176 w 242170"/>
                <a:gd name="connsiteY2" fmla="*/ 375417 h 493405"/>
                <a:gd name="connsiteX3" fmla="*/ 235975 w 242170"/>
                <a:gd name="connsiteY3" fmla="*/ 375417 h 493405"/>
                <a:gd name="connsiteX4" fmla="*/ 117987 w 242170"/>
                <a:gd name="connsiteY4" fmla="*/ 493405 h 493405"/>
                <a:gd name="connsiteX5" fmla="*/ 0 w 242170"/>
                <a:gd name="connsiteY5" fmla="*/ 375417 h 493405"/>
                <a:gd name="connsiteX6" fmla="*/ 58994 w 242170"/>
                <a:gd name="connsiteY6" fmla="*/ 375417 h 493405"/>
                <a:gd name="connsiteX7" fmla="*/ 58994 w 242170"/>
                <a:gd name="connsiteY7" fmla="*/ 117988 h 493405"/>
                <a:gd name="connsiteX8" fmla="*/ 6195 w 242170"/>
                <a:gd name="connsiteY8" fmla="*/ 117988 h 493405"/>
                <a:gd name="connsiteX9" fmla="*/ 124183 w 242170"/>
                <a:gd name="connsiteY9" fmla="*/ 0 h 493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170" h="493405">
                  <a:moveTo>
                    <a:pt x="242170" y="117988"/>
                  </a:moveTo>
                  <a:lnTo>
                    <a:pt x="183176" y="117988"/>
                  </a:lnTo>
                  <a:lnTo>
                    <a:pt x="183176" y="375417"/>
                  </a:lnTo>
                  <a:lnTo>
                    <a:pt x="235975" y="375417"/>
                  </a:lnTo>
                  <a:lnTo>
                    <a:pt x="117987" y="493405"/>
                  </a:lnTo>
                  <a:lnTo>
                    <a:pt x="0" y="375417"/>
                  </a:lnTo>
                  <a:lnTo>
                    <a:pt x="58994" y="375417"/>
                  </a:lnTo>
                  <a:lnTo>
                    <a:pt x="58994" y="117988"/>
                  </a:lnTo>
                  <a:lnTo>
                    <a:pt x="6195" y="117988"/>
                  </a:lnTo>
                  <a:lnTo>
                    <a:pt x="124183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8" name="箭头: 上 17">
              <a:extLst>
                <a:ext uri="{FF2B5EF4-FFF2-40B4-BE49-F238E27FC236}">
                  <a16:creationId xmlns:a16="http://schemas.microsoft.com/office/drawing/2014/main" id="{AB3A0EA8-F9DC-4019-B9EC-5D9CCD16303B}"/>
                </a:ext>
              </a:extLst>
            </p:cNvPr>
            <p:cNvSpPr/>
            <p:nvPr/>
          </p:nvSpPr>
          <p:spPr>
            <a:xfrm rot="5400000">
              <a:off x="6783323" y="3711185"/>
              <a:ext cx="235975" cy="383458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DC1F579E-A463-4A94-8354-9D8ADB595D3D}"/>
              </a:ext>
            </a:extLst>
          </p:cNvPr>
          <p:cNvSpPr/>
          <p:nvPr/>
        </p:nvSpPr>
        <p:spPr>
          <a:xfrm>
            <a:off x="6168268" y="1569228"/>
            <a:ext cx="902108" cy="287888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2D8478-404A-4CAA-B2C7-E4F1028ABE0D}"/>
              </a:ext>
            </a:extLst>
          </p:cNvPr>
          <p:cNvSpPr txBox="1"/>
          <p:nvPr/>
        </p:nvSpPr>
        <p:spPr>
          <a:xfrm>
            <a:off x="7277763" y="1634448"/>
            <a:ext cx="27549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</a:t>
            </a: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标注: 线形 19">
            <a:extLst>
              <a:ext uri="{FF2B5EF4-FFF2-40B4-BE49-F238E27FC236}">
                <a16:creationId xmlns:a16="http://schemas.microsoft.com/office/drawing/2014/main" id="{B45ABD8A-B8F0-46DD-A9BE-5EF9E7D1CEE8}"/>
              </a:ext>
            </a:extLst>
          </p:cNvPr>
          <p:cNvSpPr/>
          <p:nvPr/>
        </p:nvSpPr>
        <p:spPr>
          <a:xfrm>
            <a:off x="9167597" y="1572503"/>
            <a:ext cx="2736809" cy="3049639"/>
          </a:xfrm>
          <a:prstGeom prst="borderCallout1">
            <a:avLst>
              <a:gd name="adj1" fmla="val 53957"/>
              <a:gd name="adj2" fmla="val 290"/>
              <a:gd name="adj3" fmla="val 77100"/>
              <a:gd name="adj4" fmla="val -23891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Terminate the robot after delivering to all the tags</a:t>
            </a: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42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507</Words>
  <Application>Microsoft Office PowerPoint</Application>
  <PresentationFormat>宽屏</PresentationFormat>
  <Paragraphs>245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Office 主题​​</vt:lpstr>
      <vt:lpstr>Project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贺 遥</dc:creator>
  <cp:lastModifiedBy>贺 遥</cp:lastModifiedBy>
  <cp:revision>39</cp:revision>
  <dcterms:created xsi:type="dcterms:W3CDTF">2022-04-27T06:21:55Z</dcterms:created>
  <dcterms:modified xsi:type="dcterms:W3CDTF">2022-04-27T16:10:37Z</dcterms:modified>
</cp:coreProperties>
</file>