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</p:sldIdLst>
  <p:sldSz cx="9144000" cy="6858000" type="screen4x3"/>
  <p:notesSz cx="6797675" cy="9874250"/>
  <p:defaultTextStyle>
    <a:defPPr>
      <a:defRPr lang="de-DE"/>
    </a:defPPr>
    <a:lvl1pPr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200" b="1"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8DBF4"/>
    <a:srgbClr val="7C9CBF"/>
    <a:srgbClr val="CCCC00"/>
    <a:srgbClr val="6600CC"/>
    <a:srgbClr val="990000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87387" autoAdjust="0"/>
  </p:normalViewPr>
  <p:slideViewPr>
    <p:cSldViewPr>
      <p:cViewPr varScale="1">
        <p:scale>
          <a:sx n="80" d="100"/>
          <a:sy n="80" d="100"/>
        </p:scale>
        <p:origin x="768" y="60"/>
      </p:cViewPr>
      <p:guideLst>
        <p:guide orient="horz" pos="360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24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CE04B-B716-4A13-B185-6E3BE14A94C1}" type="doc">
      <dgm:prSet loTypeId="urn:microsoft.com/office/officeart/2005/8/layout/defaul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F2893E9F-1BE9-462A-9735-F68FDB1F97DF}">
      <dgm:prSet phldrT="[Text]"/>
      <dgm:spPr/>
      <dgm:t>
        <a:bodyPr/>
        <a:lstStyle/>
        <a:p>
          <a:r>
            <a:rPr lang="de-DE" dirty="0" err="1" smtClean="0"/>
            <a:t>zTree</a:t>
          </a:r>
          <a:r>
            <a:rPr lang="de-DE" dirty="0" smtClean="0"/>
            <a:t> und </a:t>
          </a:r>
          <a:r>
            <a:rPr lang="de-DE" dirty="0" err="1" smtClean="0"/>
            <a:t>Pen&amp;Paper</a:t>
          </a:r>
          <a:endParaRPr lang="de-DE" dirty="0"/>
        </a:p>
      </dgm:t>
    </dgm:pt>
    <dgm:pt modelId="{7B663091-9C51-4CED-A9C6-4AD8AC9E63AA}" type="parTrans" cxnId="{4DD4618E-1376-4FF9-A308-4EE5F062EDC3}">
      <dgm:prSet/>
      <dgm:spPr/>
      <dgm:t>
        <a:bodyPr/>
        <a:lstStyle/>
        <a:p>
          <a:endParaRPr lang="de-DE"/>
        </a:p>
      </dgm:t>
    </dgm:pt>
    <dgm:pt modelId="{26232B22-802E-4095-9E83-8D7CC16AD0D8}" type="sibTrans" cxnId="{4DD4618E-1376-4FF9-A308-4EE5F062EDC3}">
      <dgm:prSet/>
      <dgm:spPr/>
      <dgm:t>
        <a:bodyPr/>
        <a:lstStyle/>
        <a:p>
          <a:endParaRPr lang="de-DE"/>
        </a:p>
      </dgm:t>
    </dgm:pt>
    <dgm:pt modelId="{E547B450-8788-479A-8208-D40AE9B4FE27}">
      <dgm:prSet phldrT="[Text]"/>
      <dgm:spPr/>
      <dgm:t>
        <a:bodyPr/>
        <a:lstStyle/>
        <a:p>
          <a:r>
            <a:rPr lang="en-US" dirty="0" smtClean="0"/>
            <a:t>Induced Value Theory</a:t>
          </a:r>
          <a:endParaRPr lang="de-DE" dirty="0"/>
        </a:p>
      </dgm:t>
    </dgm:pt>
    <dgm:pt modelId="{F171A982-F127-4B1D-BA95-F8EE2BA999F8}" type="parTrans" cxnId="{C9631451-E013-4AB3-BA36-96480AB3A759}">
      <dgm:prSet/>
      <dgm:spPr/>
      <dgm:t>
        <a:bodyPr/>
        <a:lstStyle/>
        <a:p>
          <a:endParaRPr lang="de-DE"/>
        </a:p>
      </dgm:t>
    </dgm:pt>
    <dgm:pt modelId="{D58C5411-5449-4732-AEB8-934FB699EDBE}" type="sibTrans" cxnId="{C9631451-E013-4AB3-BA36-96480AB3A759}">
      <dgm:prSet/>
      <dgm:spPr/>
      <dgm:t>
        <a:bodyPr/>
        <a:lstStyle/>
        <a:p>
          <a:endParaRPr lang="de-DE"/>
        </a:p>
      </dgm:t>
    </dgm:pt>
    <dgm:pt modelId="{34F615A6-C845-4151-9C0F-AA106703E0F6}">
      <dgm:prSet phldrT="[Text]"/>
      <dgm:spPr/>
      <dgm:t>
        <a:bodyPr/>
        <a:lstStyle/>
        <a:p>
          <a:r>
            <a:rPr lang="de-DE" dirty="0" smtClean="0"/>
            <a:t>Nichtparametrischer Test</a:t>
          </a:r>
          <a:endParaRPr lang="de-DE" dirty="0"/>
        </a:p>
      </dgm:t>
    </dgm:pt>
    <dgm:pt modelId="{3C136503-46E1-4271-BFE9-EEF767465096}" type="parTrans" cxnId="{DA7B8281-545B-4E4C-9E04-8CA210C58FE0}">
      <dgm:prSet/>
      <dgm:spPr/>
      <dgm:t>
        <a:bodyPr/>
        <a:lstStyle/>
        <a:p>
          <a:endParaRPr lang="de-DE"/>
        </a:p>
      </dgm:t>
    </dgm:pt>
    <dgm:pt modelId="{3A483FF0-2DAC-45BE-AF6F-FB1CB0ABDE39}" type="sibTrans" cxnId="{DA7B8281-545B-4E4C-9E04-8CA210C58FE0}">
      <dgm:prSet/>
      <dgm:spPr/>
      <dgm:t>
        <a:bodyPr/>
        <a:lstStyle/>
        <a:p>
          <a:endParaRPr lang="de-DE"/>
        </a:p>
      </dgm:t>
    </dgm:pt>
    <dgm:pt modelId="{A5897033-7BB5-4151-95A3-4AE779E6AF64}">
      <dgm:prSet phldrT="[Text]"/>
      <dgm:spPr/>
      <dgm:t>
        <a:bodyPr/>
        <a:lstStyle/>
        <a:p>
          <a:r>
            <a:rPr lang="de-DE" smtClean="0"/>
            <a:t>Hypothetico-Deductive Model</a:t>
          </a:r>
          <a:endParaRPr lang="de-DE" dirty="0"/>
        </a:p>
      </dgm:t>
    </dgm:pt>
    <dgm:pt modelId="{101238F7-5E67-4587-9E34-6B9D2FB5C446}" type="parTrans" cxnId="{42F684F6-11B5-4E15-B0AC-29AF72941DC4}">
      <dgm:prSet/>
      <dgm:spPr/>
      <dgm:t>
        <a:bodyPr/>
        <a:lstStyle/>
        <a:p>
          <a:endParaRPr lang="de-DE"/>
        </a:p>
      </dgm:t>
    </dgm:pt>
    <dgm:pt modelId="{1E743DD7-E200-46F9-A642-2494BA147C7B}" type="sibTrans" cxnId="{42F684F6-11B5-4E15-B0AC-29AF72941DC4}">
      <dgm:prSet/>
      <dgm:spPr/>
      <dgm:t>
        <a:bodyPr/>
        <a:lstStyle/>
        <a:p>
          <a:endParaRPr lang="de-DE"/>
        </a:p>
      </dgm:t>
    </dgm:pt>
    <dgm:pt modelId="{6C98AAA2-500D-4FAA-9C49-EE03F4D0480D}">
      <dgm:prSet phldrT="[Text]"/>
      <dgm:spPr/>
      <dgm:t>
        <a:bodyPr/>
        <a:lstStyle/>
        <a:p>
          <a:r>
            <a:rPr lang="de-DE" dirty="0" err="1" smtClean="0"/>
            <a:t>Between-Subjects</a:t>
          </a:r>
          <a:endParaRPr lang="de-DE" dirty="0" smtClean="0"/>
        </a:p>
        <a:p>
          <a:r>
            <a:rPr lang="de-DE" dirty="0" smtClean="0"/>
            <a:t>bzw. </a:t>
          </a:r>
        </a:p>
        <a:p>
          <a:r>
            <a:rPr lang="de-DE" dirty="0" err="1" smtClean="0"/>
            <a:t>Within-Between-Subjects</a:t>
          </a:r>
          <a:r>
            <a:rPr lang="de-DE" dirty="0" smtClean="0"/>
            <a:t> </a:t>
          </a:r>
        </a:p>
      </dgm:t>
    </dgm:pt>
    <dgm:pt modelId="{ADDF8899-9CED-443E-87B8-F22C0ED9F17A}" type="parTrans" cxnId="{F5A65708-E10B-44C6-9C95-041FDD2FAD7D}">
      <dgm:prSet/>
      <dgm:spPr/>
      <dgm:t>
        <a:bodyPr/>
        <a:lstStyle/>
        <a:p>
          <a:endParaRPr lang="de-DE"/>
        </a:p>
      </dgm:t>
    </dgm:pt>
    <dgm:pt modelId="{0609EDC9-6B1D-4738-9BC4-7AD1A2E8E712}" type="sibTrans" cxnId="{F5A65708-E10B-44C6-9C95-041FDD2FAD7D}">
      <dgm:prSet/>
      <dgm:spPr/>
      <dgm:t>
        <a:bodyPr/>
        <a:lstStyle/>
        <a:p>
          <a:endParaRPr lang="de-DE"/>
        </a:p>
      </dgm:t>
    </dgm:pt>
    <dgm:pt modelId="{37946C84-1171-439E-A929-E712C5861664}">
      <dgm:prSet phldrT="[Text]"/>
      <dgm:spPr/>
      <dgm:t>
        <a:bodyPr/>
        <a:lstStyle/>
        <a:p>
          <a:r>
            <a:rPr lang="de-DE" dirty="0" smtClean="0"/>
            <a:t>Fixed </a:t>
          </a:r>
          <a:r>
            <a:rPr lang="de-DE" dirty="0" err="1" smtClean="0"/>
            <a:t>Effects</a:t>
          </a:r>
          <a:endParaRPr lang="de-DE" dirty="0" smtClean="0"/>
        </a:p>
      </dgm:t>
    </dgm:pt>
    <dgm:pt modelId="{39F9E117-BAE1-4374-B759-723A51940FB6}" type="parTrans" cxnId="{2AF53EE5-8557-4743-97C4-4917C33C4105}">
      <dgm:prSet/>
      <dgm:spPr/>
      <dgm:t>
        <a:bodyPr/>
        <a:lstStyle/>
        <a:p>
          <a:endParaRPr lang="de-DE"/>
        </a:p>
      </dgm:t>
    </dgm:pt>
    <dgm:pt modelId="{A92296D3-BCB6-4CCE-9BB1-83AD028042DA}" type="sibTrans" cxnId="{2AF53EE5-8557-4743-97C4-4917C33C4105}">
      <dgm:prSet/>
      <dgm:spPr/>
      <dgm:t>
        <a:bodyPr/>
        <a:lstStyle/>
        <a:p>
          <a:endParaRPr lang="de-DE"/>
        </a:p>
      </dgm:t>
    </dgm:pt>
    <dgm:pt modelId="{B6286DBF-187E-45CE-A04B-90EC9545F32B}" type="pres">
      <dgm:prSet presAssocID="{59ACE04B-B716-4A13-B185-6E3BE14A94C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331761C-EE1D-4B1E-980E-19892B50DD3A}" type="pres">
      <dgm:prSet presAssocID="{F2893E9F-1BE9-462A-9735-F68FDB1F97D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CC1C64-D7F2-4648-855F-706B6E74FA07}" type="pres">
      <dgm:prSet presAssocID="{26232B22-802E-4095-9E83-8D7CC16AD0D8}" presName="sibTrans" presStyleCnt="0"/>
      <dgm:spPr/>
    </dgm:pt>
    <dgm:pt modelId="{1CB4E0AE-AE63-4F23-B0C5-C2B34AFB9150}" type="pres">
      <dgm:prSet presAssocID="{E547B450-8788-479A-8208-D40AE9B4FE2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055ED0-B48D-4867-A50A-7CB3DE176C79}" type="pres">
      <dgm:prSet presAssocID="{D58C5411-5449-4732-AEB8-934FB699EDBE}" presName="sibTrans" presStyleCnt="0"/>
      <dgm:spPr/>
    </dgm:pt>
    <dgm:pt modelId="{A64D1A10-1BF4-4008-BC9B-D137E16EB472}" type="pres">
      <dgm:prSet presAssocID="{A5897033-7BB5-4151-95A3-4AE779E6AF6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4E40D51-B2D3-4B54-A9E5-3014AF8456D3}" type="pres">
      <dgm:prSet presAssocID="{1E743DD7-E200-46F9-A642-2494BA147C7B}" presName="sibTrans" presStyleCnt="0"/>
      <dgm:spPr/>
    </dgm:pt>
    <dgm:pt modelId="{9C65E540-008A-4F1C-8927-3961A6E55AAC}" type="pres">
      <dgm:prSet presAssocID="{34F615A6-C845-4151-9C0F-AA106703E0F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CB071DD-B285-4B51-8BAF-5F4BF45B9A74}" type="pres">
      <dgm:prSet presAssocID="{3A483FF0-2DAC-45BE-AF6F-FB1CB0ABDE39}" presName="sibTrans" presStyleCnt="0"/>
      <dgm:spPr/>
    </dgm:pt>
    <dgm:pt modelId="{6213A944-1182-468E-AB6C-CC7E83183797}" type="pres">
      <dgm:prSet presAssocID="{6C98AAA2-500D-4FAA-9C49-EE03F4D0480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6344F6-B732-4A55-AAC6-63A973E1304C}" type="pres">
      <dgm:prSet presAssocID="{0609EDC9-6B1D-4738-9BC4-7AD1A2E8E712}" presName="sibTrans" presStyleCnt="0"/>
      <dgm:spPr/>
    </dgm:pt>
    <dgm:pt modelId="{9956E6F0-0940-42FD-803B-DB733211A2B9}" type="pres">
      <dgm:prSet presAssocID="{37946C84-1171-439E-A929-E712C586166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5A65708-E10B-44C6-9C95-041FDD2FAD7D}" srcId="{59ACE04B-B716-4A13-B185-6E3BE14A94C1}" destId="{6C98AAA2-500D-4FAA-9C49-EE03F4D0480D}" srcOrd="4" destOrd="0" parTransId="{ADDF8899-9CED-443E-87B8-F22C0ED9F17A}" sibTransId="{0609EDC9-6B1D-4738-9BC4-7AD1A2E8E712}"/>
    <dgm:cxn modelId="{80242EF2-D478-4180-B594-277C2160EE21}" type="presOf" srcId="{6C98AAA2-500D-4FAA-9C49-EE03F4D0480D}" destId="{6213A944-1182-468E-AB6C-CC7E83183797}" srcOrd="0" destOrd="0" presId="urn:microsoft.com/office/officeart/2005/8/layout/default"/>
    <dgm:cxn modelId="{4DD4618E-1376-4FF9-A308-4EE5F062EDC3}" srcId="{59ACE04B-B716-4A13-B185-6E3BE14A94C1}" destId="{F2893E9F-1BE9-462A-9735-F68FDB1F97DF}" srcOrd="0" destOrd="0" parTransId="{7B663091-9C51-4CED-A9C6-4AD8AC9E63AA}" sibTransId="{26232B22-802E-4095-9E83-8D7CC16AD0D8}"/>
    <dgm:cxn modelId="{42F684F6-11B5-4E15-B0AC-29AF72941DC4}" srcId="{59ACE04B-B716-4A13-B185-6E3BE14A94C1}" destId="{A5897033-7BB5-4151-95A3-4AE779E6AF64}" srcOrd="2" destOrd="0" parTransId="{101238F7-5E67-4587-9E34-6B9D2FB5C446}" sibTransId="{1E743DD7-E200-46F9-A642-2494BA147C7B}"/>
    <dgm:cxn modelId="{52703B24-0A31-4F73-B8EB-D72B0C8E16E1}" type="presOf" srcId="{59ACE04B-B716-4A13-B185-6E3BE14A94C1}" destId="{B6286DBF-187E-45CE-A04B-90EC9545F32B}" srcOrd="0" destOrd="0" presId="urn:microsoft.com/office/officeart/2005/8/layout/default"/>
    <dgm:cxn modelId="{F8F7836F-4812-40F1-AB75-F70EFCB32D8A}" type="presOf" srcId="{A5897033-7BB5-4151-95A3-4AE779E6AF64}" destId="{A64D1A10-1BF4-4008-BC9B-D137E16EB472}" srcOrd="0" destOrd="0" presId="urn:microsoft.com/office/officeart/2005/8/layout/default"/>
    <dgm:cxn modelId="{2AF53EE5-8557-4743-97C4-4917C33C4105}" srcId="{59ACE04B-B716-4A13-B185-6E3BE14A94C1}" destId="{37946C84-1171-439E-A929-E712C5861664}" srcOrd="5" destOrd="0" parTransId="{39F9E117-BAE1-4374-B759-723A51940FB6}" sibTransId="{A92296D3-BCB6-4CCE-9BB1-83AD028042DA}"/>
    <dgm:cxn modelId="{E97B47F7-6FCF-417B-BC30-8CEECD34CB02}" type="presOf" srcId="{F2893E9F-1BE9-462A-9735-F68FDB1F97DF}" destId="{6331761C-EE1D-4B1E-980E-19892B50DD3A}" srcOrd="0" destOrd="0" presId="urn:microsoft.com/office/officeart/2005/8/layout/default"/>
    <dgm:cxn modelId="{69B80EC6-1B17-4C05-B011-4D5E6CF9F7BA}" type="presOf" srcId="{34F615A6-C845-4151-9C0F-AA106703E0F6}" destId="{9C65E540-008A-4F1C-8927-3961A6E55AAC}" srcOrd="0" destOrd="0" presId="urn:microsoft.com/office/officeart/2005/8/layout/default"/>
    <dgm:cxn modelId="{87FA464D-A979-4323-859D-CAB92262AAB9}" type="presOf" srcId="{37946C84-1171-439E-A929-E712C5861664}" destId="{9956E6F0-0940-42FD-803B-DB733211A2B9}" srcOrd="0" destOrd="0" presId="urn:microsoft.com/office/officeart/2005/8/layout/default"/>
    <dgm:cxn modelId="{C9631451-E013-4AB3-BA36-96480AB3A759}" srcId="{59ACE04B-B716-4A13-B185-6E3BE14A94C1}" destId="{E547B450-8788-479A-8208-D40AE9B4FE27}" srcOrd="1" destOrd="0" parTransId="{F171A982-F127-4B1D-BA95-F8EE2BA999F8}" sibTransId="{D58C5411-5449-4732-AEB8-934FB699EDBE}"/>
    <dgm:cxn modelId="{DA7B8281-545B-4E4C-9E04-8CA210C58FE0}" srcId="{59ACE04B-B716-4A13-B185-6E3BE14A94C1}" destId="{34F615A6-C845-4151-9C0F-AA106703E0F6}" srcOrd="3" destOrd="0" parTransId="{3C136503-46E1-4271-BFE9-EEF767465096}" sibTransId="{3A483FF0-2DAC-45BE-AF6F-FB1CB0ABDE39}"/>
    <dgm:cxn modelId="{5F7E7ECD-A4E6-4FEA-8907-C0CA462CA2E8}" type="presOf" srcId="{E547B450-8788-479A-8208-D40AE9B4FE27}" destId="{1CB4E0AE-AE63-4F23-B0C5-C2B34AFB9150}" srcOrd="0" destOrd="0" presId="urn:microsoft.com/office/officeart/2005/8/layout/default"/>
    <dgm:cxn modelId="{409B1BAD-F08F-418E-BDB3-CBC4EAA95A26}" type="presParOf" srcId="{B6286DBF-187E-45CE-A04B-90EC9545F32B}" destId="{6331761C-EE1D-4B1E-980E-19892B50DD3A}" srcOrd="0" destOrd="0" presId="urn:microsoft.com/office/officeart/2005/8/layout/default"/>
    <dgm:cxn modelId="{3D40EED5-B644-4067-B4A8-3C12DA0EA6AC}" type="presParOf" srcId="{B6286DBF-187E-45CE-A04B-90EC9545F32B}" destId="{6DCC1C64-D7F2-4648-855F-706B6E74FA07}" srcOrd="1" destOrd="0" presId="urn:microsoft.com/office/officeart/2005/8/layout/default"/>
    <dgm:cxn modelId="{0CAF70FD-34BB-4366-A9F7-080859025E5A}" type="presParOf" srcId="{B6286DBF-187E-45CE-A04B-90EC9545F32B}" destId="{1CB4E0AE-AE63-4F23-B0C5-C2B34AFB9150}" srcOrd="2" destOrd="0" presId="urn:microsoft.com/office/officeart/2005/8/layout/default"/>
    <dgm:cxn modelId="{D87593AA-8697-4984-BE5B-30EF1156F2A2}" type="presParOf" srcId="{B6286DBF-187E-45CE-A04B-90EC9545F32B}" destId="{8F055ED0-B48D-4867-A50A-7CB3DE176C79}" srcOrd="3" destOrd="0" presId="urn:microsoft.com/office/officeart/2005/8/layout/default"/>
    <dgm:cxn modelId="{6081EE70-99A2-4420-A8A6-034FF0435823}" type="presParOf" srcId="{B6286DBF-187E-45CE-A04B-90EC9545F32B}" destId="{A64D1A10-1BF4-4008-BC9B-D137E16EB472}" srcOrd="4" destOrd="0" presId="urn:microsoft.com/office/officeart/2005/8/layout/default"/>
    <dgm:cxn modelId="{E14EF82F-8166-4C45-9093-A6592C157A46}" type="presParOf" srcId="{B6286DBF-187E-45CE-A04B-90EC9545F32B}" destId="{E4E40D51-B2D3-4B54-A9E5-3014AF8456D3}" srcOrd="5" destOrd="0" presId="urn:microsoft.com/office/officeart/2005/8/layout/default"/>
    <dgm:cxn modelId="{452E999F-162D-45C3-BDA0-811F0E3D3670}" type="presParOf" srcId="{B6286DBF-187E-45CE-A04B-90EC9545F32B}" destId="{9C65E540-008A-4F1C-8927-3961A6E55AAC}" srcOrd="6" destOrd="0" presId="urn:microsoft.com/office/officeart/2005/8/layout/default"/>
    <dgm:cxn modelId="{08D90B13-2D37-4627-AC42-52A59BBD9A1F}" type="presParOf" srcId="{B6286DBF-187E-45CE-A04B-90EC9545F32B}" destId="{6CB071DD-B285-4B51-8BAF-5F4BF45B9A74}" srcOrd="7" destOrd="0" presId="urn:microsoft.com/office/officeart/2005/8/layout/default"/>
    <dgm:cxn modelId="{2A04D05C-212A-40FD-A3B7-FF4BF83DBFE5}" type="presParOf" srcId="{B6286DBF-187E-45CE-A04B-90EC9545F32B}" destId="{6213A944-1182-468E-AB6C-CC7E83183797}" srcOrd="8" destOrd="0" presId="urn:microsoft.com/office/officeart/2005/8/layout/default"/>
    <dgm:cxn modelId="{D810ABF2-456F-4154-9DBE-667FE9877996}" type="presParOf" srcId="{B6286DBF-187E-45CE-A04B-90EC9545F32B}" destId="{E86344F6-B732-4A55-AAC6-63A973E1304C}" srcOrd="9" destOrd="0" presId="urn:microsoft.com/office/officeart/2005/8/layout/default"/>
    <dgm:cxn modelId="{39852158-BE7D-482A-A028-C50768A51CB3}" type="presParOf" srcId="{B6286DBF-187E-45CE-A04B-90EC9545F32B}" destId="{9956E6F0-0940-42FD-803B-DB733211A2B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1761C-EE1D-4B1E-980E-19892B50DD3A}">
      <dsp:nvSpPr>
        <dsp:cNvPr id="0" name=""/>
        <dsp:cNvSpPr/>
      </dsp:nvSpPr>
      <dsp:spPr>
        <a:xfrm>
          <a:off x="0" y="281390"/>
          <a:ext cx="2452772" cy="1471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zTree</a:t>
          </a:r>
          <a:r>
            <a:rPr lang="de-DE" sz="2000" kern="1200" dirty="0" smtClean="0"/>
            <a:t> und </a:t>
          </a:r>
          <a:r>
            <a:rPr lang="de-DE" sz="2000" kern="1200" dirty="0" err="1" smtClean="0"/>
            <a:t>Pen&amp;Paper</a:t>
          </a:r>
          <a:endParaRPr lang="de-DE" sz="2000" kern="1200" dirty="0"/>
        </a:p>
      </dsp:txBody>
      <dsp:txXfrm>
        <a:off x="0" y="281390"/>
        <a:ext cx="2452772" cy="1471663"/>
      </dsp:txXfrm>
    </dsp:sp>
    <dsp:sp modelId="{1CB4E0AE-AE63-4F23-B0C5-C2B34AFB9150}">
      <dsp:nvSpPr>
        <dsp:cNvPr id="0" name=""/>
        <dsp:cNvSpPr/>
      </dsp:nvSpPr>
      <dsp:spPr>
        <a:xfrm>
          <a:off x="2698049" y="281390"/>
          <a:ext cx="2452772" cy="1471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Induced Value Theory</a:t>
          </a:r>
          <a:endParaRPr lang="de-DE" sz="2000" kern="1200" dirty="0"/>
        </a:p>
      </dsp:txBody>
      <dsp:txXfrm>
        <a:off x="2698049" y="281390"/>
        <a:ext cx="2452772" cy="1471663"/>
      </dsp:txXfrm>
    </dsp:sp>
    <dsp:sp modelId="{A64D1A10-1BF4-4008-BC9B-D137E16EB472}">
      <dsp:nvSpPr>
        <dsp:cNvPr id="0" name=""/>
        <dsp:cNvSpPr/>
      </dsp:nvSpPr>
      <dsp:spPr>
        <a:xfrm>
          <a:off x="5396099" y="281390"/>
          <a:ext cx="2452772" cy="1471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smtClean="0"/>
            <a:t>Hypothetico-Deductive Model</a:t>
          </a:r>
          <a:endParaRPr lang="de-DE" sz="2000" kern="1200" dirty="0"/>
        </a:p>
      </dsp:txBody>
      <dsp:txXfrm>
        <a:off x="5396099" y="281390"/>
        <a:ext cx="2452772" cy="1471663"/>
      </dsp:txXfrm>
    </dsp:sp>
    <dsp:sp modelId="{9C65E540-008A-4F1C-8927-3961A6E55AAC}">
      <dsp:nvSpPr>
        <dsp:cNvPr id="0" name=""/>
        <dsp:cNvSpPr/>
      </dsp:nvSpPr>
      <dsp:spPr>
        <a:xfrm>
          <a:off x="0" y="1998331"/>
          <a:ext cx="2452772" cy="1471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Nichtparametrischer Test</a:t>
          </a:r>
          <a:endParaRPr lang="de-DE" sz="2000" kern="1200" dirty="0"/>
        </a:p>
      </dsp:txBody>
      <dsp:txXfrm>
        <a:off x="0" y="1998331"/>
        <a:ext cx="2452772" cy="1471663"/>
      </dsp:txXfrm>
    </dsp:sp>
    <dsp:sp modelId="{6213A944-1182-468E-AB6C-CC7E83183797}">
      <dsp:nvSpPr>
        <dsp:cNvPr id="0" name=""/>
        <dsp:cNvSpPr/>
      </dsp:nvSpPr>
      <dsp:spPr>
        <a:xfrm>
          <a:off x="2698049" y="1998331"/>
          <a:ext cx="2452772" cy="1471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Between-Subjects</a:t>
          </a:r>
          <a:endParaRPr lang="de-DE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bzw.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Within-Between-Subjects</a:t>
          </a:r>
          <a:r>
            <a:rPr lang="de-DE" sz="2000" kern="1200" dirty="0" smtClean="0"/>
            <a:t> </a:t>
          </a:r>
        </a:p>
      </dsp:txBody>
      <dsp:txXfrm>
        <a:off x="2698049" y="1998331"/>
        <a:ext cx="2452772" cy="1471663"/>
      </dsp:txXfrm>
    </dsp:sp>
    <dsp:sp modelId="{9956E6F0-0940-42FD-803B-DB733211A2B9}">
      <dsp:nvSpPr>
        <dsp:cNvPr id="0" name=""/>
        <dsp:cNvSpPr/>
      </dsp:nvSpPr>
      <dsp:spPr>
        <a:xfrm>
          <a:off x="5396099" y="1998331"/>
          <a:ext cx="2452772" cy="147166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Fixed </a:t>
          </a:r>
          <a:r>
            <a:rPr lang="de-DE" sz="2000" kern="1200" dirty="0" err="1" smtClean="0"/>
            <a:t>Effects</a:t>
          </a:r>
          <a:endParaRPr lang="de-DE" sz="2000" kern="1200" dirty="0" smtClean="0"/>
        </a:p>
      </dsp:txBody>
      <dsp:txXfrm>
        <a:off x="5396099" y="1998331"/>
        <a:ext cx="2452772" cy="1471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0" tIns="45370" rIns="90740" bIns="45370" numCol="1" anchor="t" anchorCtr="0" compatLnSpc="1">
            <a:prstTxWarp prst="textNoShape">
              <a:avLst/>
            </a:prstTxWarp>
          </a:bodyPr>
          <a:lstStyle>
            <a:lvl1pPr algn="l" defTabSz="908050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0" tIns="45370" rIns="90740" bIns="45370" numCol="1" anchor="t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0" tIns="45370" rIns="90740" bIns="45370" numCol="1" anchor="b" anchorCtr="0" compatLnSpc="1">
            <a:prstTxWarp prst="textNoShape">
              <a:avLst/>
            </a:prstTxWarp>
          </a:bodyPr>
          <a:lstStyle>
            <a:lvl1pPr algn="l" defTabSz="908050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1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0" tIns="45370" rIns="90740" bIns="45370" numCol="1" anchor="b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D9BA3F4-584B-4FF3-8072-F1E6992435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015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0" tIns="45370" rIns="90740" bIns="45370" numCol="1" anchor="t" anchorCtr="0" compatLnSpc="1">
            <a:prstTxWarp prst="textNoShape">
              <a:avLst/>
            </a:prstTxWarp>
          </a:bodyPr>
          <a:lstStyle>
            <a:lvl1pPr algn="l" defTabSz="908050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0" tIns="45370" rIns="90740" bIns="45370" numCol="1" anchor="t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0" tIns="45370" rIns="90740" bIns="453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0" tIns="45370" rIns="90740" bIns="45370" numCol="1" anchor="b" anchorCtr="0" compatLnSpc="1">
            <a:prstTxWarp prst="textNoShape">
              <a:avLst/>
            </a:prstTxWarp>
          </a:bodyPr>
          <a:lstStyle>
            <a:lvl1pPr algn="l" defTabSz="908050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0" tIns="45370" rIns="90740" bIns="45370" numCol="1" anchor="b" anchorCtr="0" compatLnSpc="1">
            <a:prstTxWarp prst="textNoShape">
              <a:avLst/>
            </a:prstTxWarp>
          </a:bodyPr>
          <a:lstStyle>
            <a:lvl1pPr algn="r" defTabSz="908050">
              <a:spcBef>
                <a:spcPct val="0"/>
              </a:spcBef>
              <a:defRPr sz="11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1CC4338-7AF6-4B54-9BFC-D773C0D23D0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048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451E8-8C66-4EFF-BDA9-C0C11B511888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4506913"/>
            <a:ext cx="6051550" cy="5014912"/>
          </a:xfrm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1187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de-DE" dirty="0" smtClean="0"/>
              <a:t>Netzwerkbasiert</a:t>
            </a:r>
          </a:p>
          <a:p>
            <a:r>
              <a:rPr lang="de-DE" dirty="0" smtClean="0"/>
              <a:t>Vorgegebene Verknüpfung</a:t>
            </a:r>
            <a:r>
              <a:rPr lang="de-DE" baseline="0" dirty="0" smtClean="0"/>
              <a:t> von Elementen</a:t>
            </a:r>
          </a:p>
          <a:p>
            <a:r>
              <a:rPr lang="de-DE" baseline="0" dirty="0" smtClean="0"/>
              <a:t>Keine exakten Positionsvorgaben bzw. Gesamtelementanzahlen</a:t>
            </a:r>
          </a:p>
          <a:p>
            <a:r>
              <a:rPr lang="de-DE" baseline="0" dirty="0" smtClean="0"/>
              <a:t>Farbliche Markierungen für Szenarien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36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de-DE" dirty="0" smtClean="0"/>
              <a:t>In</a:t>
            </a:r>
            <a:r>
              <a:rPr lang="de-DE" baseline="0" dirty="0" smtClean="0"/>
              <a:t> Anlehnung an </a:t>
            </a:r>
            <a:r>
              <a:rPr lang="de-DE" baseline="0" dirty="0" err="1" smtClean="0"/>
              <a:t>Overhage</a:t>
            </a:r>
            <a:r>
              <a:rPr lang="de-DE" baseline="0" dirty="0" smtClean="0"/>
              <a:t> (2011) : </a:t>
            </a:r>
            <a:r>
              <a:rPr lang="de-DE" baseline="0" dirty="0" err="1" smtClean="0"/>
              <a:t>Aufsplittung</a:t>
            </a:r>
            <a:r>
              <a:rPr lang="de-DE" baseline="0" dirty="0" smtClean="0"/>
              <a:t> der Qualitätsmerkmale von </a:t>
            </a:r>
            <a:r>
              <a:rPr lang="de-DE" baseline="0" dirty="0" err="1" smtClean="0"/>
              <a:t>Geschäftsmodellrepräsentionen</a:t>
            </a:r>
            <a:endParaRPr lang="de-DE" baseline="0" dirty="0" smtClean="0"/>
          </a:p>
          <a:p>
            <a:r>
              <a:rPr lang="de-DE" baseline="0" dirty="0" smtClean="0"/>
              <a:t>Erstellt jeweils für je eine Repräsentationsform, da Elemente nicht gleich – jedoch übergeordnete Kategorien+</a:t>
            </a:r>
          </a:p>
          <a:p>
            <a:r>
              <a:rPr lang="de-DE" baseline="0" dirty="0" smtClean="0"/>
              <a:t>Bewertung von Repräsentationsform bzw. der Ontologie durch Messung von Fehleranfälligkeit in Kategorien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856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213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de-DE" dirty="0" err="1" smtClean="0"/>
              <a:t>zTree</a:t>
            </a:r>
            <a:r>
              <a:rPr lang="de-DE" baseline="0" dirty="0" smtClean="0"/>
              <a:t> Programm: 19 Stages mit anschließendem Fragebogen, zur Kontrolle und Messung von Zeiten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Induced</a:t>
            </a:r>
            <a:r>
              <a:rPr lang="de-DE" baseline="0" dirty="0" smtClean="0"/>
              <a:t> Value: Anreiz der Teilnehmer durch Vergütung, Problem der Vergütung nach </a:t>
            </a:r>
            <a:r>
              <a:rPr lang="de-DE" baseline="0" dirty="0" err="1" smtClean="0"/>
              <a:t>Qualtität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Fixed </a:t>
            </a:r>
            <a:r>
              <a:rPr lang="de-DE" baseline="0" dirty="0" err="1" smtClean="0"/>
              <a:t>Effects</a:t>
            </a:r>
            <a:r>
              <a:rPr lang="de-DE" baseline="0" dirty="0" smtClean="0"/>
              <a:t>: Kontrolle auf Demographische als auch auf psychologische Variablen – Fragen aus SOEP, Big </a:t>
            </a:r>
            <a:r>
              <a:rPr lang="de-DE" baseline="0" dirty="0" err="1" smtClean="0"/>
              <a:t>Five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err="1" smtClean="0"/>
              <a:t>Hypothetico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Deductive</a:t>
            </a:r>
            <a:r>
              <a:rPr lang="de-DE" baseline="0" dirty="0" smtClean="0"/>
              <a:t>: Ableitung von Ergebnissen nur durch verwerfen der Nullhypothese möglich</a:t>
            </a:r>
          </a:p>
          <a:p>
            <a:endParaRPr lang="de-DE" baseline="0" dirty="0" smtClean="0"/>
          </a:p>
          <a:p>
            <a:pPr defTabSz="990361">
              <a:defRPr/>
            </a:pPr>
            <a:r>
              <a:rPr lang="de-DE" dirty="0" smtClean="0"/>
              <a:t>Nichtparametrische Tests werden immer dann verwendet, wenn keine Normalverteilung angenommen werden kann aufgrund zu kleiner Stichproben</a:t>
            </a:r>
            <a:r>
              <a:rPr lang="de-DE" baseline="0" dirty="0" smtClean="0"/>
              <a:t> </a:t>
            </a:r>
            <a:r>
              <a:rPr lang="de-DE" dirty="0" smtClean="0"/>
              <a:t>(Bortz et al. 2008, S. 140)</a:t>
            </a:r>
          </a:p>
          <a:p>
            <a:endParaRPr lang="de-DE" baseline="0" dirty="0" smtClean="0"/>
          </a:p>
          <a:p>
            <a:r>
              <a:rPr lang="de-DE" baseline="0" dirty="0" smtClean="0"/>
              <a:t>U-Test: Erweiterte Median-Vergleichsmethode, SPSS, besonders kleine Stichproben, </a:t>
            </a:r>
            <a:r>
              <a:rPr lang="de-DE" dirty="0" smtClean="0"/>
              <a:t>für unabhängige 2 Stichproben, im Sinne eines parametrischen t-Tests </a:t>
            </a:r>
            <a:endParaRPr lang="de-DE" baseline="0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567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de-DE" dirty="0" smtClean="0"/>
              <a:t>23 Teilnehmer</a:t>
            </a:r>
          </a:p>
          <a:p>
            <a:r>
              <a:rPr lang="de-DE" dirty="0" smtClean="0"/>
              <a:t>Ungefähr ¾</a:t>
            </a:r>
            <a:r>
              <a:rPr lang="de-DE" baseline="0" dirty="0" smtClean="0"/>
              <a:t> Wirtschaftswissenschaftler, sonst Informatik</a:t>
            </a:r>
          </a:p>
          <a:p>
            <a:r>
              <a:rPr lang="de-DE" baseline="0" dirty="0" smtClean="0"/>
              <a:t>Durchführung im </a:t>
            </a:r>
            <a:r>
              <a:rPr lang="de-DE" baseline="0" dirty="0" err="1" smtClean="0"/>
              <a:t>Baerlab</a:t>
            </a:r>
            <a:r>
              <a:rPr lang="de-DE" baseline="0" dirty="0" smtClean="0"/>
              <a:t> der Uni-Paderborn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Materialien pro Kandidat: ca. 40 DinA4 Seiten – Speziell für Experiment entworfen</a:t>
            </a:r>
          </a:p>
          <a:p>
            <a:r>
              <a:rPr lang="de-DE" baseline="0" dirty="0" smtClean="0"/>
              <a:t>Fallstudien an Literatur und Praxis angelehnt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7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de-DE" dirty="0" smtClean="0"/>
              <a:t>Qualität und Effizienz der Erstellung wird</a:t>
            </a:r>
            <a:r>
              <a:rPr lang="de-DE" baseline="0" dirty="0" smtClean="0"/>
              <a:t> durch Geschäftsmodellrepräsentationsform beeinflusst, BMC führt zu besseren Modellqualitäten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 Verständnis jedoch nicht verbessert: Gesamteffekt auch für BMC nicht nachweisbar, somit ist insgesamt kein positiver Einfluss von Geschäftsmodellrepräsentationen feststellbar</a:t>
            </a:r>
          </a:p>
          <a:p>
            <a:endParaRPr lang="de-DE" baseline="0" dirty="0" smtClean="0"/>
          </a:p>
          <a:p>
            <a:r>
              <a:rPr lang="de-DE" baseline="0" dirty="0" smtClean="0"/>
              <a:t>Im Detail: Bei einigen Qualitätssignalen kann die Nullhypothese verworfen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97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175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de-DE" dirty="0" smtClean="0"/>
              <a:t>Leistungen zusammengefasst:</a:t>
            </a:r>
          </a:p>
          <a:p>
            <a:endParaRPr lang="de-DE" dirty="0" smtClean="0"/>
          </a:p>
          <a:p>
            <a:r>
              <a:rPr lang="de-DE" dirty="0" smtClean="0"/>
              <a:t>Bearbeitung</a:t>
            </a:r>
            <a:r>
              <a:rPr lang="de-DE" baseline="0" dirty="0" smtClean="0"/>
              <a:t> von 4 Theoriefeldern</a:t>
            </a:r>
          </a:p>
          <a:p>
            <a:r>
              <a:rPr lang="de-DE" baseline="0" dirty="0" smtClean="0"/>
              <a:t>Transfer und Ableitung von gemeinsamen Forschungsrahmen, eines Forschungsmodells und entsprechenden Quantifizierungsmöglichkeiten</a:t>
            </a:r>
          </a:p>
          <a:p>
            <a:r>
              <a:rPr lang="de-DE" baseline="0" dirty="0" smtClean="0"/>
              <a:t>Einarbeitung in 2 beispielhafte Repräsentationsformen</a:t>
            </a:r>
          </a:p>
          <a:p>
            <a:r>
              <a:rPr lang="de-DE" baseline="0" dirty="0" smtClean="0"/>
              <a:t>Erarbeitung von ca. 60 Seiten Arbeitsmaterialien und Experimentstruktur auf Literaturbasis, 3 Fallstudien</a:t>
            </a:r>
          </a:p>
          <a:p>
            <a:r>
              <a:rPr lang="de-DE" baseline="0" dirty="0" smtClean="0"/>
              <a:t>Durchführung des Experiments in Eigenregie mit 23 Teilnehmern, Incentives von ca. 200 Euro</a:t>
            </a:r>
          </a:p>
          <a:p>
            <a:r>
              <a:rPr lang="de-DE" baseline="0" dirty="0" smtClean="0"/>
              <a:t>Auswertung der Daten (ca. 200 Variablen pro Person, Korrektur von etwa ca. 70 Arbeitsleistungen)</a:t>
            </a:r>
          </a:p>
          <a:p>
            <a:r>
              <a:rPr lang="de-DE" baseline="0" dirty="0" smtClean="0"/>
              <a:t>Ableitung von Signifikanzen und Überprüfung von Hypothesen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35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2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de-DE" dirty="0" smtClean="0"/>
              <a:t>Hellblau: Theorie als Grundlage</a:t>
            </a:r>
          </a:p>
          <a:p>
            <a:r>
              <a:rPr lang="de-DE" dirty="0" smtClean="0"/>
              <a:t>Dunkelblau: Transfer</a:t>
            </a:r>
            <a:r>
              <a:rPr lang="de-DE" baseline="0" dirty="0" smtClean="0"/>
              <a:t> der Grundlagen und Ableitung von Hypothesen</a:t>
            </a:r>
          </a:p>
          <a:p>
            <a:r>
              <a:rPr lang="de-DE" baseline="0" dirty="0" smtClean="0"/>
              <a:t>Schwarz: Experimentelle Überprüfung und Validierung der Ergebnisse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669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00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9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fr-FR" dirty="0" err="1" smtClean="0"/>
              <a:t>Abgrenzung</a:t>
            </a:r>
            <a:r>
              <a:rPr lang="fr-FR" dirty="0" smtClean="0"/>
              <a:t> </a:t>
            </a:r>
            <a:r>
              <a:rPr lang="fr-FR" dirty="0" err="1" smtClean="0"/>
              <a:t>und</a:t>
            </a:r>
            <a:r>
              <a:rPr lang="fr-FR" dirty="0" smtClean="0"/>
              <a:t> </a:t>
            </a:r>
            <a:r>
              <a:rPr lang="fr-FR" dirty="0" err="1" smtClean="0"/>
              <a:t>Übertragung</a:t>
            </a:r>
            <a:r>
              <a:rPr lang="fr-FR" dirty="0" smtClean="0"/>
              <a:t> in </a:t>
            </a: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 smtClean="0"/>
              <a:t>von</a:t>
            </a:r>
            <a:r>
              <a:rPr lang="fr-FR" dirty="0" smtClean="0"/>
              <a:t> «</a:t>
            </a:r>
            <a:r>
              <a:rPr lang="fr-FR" dirty="0" err="1" smtClean="0"/>
              <a:t>Mentalen</a:t>
            </a:r>
            <a:r>
              <a:rPr lang="fr-FR" dirty="0" smtClean="0"/>
              <a:t> </a:t>
            </a:r>
            <a:r>
              <a:rPr lang="fr-FR" dirty="0" err="1" smtClean="0"/>
              <a:t>Modellen</a:t>
            </a:r>
            <a:r>
              <a:rPr lang="fr-FR" dirty="0" smtClean="0"/>
              <a:t>» (</a:t>
            </a:r>
            <a:r>
              <a:rPr lang="fr-FR" dirty="0" err="1" smtClean="0"/>
              <a:t>Halloun</a:t>
            </a:r>
            <a:r>
              <a:rPr lang="fr-FR" dirty="0" smtClean="0"/>
              <a:t> 1997, S. 3)</a:t>
            </a:r>
          </a:p>
          <a:p>
            <a:endParaRPr lang="fr-FR" dirty="0" smtClean="0"/>
          </a:p>
          <a:p>
            <a:r>
              <a:rPr lang="fr-FR" dirty="0" err="1" smtClean="0"/>
              <a:t>Aufteilung</a:t>
            </a:r>
            <a:r>
              <a:rPr lang="fr-FR" dirty="0" smtClean="0"/>
              <a:t> des </a:t>
            </a:r>
            <a:r>
              <a:rPr lang="fr-FR" dirty="0" err="1" smtClean="0"/>
              <a:t>Gesamtprozess</a:t>
            </a:r>
            <a:r>
              <a:rPr lang="fr-FR" dirty="0" smtClean="0"/>
              <a:t> in «</a:t>
            </a:r>
            <a:r>
              <a:rPr lang="fr-FR" dirty="0" err="1" smtClean="0"/>
              <a:t>Verständnis</a:t>
            </a:r>
            <a:r>
              <a:rPr lang="fr-FR" dirty="0" smtClean="0"/>
              <a:t>» </a:t>
            </a:r>
            <a:r>
              <a:rPr lang="fr-FR" dirty="0" err="1" smtClean="0"/>
              <a:t>und</a:t>
            </a:r>
            <a:r>
              <a:rPr lang="fr-FR" dirty="0" smtClean="0"/>
              <a:t> «</a:t>
            </a:r>
            <a:r>
              <a:rPr lang="fr-FR" dirty="0" err="1" smtClean="0"/>
              <a:t>Umsetzung</a:t>
            </a:r>
            <a:r>
              <a:rPr lang="fr-FR" dirty="0" smtClean="0"/>
              <a:t> » </a:t>
            </a:r>
            <a:r>
              <a:rPr lang="pt-BR" dirty="0" smtClean="0"/>
              <a:t>(Greca und Moreira 2000, S. 7)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137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pPr defTabSz="990361">
              <a:defRPr/>
            </a:pPr>
            <a:r>
              <a:rPr lang="de-DE" dirty="0" smtClean="0"/>
              <a:t>– eher zusammenfassende „Wunschliste“ für Einsatzzweck, unvollständig abgegrenzt durch Fragen und Beispiele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Analyse von Qualitäten unterschiedlicher Geschäftsmodelle möglich durch:</a:t>
            </a:r>
          </a:p>
          <a:p>
            <a:pPr lvl="1"/>
            <a:r>
              <a:rPr lang="de-DE" dirty="0" smtClean="0"/>
              <a:t>Aggregation von Modelleigenschaften</a:t>
            </a:r>
          </a:p>
          <a:p>
            <a:pPr lvl="1"/>
            <a:r>
              <a:rPr lang="de-DE" dirty="0" smtClean="0"/>
              <a:t>Vergleich der Qualitäten anhand konkreter Anwendungsfälle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Aber: Absolute Aussagen über Relevanzen nicht möglich, kaum vergleichbar – Versuch durch qualitative Bewertung von „Experten“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02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de-DE" dirty="0" smtClean="0"/>
              <a:t>Bewertbar</a:t>
            </a:r>
            <a:r>
              <a:rPr lang="de-DE" baseline="0" dirty="0" smtClean="0"/>
              <a:t> </a:t>
            </a:r>
            <a:r>
              <a:rPr lang="de-DE" dirty="0" smtClean="0"/>
              <a:t>durch:</a:t>
            </a:r>
          </a:p>
          <a:p>
            <a:pPr lvl="1"/>
            <a:r>
              <a:rPr lang="de-DE" dirty="0" smtClean="0"/>
              <a:t>Analyse der zugrundeliegender Konzepte und deren Kombination</a:t>
            </a:r>
          </a:p>
          <a:p>
            <a:pPr lvl="1"/>
            <a:r>
              <a:rPr lang="de-DE" dirty="0" smtClean="0"/>
              <a:t>Differenzbetrachtung als Intra-Repräsentationsvergleich</a:t>
            </a:r>
          </a:p>
          <a:p>
            <a:pPr lvl="1"/>
            <a:r>
              <a:rPr lang="de-DE" dirty="0" smtClean="0"/>
              <a:t>Experimentelle Analyse der Verwendung der Repräsentationsformen in Verbindung mit Text</a:t>
            </a:r>
          </a:p>
          <a:p>
            <a:endParaRPr lang="de-DE" dirty="0" smtClean="0"/>
          </a:p>
          <a:p>
            <a:pPr defTabSz="990361">
              <a:defRPr/>
            </a:pPr>
            <a:r>
              <a:rPr lang="de-DE" dirty="0" smtClean="0"/>
              <a:t>Betrachtung der relativen Veränderung der Charakteristiken von Intra-Repräsentationsvergleichen und zugrunde liegenden Konzepte nur bedingt hilfreich für Managemententscheidungen</a:t>
            </a:r>
          </a:p>
          <a:p>
            <a:pPr defTabSz="990361">
              <a:defRPr/>
            </a:pPr>
            <a:r>
              <a:rPr lang="de-DE" dirty="0" smtClean="0"/>
              <a:t>	Abbildung</a:t>
            </a:r>
            <a:r>
              <a:rPr lang="de-DE" baseline="0" dirty="0" smtClean="0"/>
              <a:t> nie „vollständig“ in Kontrast zu Gesamtbeschreibung eines Geschäftsmodells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96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lIns="99036" tIns="49518" rIns="99036" bIns="49518"/>
          <a:lstStyle/>
          <a:p>
            <a:r>
              <a:rPr lang="de-DE" dirty="0" err="1" smtClean="0"/>
              <a:t>Map-Based</a:t>
            </a:r>
            <a:endParaRPr lang="de-DE" dirty="0" smtClean="0"/>
          </a:p>
          <a:p>
            <a:r>
              <a:rPr lang="de-DE" dirty="0" smtClean="0"/>
              <a:t>9 </a:t>
            </a:r>
            <a:r>
              <a:rPr lang="de-DE" dirty="0" err="1" smtClean="0"/>
              <a:t>Building</a:t>
            </a:r>
            <a:r>
              <a:rPr lang="de-DE" dirty="0" smtClean="0"/>
              <a:t> Blocks</a:t>
            </a:r>
          </a:p>
          <a:p>
            <a:r>
              <a:rPr lang="de-DE" dirty="0" smtClean="0"/>
              <a:t>Zusammenhänge</a:t>
            </a:r>
            <a:r>
              <a:rPr lang="de-DE" baseline="0" dirty="0" smtClean="0"/>
              <a:t> sonst nur über Farben oder </a:t>
            </a:r>
            <a:r>
              <a:rPr lang="de-DE" baseline="0" dirty="0" err="1" smtClean="0"/>
              <a:t>unvereinheitlichte</a:t>
            </a:r>
            <a:r>
              <a:rPr lang="de-DE" baseline="0" dirty="0" smtClean="0"/>
              <a:t> Pfeilmarkierungen möglich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lIns="99036" tIns="49518" rIns="99036" bIns="49518"/>
          <a:lstStyle/>
          <a:p>
            <a:fld id="{720C656F-A085-45ED-B3AF-5D981F85F79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03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41" descr="keyv_M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60700"/>
            <a:ext cx="91440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17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950913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71802" y="5286388"/>
          <a:ext cx="3169485" cy="92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4" imgW="3543233" imgH="1038157" progId="AcroExch.Document.7">
                  <p:embed/>
                </p:oleObj>
              </mc:Choice>
              <mc:Fallback>
                <p:oleObj name="Acrobat Document" r:id="rId4" imgW="3543233" imgH="1038157" progId="AcroExch.Document.7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286388"/>
                        <a:ext cx="3169485" cy="928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43240" y="4000504"/>
            <a:ext cx="1857388" cy="124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44451"/>
            <a:ext cx="6224588" cy="869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791200" y="1143000"/>
            <a:ext cx="1876425" cy="53816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7163" y="1143000"/>
            <a:ext cx="5481637" cy="53816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0038" y="44450"/>
            <a:ext cx="63007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57163" y="1196975"/>
            <a:ext cx="3678237" cy="53276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87800" y="1196975"/>
            <a:ext cx="3679825" cy="532765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2" descr="uni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571480"/>
            <a:ext cx="1403350" cy="371475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361950" y="6553200"/>
            <a:ext cx="7258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spcBef>
                <a:spcPct val="0"/>
              </a:spcBef>
              <a:defRPr/>
            </a:pPr>
            <a:endParaRPr lang="en-US" sz="1000" b="0" dirty="0">
              <a:solidFill>
                <a:schemeClr val="tx1"/>
              </a:solidFill>
              <a:latin typeface="Microsoft Sans Serif" pitchFamily="34" charset="0"/>
              <a:cs typeface="Times New Roman" pitchFamily="18" charset="0"/>
            </a:endParaRPr>
          </a:p>
        </p:txBody>
      </p:sp>
      <p:sp>
        <p:nvSpPr>
          <p:cNvPr id="9" name="Rectangle 33"/>
          <p:cNvSpPr>
            <a:spLocks noChangeArrowheads="1"/>
          </p:cNvSpPr>
          <p:nvPr/>
        </p:nvSpPr>
        <p:spPr bwMode="auto">
          <a:xfrm>
            <a:off x="6372225" y="65532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8000" rIns="36000"/>
          <a:lstStyle/>
          <a:p>
            <a:pPr algn="r" eaLnBrk="0" hangingPunct="0">
              <a:spcBef>
                <a:spcPct val="0"/>
              </a:spcBef>
              <a:defRPr/>
            </a:pPr>
            <a:fld id="{875AEB61-3BF0-4206-9836-3F4E19E59DBC}" type="slidenum">
              <a:rPr lang="de-DE" sz="1000" b="0">
                <a:solidFill>
                  <a:schemeClr val="tx1"/>
                </a:solidFill>
                <a:latin typeface="Arial Narrow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‹Nr.›</a:t>
            </a:fld>
            <a:r>
              <a:rPr lang="de-DE" sz="1000" b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 rot="5400000">
            <a:off x="4536281" y="-3558381"/>
            <a:ext cx="71438" cy="9144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4902"/>
                  <a:invGamma/>
                  <a:alpha val="25000"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1" name="Text Box 53"/>
          <p:cNvSpPr txBox="1">
            <a:spLocks noChangeArrowheads="1"/>
          </p:cNvSpPr>
          <p:nvPr/>
        </p:nvSpPr>
        <p:spPr bwMode="auto">
          <a:xfrm>
            <a:off x="7812088" y="1196975"/>
            <a:ext cx="1331912" cy="46799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300" b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44" y="0"/>
            <a:ext cx="62245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24" y="71414"/>
            <a:ext cx="9584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24" y="71414"/>
            <a:ext cx="9584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282" y="44450"/>
            <a:ext cx="62245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7163" y="1196975"/>
            <a:ext cx="3678237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987800" y="1196975"/>
            <a:ext cx="3679825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152400"/>
            <a:ext cx="62484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4800" y="44450"/>
            <a:ext cx="6224588" cy="981075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152400"/>
            <a:ext cx="6324600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43000"/>
            <a:ext cx="5111750" cy="4983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008313" cy="4983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24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143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638800"/>
            <a:ext cx="5486400" cy="533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2" descr="uni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643834" y="571480"/>
            <a:ext cx="1403350" cy="371475"/>
          </a:xfrm>
          <a:prstGeom prst="rect">
            <a:avLst/>
          </a:prstGeom>
          <a:solidFill>
            <a:schemeClr val="bg2">
              <a:alpha val="50195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 flipV="1">
            <a:off x="0" y="65246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9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3" y="1196975"/>
            <a:ext cx="751046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die Formate des Vorlagentextes zu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361950" y="6553200"/>
            <a:ext cx="5200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eaLnBrk="0" hangingPunct="0">
              <a:spcBef>
                <a:spcPct val="0"/>
              </a:spcBef>
              <a:defRPr/>
            </a:pPr>
            <a:endParaRPr lang="en-US" sz="1000" b="0" dirty="0">
              <a:solidFill>
                <a:schemeClr val="tx1"/>
              </a:solidFill>
              <a:latin typeface="Microsoft Sans Serif" pitchFamily="34" charset="0"/>
              <a:cs typeface="Times New Roman" pitchFamily="18" charset="0"/>
            </a:endParaRPr>
          </a:p>
        </p:txBody>
      </p: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6372225" y="6553200"/>
            <a:ext cx="2438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8000" rIns="36000"/>
          <a:lstStyle/>
          <a:p>
            <a:pPr algn="r" eaLnBrk="0" hangingPunct="0">
              <a:spcBef>
                <a:spcPct val="0"/>
              </a:spcBef>
              <a:defRPr/>
            </a:pPr>
            <a:fld id="{4D03FD0A-D407-40C4-9B3C-83E4AFF3A8D8}" type="slidenum">
              <a:rPr lang="de-DE" sz="1000" b="0">
                <a:solidFill>
                  <a:schemeClr val="tx1"/>
                </a:solidFill>
                <a:latin typeface="Arial Narrow" pitchFamily="34" charset="0"/>
              </a:rPr>
              <a:pPr algn="r" eaLnBrk="0" hangingPunct="0">
                <a:spcBef>
                  <a:spcPct val="0"/>
                </a:spcBef>
                <a:defRPr/>
              </a:pPr>
              <a:t>‹Nr.›</a:t>
            </a:fld>
            <a:r>
              <a:rPr lang="de-DE" sz="1000" b="0">
                <a:solidFill>
                  <a:schemeClr val="tx1"/>
                </a:solidFill>
                <a:latin typeface="Arial Narrow" pitchFamily="34" charset="0"/>
              </a:rPr>
              <a:t> 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 rot="-16200000">
            <a:off x="4536281" y="-3558381"/>
            <a:ext cx="71438" cy="9144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4902"/>
                  <a:invGamma/>
                  <a:alpha val="25000"/>
                </a:schemeClr>
              </a:gs>
            </a:gsLst>
            <a:lin ang="5400000" scaled="1"/>
          </a:gra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103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42844" y="44450"/>
            <a:ext cx="62245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1077" name="Text Box 53"/>
          <p:cNvSpPr txBox="1">
            <a:spLocks noChangeArrowheads="1"/>
          </p:cNvSpPr>
          <p:nvPr/>
        </p:nvSpPr>
        <p:spPr bwMode="auto">
          <a:xfrm>
            <a:off x="7812088" y="1196975"/>
            <a:ext cx="1331912" cy="46799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300" b="0">
              <a:solidFill>
                <a:schemeClr val="bg2"/>
              </a:solidFill>
              <a:latin typeface="Arial Narrow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001024" y="71414"/>
            <a:ext cx="958402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20000"/>
        </a:spcAft>
        <a:buChar char="•"/>
        <a:defRPr sz="2400">
          <a:solidFill>
            <a:srgbClr val="00254F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000">
          <a:solidFill>
            <a:srgbClr val="00254F"/>
          </a:solidFill>
          <a:latin typeface="+mn-lt"/>
        </a:defRPr>
      </a:lvl2pPr>
      <a:lvl3pPr marL="898525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400">
          <a:solidFill>
            <a:srgbClr val="00254F"/>
          </a:solidFill>
          <a:latin typeface="+mn-lt"/>
        </a:defRPr>
      </a:lvl3pPr>
      <a:lvl4pPr marL="1255713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000">
          <a:solidFill>
            <a:srgbClr val="00254F"/>
          </a:solidFill>
          <a:latin typeface="+mn-lt"/>
        </a:defRPr>
      </a:lvl4pPr>
      <a:lvl5pPr marL="16129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 sz="2000">
          <a:solidFill>
            <a:srgbClr val="00254F"/>
          </a:solidFill>
          <a:latin typeface="+mn-lt"/>
        </a:defRPr>
      </a:lvl5pPr>
      <a:lvl6pPr marL="20701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6pPr>
      <a:lvl7pPr marL="25273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7pPr>
      <a:lvl8pPr marL="29845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8pPr>
      <a:lvl9pPr marL="3441700" indent="-177800" algn="l" rtl="0" eaLnBrk="1" fontAlgn="base" hangingPunct="1">
        <a:spcBef>
          <a:spcPct val="0"/>
        </a:spcBef>
        <a:spcAft>
          <a:spcPct val="20000"/>
        </a:spcAft>
        <a:buClr>
          <a:schemeClr val="tx1"/>
        </a:buClr>
        <a:buFont typeface="Webdings" pitchFamily="18" charset="2"/>
        <a:buChar char="4"/>
        <a:defRPr>
          <a:solidFill>
            <a:srgbClr val="00254F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117725"/>
          </a:xfrm>
        </p:spPr>
        <p:txBody>
          <a:bodyPr/>
          <a:lstStyle/>
          <a:p>
            <a:pPr eaLnBrk="1" hangingPunct="1"/>
            <a:endParaRPr lang="en-US" sz="2800" dirty="0" smtClean="0"/>
          </a:p>
        </p:txBody>
      </p:sp>
      <p:sp>
        <p:nvSpPr>
          <p:cNvPr id="14339" name="Text Box 0"/>
          <p:cNvSpPr txBox="1">
            <a:spLocks noChangeArrowheads="1"/>
          </p:cNvSpPr>
          <p:nvPr/>
        </p:nvSpPr>
        <p:spPr bwMode="auto">
          <a:xfrm>
            <a:off x="1763713" y="3929063"/>
            <a:ext cx="594360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l"/>
            <a:r>
              <a:rPr lang="en-US" sz="2000" b="0"/>
              <a:t>	</a:t>
            </a:r>
            <a:endParaRPr lang="en-US" sz="1800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e3-value </a:t>
            </a:r>
            <a:r>
              <a:rPr lang="de-DE" dirty="0" smtClean="0"/>
              <a:t>Model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2" y="135908"/>
            <a:ext cx="170525" cy="255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 sz="1108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/>
          </p:nvPr>
        </p:nvGraphicFramePr>
        <p:xfrm>
          <a:off x="2339752" y="1102588"/>
          <a:ext cx="5040560" cy="515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10341262" imgH="11465113" progId="Visio.Drawing.11">
                  <p:embed/>
                </p:oleObj>
              </mc:Choice>
              <mc:Fallback>
                <p:oleObj name="Visio" r:id="rId4" imgW="10341262" imgH="114651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102588"/>
                        <a:ext cx="5040560" cy="5158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358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Qualitäts- und Effizienzmessgrößen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11</a:t>
            </a:fld>
            <a:endParaRPr lang="de-DE"/>
          </a:p>
        </p:txBody>
      </p: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140526"/>
            <a:ext cx="7936246" cy="49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/>
          <p:cNvSpPr txBox="1"/>
          <p:nvPr/>
        </p:nvSpPr>
        <p:spPr>
          <a:xfrm>
            <a:off x="5940153" y="5917177"/>
            <a:ext cx="3096344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8" dirty="0"/>
              <a:t>In Anlehnung an Overhage (2011)</a:t>
            </a:r>
          </a:p>
        </p:txBody>
      </p:sp>
    </p:spTree>
    <p:extLst>
      <p:ext uri="{BB962C8B-B14F-4D97-AF65-F5344CB8AC3E}">
        <p14:creationId xmlns:p14="http://schemas.microsoft.com/office/powerpoint/2010/main" val="1002897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Forschungsmodell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Grafik 5" descr="C:\Users\Martin Kramer\Dropbox\Uni\SS2012\Masterarbeit\Evaluation\Research Model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1" y="1235526"/>
            <a:ext cx="8117840" cy="4858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708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Gestaltung von Wirtschaftsexperimenten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7" name="Diagramm 6"/>
          <p:cNvGraphicFramePr/>
          <p:nvPr>
            <p:extLst/>
          </p:nvPr>
        </p:nvGraphicFramePr>
        <p:xfrm>
          <a:off x="755576" y="1553308"/>
          <a:ext cx="7848872" cy="3751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12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Experimentdurchführung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6" name="Grafik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35526"/>
            <a:ext cx="8657561" cy="48522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927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677338"/>
          <a:ext cx="8686800" cy="1982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5471"/>
                <a:gridCol w="288032"/>
                <a:gridCol w="1413297"/>
              </a:tblGrid>
              <a:tr h="844062">
                <a:tc>
                  <a:txBody>
                    <a:bodyPr/>
                    <a:lstStyle/>
                    <a:p>
                      <a:endParaRPr lang="de-DE" sz="1700" dirty="0" smtClean="0"/>
                    </a:p>
                    <a:p>
                      <a:endParaRPr lang="de-DE" sz="1700" dirty="0" smtClean="0"/>
                    </a:p>
                    <a:p>
                      <a:endParaRPr lang="de-DE" sz="1700" dirty="0" smtClean="0"/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r>
                        <a:rPr lang="de-DE" sz="1700" dirty="0" smtClean="0"/>
                        <a:t>Nullhypothese beibehalten</a:t>
                      </a:r>
                      <a:endParaRPr lang="de-DE" sz="1700" dirty="0"/>
                    </a:p>
                  </a:txBody>
                  <a:tcPr marT="42203" marB="42203"/>
                </a:tc>
              </a:tr>
              <a:tr h="1097280">
                <a:tc>
                  <a:txBody>
                    <a:bodyPr/>
                    <a:lstStyle/>
                    <a:p>
                      <a:endParaRPr lang="de-DE" sz="1700" dirty="0" smtClean="0"/>
                    </a:p>
                    <a:p>
                      <a:endParaRPr lang="de-DE" sz="1700" dirty="0" smtClean="0"/>
                    </a:p>
                    <a:p>
                      <a:endParaRPr lang="de-DE" sz="1700" dirty="0"/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Nullhypothese beibehalten</a:t>
                      </a:r>
                    </a:p>
                    <a:p>
                      <a:endParaRPr lang="de-DE" sz="1700" dirty="0"/>
                    </a:p>
                  </a:txBody>
                  <a:tcPr marT="42203" marB="42203"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15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/>
              <p:cNvSpPr/>
              <p:nvPr/>
            </p:nvSpPr>
            <p:spPr>
              <a:xfrm>
                <a:off x="395536" y="1786806"/>
                <a:ext cx="6696744" cy="776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108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108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108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108" i="1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de-DE" sz="1108" dirty="0"/>
                  <a:t>. </a:t>
                </a:r>
                <a:r>
                  <a:rPr lang="de-DE" sz="1108" i="1" dirty="0"/>
                  <a:t>Die Verwendung einer graphischen Darstellung des Geschäftsmodells innerhalb einer Geschäftsmodellbeschreibung zur Ergänzung der Beschreibung führt zu einer Verbesserung der Qualität / Effektivität der Interpretation.</a:t>
                </a:r>
                <a:r>
                  <a:rPr lang="de-DE" sz="1108" dirty="0"/>
                  <a:t/>
                </a:r>
                <a:br>
                  <a:rPr lang="de-DE" sz="1108" dirty="0"/>
                </a:br>
                <a:endParaRPr lang="de-DE" sz="1108" dirty="0"/>
              </a:p>
            </p:txBody>
          </p:sp>
        </mc:Choice>
        <mc:Fallback>
          <p:sp>
            <p:nvSpPr>
              <p:cNvPr id="7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86806"/>
                <a:ext cx="6696744" cy="776110"/>
              </a:xfrm>
              <a:prstGeom prst="rect">
                <a:avLst/>
              </a:prstGeom>
              <a:blipFill rotWithShape="0">
                <a:blip r:embed="rId3"/>
                <a:stretch>
                  <a:fillRect r="-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/>
              <p:cNvSpPr/>
              <p:nvPr/>
            </p:nvSpPr>
            <p:spPr>
              <a:xfrm>
                <a:off x="409622" y="2607904"/>
                <a:ext cx="6682658" cy="605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108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108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108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108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de-DE" sz="1108" dirty="0"/>
                  <a:t>. </a:t>
                </a:r>
                <a:r>
                  <a:rPr lang="de-DE" sz="1108" i="1" dirty="0"/>
                  <a:t>Die Verwendung einer graphischen Darstellung des Geschäftsmodells innerhalb einer Geschäftsmodellbeschreibung zur Ergänzung der Beschreibung führt zu einer Verbesserung der Effizienz der Interpretation.</a:t>
                </a:r>
                <a:endParaRPr lang="de-DE" sz="1108" dirty="0"/>
              </a:p>
            </p:txBody>
          </p:sp>
        </mc:Choice>
        <mc:Fallback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2" y="2607904"/>
                <a:ext cx="6682658" cy="605935"/>
              </a:xfrm>
              <a:prstGeom prst="rect">
                <a:avLst/>
              </a:prstGeom>
              <a:blipFill rotWithShape="0">
                <a:blip r:embed="rId4"/>
                <a:stretch>
                  <a:fillRect r="-274" b="-60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Inhaltsplatzhalter 5"/>
          <p:cNvGraphicFramePr>
            <a:graphicFrameLocks/>
          </p:cNvGraphicFramePr>
          <p:nvPr>
            <p:extLst/>
          </p:nvPr>
        </p:nvGraphicFramePr>
        <p:xfrm>
          <a:off x="251520" y="4160158"/>
          <a:ext cx="8686800" cy="224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5471"/>
                <a:gridCol w="288032"/>
                <a:gridCol w="1413297"/>
              </a:tblGrid>
              <a:tr h="844062">
                <a:tc>
                  <a:txBody>
                    <a:bodyPr/>
                    <a:lstStyle/>
                    <a:p>
                      <a:endParaRPr lang="de-DE" sz="1700" dirty="0" smtClean="0"/>
                    </a:p>
                    <a:p>
                      <a:endParaRPr lang="de-DE" sz="1700" dirty="0" smtClean="0"/>
                    </a:p>
                    <a:p>
                      <a:endParaRPr lang="de-DE" sz="1700" dirty="0" smtClean="0"/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 smtClean="0">
                          <a:solidFill>
                            <a:schemeClr val="tx1"/>
                          </a:solidFill>
                        </a:rPr>
                        <a:t>Nullhypothese verwerfen</a:t>
                      </a:r>
                    </a:p>
                    <a:p>
                      <a:r>
                        <a:rPr lang="de-DE" sz="1700" dirty="0" smtClean="0"/>
                        <a:t>(+: BMC)</a:t>
                      </a:r>
                      <a:endParaRPr lang="de-DE" sz="1700" dirty="0"/>
                    </a:p>
                  </a:txBody>
                  <a:tcPr marT="42203" marB="42203"/>
                </a:tc>
              </a:tr>
              <a:tr h="844062">
                <a:tc>
                  <a:txBody>
                    <a:bodyPr/>
                    <a:lstStyle/>
                    <a:p>
                      <a:endParaRPr lang="de-DE" sz="1700" dirty="0" smtClean="0"/>
                    </a:p>
                    <a:p>
                      <a:endParaRPr lang="de-DE" sz="1700" dirty="0" smtClean="0"/>
                    </a:p>
                    <a:p>
                      <a:endParaRPr lang="de-DE" sz="1700" dirty="0"/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endParaRPr lang="de-DE" sz="1700" dirty="0"/>
                    </a:p>
                  </a:txBody>
                  <a:tcPr marT="42203" marB="422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dirty="0" smtClean="0"/>
                        <a:t>Nullhypothese verwerfen</a:t>
                      </a:r>
                    </a:p>
                    <a:p>
                      <a:r>
                        <a:rPr lang="de-DE" sz="1700" dirty="0" smtClean="0"/>
                        <a:t>(+: BMC)</a:t>
                      </a:r>
                      <a:endParaRPr lang="de-DE" sz="1700" dirty="0"/>
                    </a:p>
                  </a:txBody>
                  <a:tcPr marT="42203" marB="42203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hteck 9"/>
              <p:cNvSpPr/>
              <p:nvPr/>
            </p:nvSpPr>
            <p:spPr>
              <a:xfrm>
                <a:off x="395536" y="4269627"/>
                <a:ext cx="6696744" cy="60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108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108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108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108" i="1"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de-DE" sz="1108" dirty="0"/>
                  <a:t>. </a:t>
                </a:r>
                <a:r>
                  <a:rPr lang="de-DE" sz="1108" i="1" dirty="0"/>
                  <a:t>Das verwendete Framework einer Geschäftsmodellrepräsentationsform zum Transfer einer Geschäftsmodellbeschreibung hat einen Einfluss auf die resultierende Modellqualität.</a:t>
                </a:r>
                <a:r>
                  <a:rPr lang="de-DE" sz="1108" dirty="0"/>
                  <a:t/>
                </a:r>
                <a:br>
                  <a:rPr lang="de-DE" sz="1108" dirty="0"/>
                </a:br>
                <a:endParaRPr lang="de-DE" sz="1108" dirty="0"/>
              </a:p>
            </p:txBody>
          </p:sp>
        </mc:Choice>
        <mc:Fallback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69627"/>
                <a:ext cx="6696744" cy="6067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hteck 10"/>
              <p:cNvSpPr/>
              <p:nvPr/>
            </p:nvSpPr>
            <p:spPr>
              <a:xfrm>
                <a:off x="409622" y="5090724"/>
                <a:ext cx="6682658" cy="4347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108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108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e-DE" sz="1108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de-DE" sz="1108" i="1">
                            <a:latin typeface="Cambria Math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de-DE" sz="1108" dirty="0"/>
                  <a:t>. </a:t>
                </a:r>
                <a:r>
                  <a:rPr lang="de-DE" sz="1108" i="1" dirty="0"/>
                  <a:t>Das verwendete Framework einer Geschäftsmodellrepräsentationsform zum Transfer einer Geschäftsmodellbeschreibung hat einen Einfluss auf die resultierende Modelleffizienz.</a:t>
                </a:r>
                <a:endParaRPr lang="de-DE" sz="1108" dirty="0"/>
              </a:p>
            </p:txBody>
          </p:sp>
        </mc:Choice>
        <mc:Fallback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2" y="5090724"/>
                <a:ext cx="6682658" cy="434734"/>
              </a:xfrm>
              <a:prstGeom prst="rect">
                <a:avLst/>
              </a:prstGeom>
              <a:blipFill rotWithShape="0"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241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4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Diskussion und Implikationen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Beitrag von Geschäftsmodellrepräsentationen zur Qualität und Effizienz von Geschäftsmodellbeschreibungen nicht eindeutig nachweisbar, daher:</a:t>
            </a:r>
          </a:p>
          <a:p>
            <a:pPr lvl="1"/>
            <a:r>
              <a:rPr lang="de-DE" dirty="0" smtClean="0"/>
              <a:t>Einsatz nur situationsbedingt sinnvoll, Aufwand für Erstellung sollte mit in Kalkulation einbezogen werden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Übung und „gemeinsame Sprache“ als Grundlage für sinnvollen Einsatz</a:t>
            </a:r>
          </a:p>
          <a:p>
            <a:endParaRPr lang="de-DE" dirty="0"/>
          </a:p>
          <a:p>
            <a:r>
              <a:rPr lang="de-DE" dirty="0" smtClean="0"/>
              <a:t>Forschung:</a:t>
            </a:r>
          </a:p>
          <a:p>
            <a:pPr lvl="1"/>
            <a:r>
              <a:rPr lang="de-DE" dirty="0" smtClean="0"/>
              <a:t>Durchführung mit repräsentativer Anzahl von Studenten nötig, um Ergebnisse zu validieren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Qualitäts- und Effizienzbewertung mittels einfacher Aggregatsfunktion über Einzelqualitäten sollte mittels Experten-Meinungen verifiziert werden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Anpassung der Bearbeitungszeiten sinnvoll, da Teilnehmer ohne Vorwissen selbst bei einfacher Aufgabenstellung nicht vollständig umsetzbar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363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</a:p>
          <a:p>
            <a:r>
              <a:rPr lang="de-DE" dirty="0" smtClean="0"/>
              <a:t>Problem</a:t>
            </a:r>
          </a:p>
          <a:p>
            <a:pPr lvl="1"/>
            <a:r>
              <a:rPr lang="de-DE" dirty="0" smtClean="0"/>
              <a:t>Motivation</a:t>
            </a:r>
          </a:p>
          <a:p>
            <a:pPr lvl="1"/>
            <a:r>
              <a:rPr lang="de-DE" dirty="0" smtClean="0"/>
              <a:t>Fragestellung</a:t>
            </a:r>
          </a:p>
          <a:p>
            <a:pPr lvl="1"/>
            <a:r>
              <a:rPr lang="de-DE" dirty="0" smtClean="0"/>
              <a:t>Grundlagen</a:t>
            </a:r>
          </a:p>
          <a:p>
            <a:pPr lvl="2"/>
            <a:r>
              <a:rPr lang="de-DE" dirty="0" smtClean="0"/>
              <a:t>Konzeptionelle Modellierung</a:t>
            </a:r>
          </a:p>
          <a:p>
            <a:pPr lvl="2"/>
            <a:r>
              <a:rPr lang="de-DE" dirty="0" smtClean="0"/>
              <a:t>Geschäftsmodellrepräsentationen</a:t>
            </a:r>
          </a:p>
          <a:p>
            <a:pPr lvl="2"/>
            <a:r>
              <a:rPr lang="de-DE" dirty="0" smtClean="0"/>
              <a:t>Experimentgestaltung</a:t>
            </a:r>
          </a:p>
          <a:p>
            <a:r>
              <a:rPr lang="de-DE" dirty="0" smtClean="0"/>
              <a:t>Vorgehen</a:t>
            </a:r>
          </a:p>
          <a:p>
            <a:pPr lvl="1"/>
            <a:r>
              <a:rPr lang="de-DE" dirty="0" smtClean="0"/>
              <a:t>Forschungsmodell</a:t>
            </a:r>
          </a:p>
          <a:p>
            <a:pPr lvl="1"/>
            <a:r>
              <a:rPr lang="de-DE" dirty="0" smtClean="0"/>
              <a:t>Hypothesenentwicklung</a:t>
            </a:r>
          </a:p>
          <a:p>
            <a:pPr lvl="1"/>
            <a:r>
              <a:rPr lang="de-DE" dirty="0" smtClean="0"/>
              <a:t>Untersuchungsgestaltung</a:t>
            </a:r>
          </a:p>
          <a:p>
            <a:r>
              <a:rPr lang="de-DE" dirty="0" smtClean="0"/>
              <a:t>Ergebnisse</a:t>
            </a:r>
          </a:p>
          <a:p>
            <a:pPr lvl="1"/>
            <a:r>
              <a:rPr lang="de-DE" dirty="0" smtClean="0"/>
              <a:t>Deskriptive Statistik</a:t>
            </a:r>
          </a:p>
          <a:p>
            <a:pPr lvl="1"/>
            <a:r>
              <a:rPr lang="de-DE" dirty="0" smtClean="0"/>
              <a:t>Modellqualitäten</a:t>
            </a:r>
          </a:p>
          <a:p>
            <a:pPr lvl="1"/>
            <a:r>
              <a:rPr lang="de-DE" dirty="0" smtClean="0"/>
              <a:t>Diskussion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571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Überblick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3</a:t>
            </a:fld>
            <a:endParaRPr lang="de-DE"/>
          </a:p>
        </p:txBody>
      </p:sp>
      <p:grpSp>
        <p:nvGrpSpPr>
          <p:cNvPr id="101" name="Gruppieren 100"/>
          <p:cNvGrpSpPr/>
          <p:nvPr/>
        </p:nvGrpSpPr>
        <p:grpSpPr>
          <a:xfrm>
            <a:off x="562531" y="1303943"/>
            <a:ext cx="8249881" cy="4773200"/>
            <a:chOff x="229324" y="1052736"/>
            <a:chExt cx="8618170" cy="5341571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6707074" y="1052736"/>
              <a:ext cx="2140420" cy="29535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Konzeptionelle Modellierung</a:t>
              </a: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229324" y="1052736"/>
              <a:ext cx="2140509" cy="29535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Geschäftsmodelle</a:t>
              </a:r>
            </a:p>
          </p:txBody>
        </p:sp>
        <p:sp>
          <p:nvSpPr>
            <p:cNvPr id="8" name="Abgerundetes Rechteck 7"/>
            <p:cNvSpPr/>
            <p:nvPr/>
          </p:nvSpPr>
          <p:spPr bwMode="auto">
            <a:xfrm>
              <a:off x="3227640" y="1808612"/>
              <a:ext cx="2783235" cy="28331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Qualitäts</a:t>
              </a:r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- und Effizienzmessgrößen</a:t>
              </a:r>
              <a:endParaRPr lang="de-DE" sz="1015" b="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3388602" y="1052736"/>
              <a:ext cx="2461311" cy="295356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Geschäftsmodellrepräsentationen</a:t>
              </a:r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229325" y="1817757"/>
              <a:ext cx="2140509" cy="35250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Business Model Canvas</a:t>
              </a:r>
            </a:p>
          </p:txBody>
        </p:sp>
        <p:sp>
          <p:nvSpPr>
            <p:cNvPr id="11" name="Abgerundetes Rechteck 10"/>
            <p:cNvSpPr/>
            <p:nvPr/>
          </p:nvSpPr>
          <p:spPr bwMode="auto">
            <a:xfrm>
              <a:off x="6693244" y="1817757"/>
              <a:ext cx="2154250" cy="352509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e3-value Model</a:t>
              </a: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229326" y="2780928"/>
              <a:ext cx="3136539" cy="36004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Forschungsmodell „Verständnis“</a:t>
              </a:r>
            </a:p>
          </p:txBody>
        </p:sp>
        <p:sp>
          <p:nvSpPr>
            <p:cNvPr id="13" name="Abgerundetes Rechteck 12"/>
            <p:cNvSpPr/>
            <p:nvPr/>
          </p:nvSpPr>
          <p:spPr bwMode="auto">
            <a:xfrm>
              <a:off x="5849913" y="2780928"/>
              <a:ext cx="2997581" cy="341639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Forschungsmodell „Umsetzung“</a:t>
              </a:r>
            </a:p>
          </p:txBody>
        </p:sp>
        <p:sp>
          <p:nvSpPr>
            <p:cNvPr id="14" name="Abgerundetes Rechteck 13"/>
            <p:cNvSpPr/>
            <p:nvPr/>
          </p:nvSpPr>
          <p:spPr bwMode="auto">
            <a:xfrm>
              <a:off x="3719157" y="2780928"/>
              <a:ext cx="1800200" cy="494784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Grundlagen: G</a:t>
              </a:r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estaltung Wirtschaftsexperimente</a:t>
              </a: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1565664" y="3429000"/>
              <a:ext cx="1800200" cy="58246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Hypothesenentwicklung</a:t>
              </a:r>
            </a:p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„Verständnis“</a:t>
              </a: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719158" y="3651421"/>
              <a:ext cx="1800200" cy="30010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Untersuchungsdesign</a:t>
              </a:r>
              <a:endParaRPr lang="de-DE" sz="1015" b="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7" name="Abgerundetes Rechteck 16"/>
            <p:cNvSpPr/>
            <p:nvPr/>
          </p:nvSpPr>
          <p:spPr bwMode="auto">
            <a:xfrm>
              <a:off x="3719158" y="4941168"/>
              <a:ext cx="1800200" cy="286339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Deskriptive Statistik</a:t>
              </a:r>
              <a:endParaRPr lang="de-DE" sz="1015" b="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391823" y="4293096"/>
              <a:ext cx="2455189" cy="32788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Experimentdurchführung</a:t>
              </a:r>
              <a:endParaRPr lang="de-DE" sz="1015" b="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9" name="Abgerundetes Rechteck 18"/>
            <p:cNvSpPr/>
            <p:nvPr/>
          </p:nvSpPr>
          <p:spPr bwMode="auto">
            <a:xfrm>
              <a:off x="3365864" y="6034267"/>
              <a:ext cx="2484049" cy="36004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Implikationen für die Forschung</a:t>
              </a:r>
              <a:endParaRPr lang="de-DE" sz="1015" b="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1349640" y="5340268"/>
              <a:ext cx="2016224" cy="54523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Diskussion der Ergebnisse: Business Model Canvas</a:t>
              </a:r>
            </a:p>
          </p:txBody>
        </p:sp>
        <p:sp>
          <p:nvSpPr>
            <p:cNvPr id="21" name="Abgerundetes Rechteck 20"/>
            <p:cNvSpPr/>
            <p:nvPr/>
          </p:nvSpPr>
          <p:spPr bwMode="auto">
            <a:xfrm>
              <a:off x="5849913" y="3429000"/>
              <a:ext cx="1800200" cy="582460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Hypothesenentwicklung</a:t>
              </a:r>
            </a:p>
            <a:p>
              <a:pPr defTabSz="844083"/>
              <a:r>
                <a:rPr lang="de-DE" sz="1015" b="0" dirty="0">
                  <a:solidFill>
                    <a:schemeClr val="tx1"/>
                  </a:solidFill>
                  <a:latin typeface="Arial" charset="0"/>
                </a:rPr>
                <a:t>„Umsetzung“</a:t>
              </a:r>
            </a:p>
          </p:txBody>
        </p:sp>
        <p:sp>
          <p:nvSpPr>
            <p:cNvPr id="22" name="Abgerundetes Rechteck 21"/>
            <p:cNvSpPr/>
            <p:nvPr/>
          </p:nvSpPr>
          <p:spPr bwMode="auto">
            <a:xfrm>
              <a:off x="5849913" y="5340268"/>
              <a:ext cx="2016224" cy="545232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84406" tIns="42203" rIns="84406" bIns="42203" numCol="1" rtlCol="0" anchor="t" anchorCtr="0" compatLnSpc="1">
              <a:prstTxWarp prst="textNoShape">
                <a:avLst/>
              </a:prstTxWarp>
            </a:bodyPr>
            <a:lstStyle/>
            <a:p>
              <a:pPr defTabSz="844083"/>
              <a:r>
                <a:rPr lang="de-DE" sz="1015" dirty="0">
                  <a:solidFill>
                    <a:schemeClr val="tx1"/>
                  </a:solidFill>
                  <a:latin typeface="Arial" charset="0"/>
                </a:rPr>
                <a:t>Diskussion der Ergebnisse: e3-value Model</a:t>
              </a:r>
            </a:p>
          </p:txBody>
        </p:sp>
        <p:cxnSp>
          <p:nvCxnSpPr>
            <p:cNvPr id="23" name="Gerade Verbindung mit Pfeil 22"/>
            <p:cNvCxnSpPr>
              <a:stCxn id="17" idx="1"/>
              <a:endCxn id="17" idx="1"/>
            </p:cNvCxnSpPr>
            <p:nvPr/>
          </p:nvCxnSpPr>
          <p:spPr bwMode="auto">
            <a:xfrm>
              <a:off x="3719158" y="5084338"/>
              <a:ext cx="0" cy="0"/>
            </a:xfrm>
            <a:prstGeom prst="straightConnector1">
              <a:avLst/>
            </a:prstGeom>
            <a:noFill/>
            <a:ln>
              <a:noFill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mit Pfeil 24"/>
            <p:cNvCxnSpPr>
              <a:stCxn id="7" idx="3"/>
            </p:cNvCxnSpPr>
            <p:nvPr/>
          </p:nvCxnSpPr>
          <p:spPr bwMode="auto">
            <a:xfrm>
              <a:off x="2369833" y="1200415"/>
              <a:ext cx="95932" cy="24810"/>
            </a:xfrm>
            <a:prstGeom prst="straightConnector1">
              <a:avLst/>
            </a:prstGeom>
            <a:noFill/>
            <a:ln>
              <a:noFill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 Verbindung mit Pfeil 26"/>
            <p:cNvCxnSpPr>
              <a:stCxn id="7" idx="3"/>
              <a:endCxn id="9" idx="1"/>
            </p:cNvCxnSpPr>
            <p:nvPr/>
          </p:nvCxnSpPr>
          <p:spPr bwMode="auto">
            <a:xfrm>
              <a:off x="2369833" y="1200415"/>
              <a:ext cx="1018769" cy="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>
              <a:stCxn id="6" idx="1"/>
              <a:endCxn id="9" idx="3"/>
            </p:cNvCxnSpPr>
            <p:nvPr/>
          </p:nvCxnSpPr>
          <p:spPr bwMode="auto">
            <a:xfrm flipH="1">
              <a:off x="5849912" y="1200415"/>
              <a:ext cx="857162" cy="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9" idx="2"/>
              <a:endCxn id="8" idx="0"/>
            </p:cNvCxnSpPr>
            <p:nvPr/>
          </p:nvCxnSpPr>
          <p:spPr bwMode="auto">
            <a:xfrm>
              <a:off x="4619257" y="1348092"/>
              <a:ext cx="0" cy="460519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/>
            <p:cNvCxnSpPr>
              <a:stCxn id="10" idx="3"/>
              <a:endCxn id="8" idx="1"/>
            </p:cNvCxnSpPr>
            <p:nvPr/>
          </p:nvCxnSpPr>
          <p:spPr bwMode="auto">
            <a:xfrm flipV="1">
              <a:off x="2369834" y="1950271"/>
              <a:ext cx="857807" cy="4374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>
              <a:stCxn id="11" idx="1"/>
              <a:endCxn id="8" idx="3"/>
            </p:cNvCxnSpPr>
            <p:nvPr/>
          </p:nvCxnSpPr>
          <p:spPr bwMode="auto">
            <a:xfrm flipH="1" flipV="1">
              <a:off x="6010875" y="1950271"/>
              <a:ext cx="682369" cy="4374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8" idx="2"/>
              <a:endCxn id="12" idx="0"/>
            </p:cNvCxnSpPr>
            <p:nvPr/>
          </p:nvCxnSpPr>
          <p:spPr bwMode="auto">
            <a:xfrm flipH="1">
              <a:off x="1797596" y="2091931"/>
              <a:ext cx="2821662" cy="688997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stCxn id="8" idx="2"/>
              <a:endCxn id="13" idx="0"/>
            </p:cNvCxnSpPr>
            <p:nvPr/>
          </p:nvCxnSpPr>
          <p:spPr bwMode="auto">
            <a:xfrm>
              <a:off x="4619257" y="2091931"/>
              <a:ext cx="2729446" cy="688997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mit Pfeil 61"/>
            <p:cNvCxnSpPr>
              <a:stCxn id="13" idx="2"/>
              <a:endCxn id="21" idx="0"/>
            </p:cNvCxnSpPr>
            <p:nvPr/>
          </p:nvCxnSpPr>
          <p:spPr bwMode="auto">
            <a:xfrm flipH="1">
              <a:off x="6750013" y="3122567"/>
              <a:ext cx="598690" cy="306433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>
              <a:stCxn id="12" idx="2"/>
              <a:endCxn id="15" idx="0"/>
            </p:cNvCxnSpPr>
            <p:nvPr/>
          </p:nvCxnSpPr>
          <p:spPr bwMode="auto">
            <a:xfrm>
              <a:off x="1797596" y="3140969"/>
              <a:ext cx="668169" cy="288031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>
              <a:stCxn id="15" idx="3"/>
              <a:endCxn id="16" idx="1"/>
            </p:cNvCxnSpPr>
            <p:nvPr/>
          </p:nvCxnSpPr>
          <p:spPr bwMode="auto">
            <a:xfrm>
              <a:off x="3365864" y="3720231"/>
              <a:ext cx="353294" cy="81242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>
              <a:stCxn id="21" idx="1"/>
              <a:endCxn id="16" idx="3"/>
            </p:cNvCxnSpPr>
            <p:nvPr/>
          </p:nvCxnSpPr>
          <p:spPr bwMode="auto">
            <a:xfrm flipH="1">
              <a:off x="5519357" y="3720231"/>
              <a:ext cx="330556" cy="81242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>
              <a:stCxn id="14" idx="2"/>
              <a:endCxn id="16" idx="0"/>
            </p:cNvCxnSpPr>
            <p:nvPr/>
          </p:nvCxnSpPr>
          <p:spPr bwMode="auto">
            <a:xfrm>
              <a:off x="4619256" y="3275711"/>
              <a:ext cx="1" cy="37571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/>
            <p:cNvCxnSpPr>
              <a:stCxn id="16" idx="2"/>
              <a:endCxn id="18" idx="0"/>
            </p:cNvCxnSpPr>
            <p:nvPr/>
          </p:nvCxnSpPr>
          <p:spPr bwMode="auto">
            <a:xfrm>
              <a:off x="4619257" y="3951524"/>
              <a:ext cx="161" cy="341571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18" idx="2"/>
              <a:endCxn id="17" idx="0"/>
            </p:cNvCxnSpPr>
            <p:nvPr/>
          </p:nvCxnSpPr>
          <p:spPr bwMode="auto">
            <a:xfrm flipH="1">
              <a:off x="4619257" y="4620977"/>
              <a:ext cx="161" cy="320192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/>
            <p:cNvCxnSpPr>
              <a:stCxn id="17" idx="1"/>
              <a:endCxn id="20" idx="0"/>
            </p:cNvCxnSpPr>
            <p:nvPr/>
          </p:nvCxnSpPr>
          <p:spPr bwMode="auto">
            <a:xfrm flipH="1">
              <a:off x="2357752" y="5084338"/>
              <a:ext cx="1361405" cy="25593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stCxn id="17" idx="3"/>
              <a:endCxn id="22" idx="0"/>
            </p:cNvCxnSpPr>
            <p:nvPr/>
          </p:nvCxnSpPr>
          <p:spPr bwMode="auto">
            <a:xfrm>
              <a:off x="5519357" y="5084338"/>
              <a:ext cx="1338669" cy="255930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/>
            <p:cNvCxnSpPr>
              <a:stCxn id="20" idx="3"/>
              <a:endCxn id="19" idx="0"/>
            </p:cNvCxnSpPr>
            <p:nvPr/>
          </p:nvCxnSpPr>
          <p:spPr bwMode="auto">
            <a:xfrm>
              <a:off x="3365864" y="5612884"/>
              <a:ext cx="1242025" cy="421383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>
              <a:stCxn id="22" idx="1"/>
              <a:endCxn id="19" idx="0"/>
            </p:cNvCxnSpPr>
            <p:nvPr/>
          </p:nvCxnSpPr>
          <p:spPr bwMode="auto">
            <a:xfrm flipH="1">
              <a:off x="4607889" y="5612884"/>
              <a:ext cx="1242025" cy="421383"/>
            </a:xfrm>
            <a:prstGeom prst="straightConnector1">
              <a:avLst/>
            </a:prstGeom>
            <a:ln>
              <a:tailEnd type="arrow"/>
            </a:ln>
            <a:ex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021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Verwendung von „Geschäftsmodellen“ in Theorie und Praxis</a:t>
            </a:r>
          </a:p>
          <a:p>
            <a:endParaRPr lang="de-DE" dirty="0" smtClean="0"/>
          </a:p>
          <a:p>
            <a:r>
              <a:rPr lang="de-DE" dirty="0" smtClean="0"/>
              <a:t>Unklare Begriffsdefinitionen für „Geschäftsmodelle“ und deren Differenzierung</a:t>
            </a:r>
          </a:p>
          <a:p>
            <a:endParaRPr lang="de-DE" dirty="0" smtClean="0"/>
          </a:p>
          <a:p>
            <a:r>
              <a:rPr lang="de-DE" dirty="0" smtClean="0"/>
              <a:t>Geschäftsmodelle als Schlüsselfaktor für Unternehmenserfolg</a:t>
            </a:r>
          </a:p>
          <a:p>
            <a:endParaRPr lang="de-DE" dirty="0" smtClean="0"/>
          </a:p>
          <a:p>
            <a:r>
              <a:rPr lang="de-DE" dirty="0" smtClean="0"/>
              <a:t>Auswahl eines „Geschäftsmodells“ für Management auf mehreren Ebenen nur schwer zu begründen</a:t>
            </a:r>
          </a:p>
          <a:p>
            <a:endParaRPr lang="de-DE" dirty="0" smtClean="0"/>
          </a:p>
          <a:p>
            <a:r>
              <a:rPr lang="de-DE" dirty="0" smtClean="0"/>
              <a:t>Unklare Definition von </a:t>
            </a:r>
            <a:r>
              <a:rPr lang="de-DE" b="1" dirty="0" smtClean="0"/>
              <a:t>Qualität</a:t>
            </a:r>
            <a:r>
              <a:rPr lang="de-DE" dirty="0" smtClean="0"/>
              <a:t> und </a:t>
            </a:r>
            <a:r>
              <a:rPr lang="de-DE" b="1" dirty="0" smtClean="0"/>
              <a:t>Effizienz</a:t>
            </a:r>
            <a:r>
              <a:rPr lang="de-DE" dirty="0"/>
              <a:t> </a:t>
            </a:r>
            <a:r>
              <a:rPr lang="de-DE" dirty="0" smtClean="0"/>
              <a:t>der Modelle</a:t>
            </a:r>
          </a:p>
          <a:p>
            <a:endParaRPr lang="de-DE" dirty="0" smtClean="0"/>
          </a:p>
          <a:p>
            <a:r>
              <a:rPr lang="de-DE" dirty="0" smtClean="0"/>
              <a:t>Unstrukturierte Messung und unkontrollierte Untersuchung des Forschungsfeldes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631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Fragestellung(en)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Lassen sich ein theoretisch begründeter Bezugsrahmen herstellen und Kriterien für die Bewertung von „Geschäftsmodellrepräsentationsformen“ finden?</a:t>
            </a:r>
          </a:p>
          <a:p>
            <a:endParaRPr lang="de-DE" dirty="0" smtClean="0"/>
          </a:p>
          <a:p>
            <a:r>
              <a:rPr lang="de-DE" dirty="0" smtClean="0"/>
              <a:t>Wie kann durch Übertragung des Wissens im Bereich kontrollierte Wirtschaftsexperimente auf die Analyse von Geschäftsmodellen eine Untersuchung gestaltet werden, die zu relevanten Ergebnissen führt?</a:t>
            </a:r>
          </a:p>
          <a:p>
            <a:endParaRPr lang="de-DE" dirty="0" smtClean="0"/>
          </a:p>
          <a:p>
            <a:r>
              <a:rPr lang="de-DE" b="1" dirty="0" smtClean="0"/>
              <a:t>Können signifikante Einflüsse einer Geschäftsmodellrepräsentationsform auf die Qualität und die Effizienz von Geschäftsmodellbeschreibungen ermittelt werden?</a:t>
            </a:r>
          </a:p>
          <a:p>
            <a:endParaRPr lang="de-DE" b="1" dirty="0"/>
          </a:p>
          <a:p>
            <a:r>
              <a:rPr lang="de-DE" b="1" dirty="0" smtClean="0"/>
              <a:t>Welchen Einfluss hat eine bestimmte Geschäftsmodellrepräsentationsform auf die Interpretation bzw. die Umsetzung eines Geschäftsmodells?</a:t>
            </a:r>
          </a:p>
          <a:p>
            <a:endParaRPr lang="de-DE" dirty="0"/>
          </a:p>
          <a:p>
            <a:r>
              <a:rPr lang="de-DE" dirty="0" smtClean="0"/>
              <a:t>Welche Implikationen für die Praxis und die Forschung können aus diesen Ergebnissen gewonnen werden?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708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de-DE" dirty="0" smtClean="0"/>
              <a:t>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Externe Repräsentation, die Verständnis eines Systems </a:t>
            </a:r>
            <a:r>
              <a:rPr lang="de-DE" dirty="0"/>
              <a:t>ermöglicht </a:t>
            </a:r>
            <a:r>
              <a:rPr lang="de-DE" dirty="0" smtClean="0"/>
              <a:t>(</a:t>
            </a:r>
            <a:r>
              <a:rPr lang="de-DE" dirty="0" err="1" smtClean="0"/>
              <a:t>Greca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/>
              <a:t>Moreira</a:t>
            </a:r>
            <a:r>
              <a:rPr lang="de-DE" dirty="0"/>
              <a:t> 2000, S. </a:t>
            </a:r>
            <a:r>
              <a:rPr lang="de-DE" dirty="0" smtClean="0"/>
              <a:t>5; </a:t>
            </a:r>
            <a:r>
              <a:rPr lang="de-DE" dirty="0" err="1" smtClean="0"/>
              <a:t>Lindland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/>
              <a:t>Krogstie</a:t>
            </a:r>
            <a:r>
              <a:rPr lang="de-DE" dirty="0"/>
              <a:t>, S. 165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Repräsentation von Semantik einer Domäne aus Sicht eines </a:t>
            </a:r>
            <a:r>
              <a:rPr lang="de-DE" dirty="0" err="1" smtClean="0"/>
              <a:t>Stakeholders</a:t>
            </a:r>
            <a:r>
              <a:rPr lang="de-DE" dirty="0" smtClean="0"/>
              <a:t>  </a:t>
            </a:r>
            <a:r>
              <a:rPr lang="fr-FR" dirty="0"/>
              <a:t>(Burton-Jones et al. 2009, S. 496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de-DE" dirty="0" err="1" smtClean="0"/>
              <a:t>Natürlichsprachliche</a:t>
            </a:r>
            <a:r>
              <a:rPr lang="de-DE" dirty="0" smtClean="0"/>
              <a:t> und/oder aus Diagrammen bestehende Beschreibung</a:t>
            </a:r>
          </a:p>
          <a:p>
            <a:endParaRPr lang="de-DE" dirty="0" smtClean="0"/>
          </a:p>
          <a:p>
            <a:r>
              <a:rPr lang="de-DE" dirty="0" smtClean="0"/>
              <a:t>Definiert und konstruiert durch Anwendung einer Modellierungsgrammatik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752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de-DE" dirty="0" smtClean="0"/>
              <a:t>Grundlagen: Geschäftsmodelle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6" y="1062404"/>
            <a:ext cx="8641655" cy="5091822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Definition des Begriffs „Geschäftsmodell“ nicht eindeutig, sowohl auf Ebene der Abstraktion als auch auf </a:t>
            </a:r>
            <a:r>
              <a:rPr lang="de-DE" dirty="0"/>
              <a:t>Ebene des </a:t>
            </a:r>
            <a:r>
              <a:rPr lang="de-DE" dirty="0" smtClean="0"/>
              <a:t>Inhalts (</a:t>
            </a:r>
            <a:r>
              <a:rPr lang="de-DE" dirty="0" err="1"/>
              <a:t>Deelmann</a:t>
            </a:r>
            <a:r>
              <a:rPr lang="de-DE" dirty="0"/>
              <a:t> und Loos 2003, S. 6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Konzeptionelle Verknüpfung von Strategie, Geschäftsorganisation und Geschäftssystem (Osterwalder et al. 2005, S. 16f.)</a:t>
            </a:r>
          </a:p>
          <a:p>
            <a:endParaRPr lang="de-DE" dirty="0"/>
          </a:p>
          <a:p>
            <a:r>
              <a:rPr lang="de-DE" dirty="0" smtClean="0"/>
              <a:t>Definition von Geschäftsmodell unscharf von Autoren </a:t>
            </a:r>
            <a:r>
              <a:rPr lang="de-DE" dirty="0"/>
              <a:t>beschrieben (Osterwalder et al. </a:t>
            </a:r>
            <a:r>
              <a:rPr lang="de-DE" dirty="0" smtClean="0"/>
              <a:t>2005; </a:t>
            </a:r>
            <a:r>
              <a:rPr lang="de-DE" dirty="0" err="1" smtClean="0"/>
              <a:t>Gordijn</a:t>
            </a:r>
            <a:r>
              <a:rPr lang="de-DE" dirty="0" smtClean="0"/>
              <a:t> 2003)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839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de-DE" dirty="0" smtClean="0"/>
              <a:t>Grundlagen: Geschäftsmodellrepräsentationen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Kombination der Konzepte „Konzeptionelles Modell“ und „Geschäftsmodell“ – graphische und textuelle Beschreibung einer Teilmenge eines Geschäftsmodells durch Verwendung einer Ontologie</a:t>
            </a:r>
          </a:p>
          <a:p>
            <a:endParaRPr lang="de-DE" dirty="0"/>
          </a:p>
          <a:p>
            <a:r>
              <a:rPr lang="de-DE" dirty="0" smtClean="0"/>
              <a:t>Geschäftsmodell allein nur schwer zu bewerten, jedoch konzeptionelles Modell und deren Ontologie im Sinne einer Sprachanalyse bewertbar</a:t>
            </a:r>
          </a:p>
          <a:p>
            <a:endParaRPr lang="de-DE" dirty="0"/>
          </a:p>
          <a:p>
            <a:r>
              <a:rPr lang="de-DE" dirty="0"/>
              <a:t>Analyse des Nutzens (in Form der </a:t>
            </a:r>
            <a:r>
              <a:rPr lang="de-DE" dirty="0" smtClean="0"/>
              <a:t>Messgrößen </a:t>
            </a:r>
            <a:r>
              <a:rPr lang="de-DE" dirty="0"/>
              <a:t>Qualität und Effizienz) konkreter Geschäftsmodellrepräsentationsformen </a:t>
            </a:r>
            <a:r>
              <a:rPr lang="de-DE" dirty="0" smtClean="0"/>
              <a:t>möglich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218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Business Model </a:t>
            </a:r>
            <a:r>
              <a:rPr lang="de-DE" dirty="0" smtClean="0"/>
              <a:t>Canvas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3908"/>
            <a:ext cx="7920404" cy="240323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Dokumentation von Geschäftsmodelllogik – Martin Kramer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8532936" y="6353908"/>
            <a:ext cx="611065" cy="240323"/>
          </a:xfrm>
          <a:prstGeom prst="rect">
            <a:avLst/>
          </a:prstGeom>
        </p:spPr>
        <p:txBody>
          <a:bodyPr/>
          <a:lstStyle/>
          <a:p>
            <a:fld id="{2155CB1F-626F-4D56-9016-CE7995581BE8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6" name="Grafik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" t="2382" r="860" b="1586"/>
          <a:stretch/>
        </p:blipFill>
        <p:spPr bwMode="auto">
          <a:xfrm>
            <a:off x="539552" y="1215253"/>
            <a:ext cx="7992888" cy="4996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9899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~7577694">
  <a:themeElements>
    <a:clrScheme name="Diss 8">
      <a:dk1>
        <a:srgbClr val="00254F"/>
      </a:dk1>
      <a:lt1>
        <a:srgbClr val="FFFFFF"/>
      </a:lt1>
      <a:dk2>
        <a:srgbClr val="00254F"/>
      </a:dk2>
      <a:lt2>
        <a:srgbClr val="BBBABA"/>
      </a:lt2>
      <a:accent1>
        <a:srgbClr val="7C9CBF"/>
      </a:accent1>
      <a:accent2>
        <a:srgbClr val="B5B28D"/>
      </a:accent2>
      <a:accent3>
        <a:srgbClr val="FFFFFF"/>
      </a:accent3>
      <a:accent4>
        <a:srgbClr val="001E42"/>
      </a:accent4>
      <a:accent5>
        <a:srgbClr val="BFCBDC"/>
      </a:accent5>
      <a:accent6>
        <a:srgbClr val="A4A17F"/>
      </a:accent6>
      <a:hlink>
        <a:srgbClr val="00254F"/>
      </a:hlink>
      <a:folHlink>
        <a:srgbClr val="BBBABA"/>
      </a:folHlink>
    </a:clrScheme>
    <a:fontScheme name="Dis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2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s 8">
        <a:dk1>
          <a:srgbClr val="00254F"/>
        </a:dk1>
        <a:lt1>
          <a:srgbClr val="FFFFFF"/>
        </a:lt1>
        <a:dk2>
          <a:srgbClr val="00254F"/>
        </a:dk2>
        <a:lt2>
          <a:srgbClr val="BBBABA"/>
        </a:lt2>
        <a:accent1>
          <a:srgbClr val="7C9CBF"/>
        </a:accent1>
        <a:accent2>
          <a:srgbClr val="B5B28D"/>
        </a:accent2>
        <a:accent3>
          <a:srgbClr val="FFFFFF"/>
        </a:accent3>
        <a:accent4>
          <a:srgbClr val="001E42"/>
        </a:accent4>
        <a:accent5>
          <a:srgbClr val="BFCBDC"/>
        </a:accent5>
        <a:accent6>
          <a:srgbClr val="A4A17F"/>
        </a:accent6>
        <a:hlink>
          <a:srgbClr val="00254F"/>
        </a:hlink>
        <a:folHlink>
          <a:srgbClr val="BBBA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~7577694</Template>
  <TotalTime>0</TotalTime>
  <Words>1156</Words>
  <Application>Microsoft Office PowerPoint</Application>
  <PresentationFormat>Bildschirmpräsentation (4:3)</PresentationFormat>
  <Paragraphs>240</Paragraphs>
  <Slides>17</Slides>
  <Notes>17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Arial Narrow</vt:lpstr>
      <vt:lpstr>Cambria Math</vt:lpstr>
      <vt:lpstr>Microsoft Sans Serif</vt:lpstr>
      <vt:lpstr>Times New Roman</vt:lpstr>
      <vt:lpstr>Webdings</vt:lpstr>
      <vt:lpstr>~7577694</vt:lpstr>
      <vt:lpstr>Acrobat Document</vt:lpstr>
      <vt:lpstr>Visio</vt:lpstr>
      <vt:lpstr>PowerPoint-Präsentation</vt:lpstr>
      <vt:lpstr>Inhaltsübersicht</vt:lpstr>
      <vt:lpstr>Überblick</vt:lpstr>
      <vt:lpstr>Motivation</vt:lpstr>
      <vt:lpstr>Fragestellung(en)</vt:lpstr>
      <vt:lpstr>Grundlagen</vt:lpstr>
      <vt:lpstr>Grundlagen: Geschäftsmodelle</vt:lpstr>
      <vt:lpstr>Grundlagen: Geschäftsmodellrepräsentationen</vt:lpstr>
      <vt:lpstr>Business Model Canvas</vt:lpstr>
      <vt:lpstr>e3-value Model</vt:lpstr>
      <vt:lpstr>Qualitäts- und Effizienzmessgrößen</vt:lpstr>
      <vt:lpstr>Forschungsmodell</vt:lpstr>
      <vt:lpstr>Gestaltung von Wirtschaftsexperimenten</vt:lpstr>
      <vt:lpstr>Experimentdurchführung</vt:lpstr>
      <vt:lpstr>Hypothesen</vt:lpstr>
      <vt:lpstr>Ergebnisse</vt:lpstr>
      <vt:lpstr>Diskussion und Implikationen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Christiane Schäfer</dc:creator>
  <cp:lastModifiedBy>Martin Kramer</cp:lastModifiedBy>
  <cp:revision>4</cp:revision>
  <dcterms:created xsi:type="dcterms:W3CDTF">2009-04-28T08:47:53Z</dcterms:created>
  <dcterms:modified xsi:type="dcterms:W3CDTF">2013-05-15T09:26:17Z</dcterms:modified>
</cp:coreProperties>
</file>