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0"/>
  </p:notesMasterIdLst>
  <p:sldIdLst>
    <p:sldId id="347" r:id="rId2"/>
    <p:sldId id="287" r:id="rId3"/>
    <p:sldId id="257" r:id="rId4"/>
    <p:sldId id="340" r:id="rId5"/>
    <p:sldId id="299" r:id="rId6"/>
    <p:sldId id="288" r:id="rId7"/>
    <p:sldId id="266" r:id="rId8"/>
    <p:sldId id="343" r:id="rId9"/>
    <p:sldId id="345" r:id="rId10"/>
    <p:sldId id="350" r:id="rId11"/>
    <p:sldId id="351" r:id="rId12"/>
    <p:sldId id="352" r:id="rId13"/>
    <p:sldId id="353" r:id="rId14"/>
    <p:sldId id="354" r:id="rId15"/>
    <p:sldId id="275" r:id="rId16"/>
    <p:sldId id="346" r:id="rId17"/>
    <p:sldId id="270" r:id="rId18"/>
    <p:sldId id="32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varScale="1">
        <p:scale>
          <a:sx n="86" d="100"/>
          <a:sy n="86" d="100"/>
        </p:scale>
        <p:origin x="259"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935152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3489875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3818477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184841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40556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 Semester, Department of ISE, RNSIT</a:t>
            </a:r>
            <a:endParaRPr lang="en-US" dirty="0"/>
          </a:p>
        </p:txBody>
      </p:sp>
      <p:sp>
        <p:nvSpPr>
          <p:cNvPr id="6" name="Footer Placeholder 5"/>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 Semester, Department of ISE, RNSIT</a:t>
            </a:r>
            <a:endParaRPr lang="en-US" dirty="0"/>
          </a:p>
        </p:txBody>
      </p:sp>
      <p:sp>
        <p:nvSpPr>
          <p:cNvPr id="8" name="Footer Placeholder 7"/>
          <p:cNvSpPr>
            <a:spLocks noGrp="1"/>
          </p:cNvSpPr>
          <p:nvPr>
            <p:ph type="ftr" sz="quarter" idx="11"/>
          </p:nvPr>
        </p:nvSpPr>
        <p:spPr/>
        <p:txBody>
          <a:bodyPr/>
          <a:lstStyle/>
          <a:p>
            <a:r>
              <a:rPr lang="en-US" dirty="0"/>
              <a:t>2022 - 2023</a:t>
            </a:r>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 Semester, Department of ISE, RNSIT</a:t>
            </a:r>
            <a:endParaRPr lang="en-US" dirty="0"/>
          </a:p>
        </p:txBody>
      </p:sp>
      <p:sp>
        <p:nvSpPr>
          <p:cNvPr id="4" name="Footer Placeholder 3"/>
          <p:cNvSpPr>
            <a:spLocks noGrp="1"/>
          </p:cNvSpPr>
          <p:nvPr>
            <p:ph type="ftr" sz="quarter" idx="11"/>
          </p:nvPr>
        </p:nvSpPr>
        <p:spPr/>
        <p:txBody>
          <a:bodyPr/>
          <a:lstStyle/>
          <a:p>
            <a:r>
              <a:rPr lang="en-US" dirty="0"/>
              <a:t>2022 - 2023</a:t>
            </a:r>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 Semester, Department of ISE, RNSIT</a:t>
            </a:r>
            <a:endParaRPr lang="en-US" dirty="0"/>
          </a:p>
        </p:txBody>
      </p:sp>
      <p:sp>
        <p:nvSpPr>
          <p:cNvPr id="3" name="Footer Placeholder 2"/>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 Semester, Department of ISE, RNSIT</a:t>
            </a:r>
            <a:endParaRPr lang="en-US" dirty="0"/>
          </a:p>
        </p:txBody>
      </p:sp>
      <p:sp>
        <p:nvSpPr>
          <p:cNvPr id="6" name="Footer Placeholder 5"/>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 Semester, Department of ISE, RNSIT</a:t>
            </a:r>
            <a:endParaRPr lang="en-US" dirty="0"/>
          </a:p>
        </p:txBody>
      </p:sp>
      <p:sp>
        <p:nvSpPr>
          <p:cNvPr id="6" name="Footer Placeholder 5"/>
          <p:cNvSpPr>
            <a:spLocks noGrp="1"/>
          </p:cNvSpPr>
          <p:nvPr>
            <p:ph type="ftr" sz="quarter" idx="11"/>
          </p:nvPr>
        </p:nvSpPr>
        <p:spPr/>
        <p:txBody>
          <a:bodyPr/>
          <a:lstStyle/>
          <a:p>
            <a:r>
              <a:rPr lang="en-US" dirty="0"/>
              <a:t>2022 - 2023</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dirty="0"/>
              <a:t>2022 - 2023</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jangoproject.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5" Type="http://schemas.openxmlformats.org/officeDocument/2006/relationships/hyperlink" Target="https://developer.paypal.com/dashboard/" TargetMode="External"/><Relationship Id="rId4" Type="http://schemas.openxmlformats.org/officeDocument/2006/relationships/hyperlink" Target="https://docs.djangoproject.com/en/4.1/ref/templates/api/#django.template.Engin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b="1" i="1" dirty="0">
                <a:solidFill>
                  <a:srgbClr val="FF0000"/>
                </a:solidFill>
              </a:rPr>
              <a:t>Online Book Store Management System</a:t>
            </a:r>
            <a:br>
              <a:rPr lang="en-US" sz="3400" b="1" i="1"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2641314" y="3387488"/>
            <a:ext cx="6909372" cy="824888"/>
          </a:xfrm>
        </p:spPr>
        <p:txBody>
          <a:bodyPr>
            <a:noAutofit/>
          </a:bodyPr>
          <a:lstStyle/>
          <a:p>
            <a:pPr fontAlgn="base">
              <a:spcBef>
                <a:spcPct val="0"/>
              </a:spcBef>
              <a:spcAft>
                <a:spcPct val="0"/>
              </a:spcAft>
            </a:pPr>
            <a:r>
              <a:rPr lang="en-US" b="1" dirty="0">
                <a:solidFill>
                  <a:srgbClr val="C00000"/>
                </a:solidFill>
                <a:latin typeface="Times New Roman" pitchFamily="18" charset="0"/>
                <a:cs typeface="Times New Roman" pitchFamily="18" charset="0"/>
              </a:rPr>
              <a:t>Subramanya Rao</a:t>
            </a:r>
            <a:r>
              <a:rPr lang="en-US" sz="2400" b="1" dirty="0">
                <a:solidFill>
                  <a:srgbClr val="C00000"/>
                </a:solidFill>
                <a:latin typeface="Times New Roman" pitchFamily="18" charset="0"/>
                <a:cs typeface="Times New Roman" pitchFamily="18" charset="0"/>
              </a:rPr>
              <a:t>	               Shodhan Shetty</a:t>
            </a:r>
          </a:p>
          <a:p>
            <a:pPr fontAlgn="base">
              <a:spcBef>
                <a:spcPct val="0"/>
              </a:spcBef>
              <a:spcAft>
                <a:spcPct val="0"/>
              </a:spcAft>
            </a:pPr>
            <a:r>
              <a:rPr lang="en-US" sz="2400" b="1" dirty="0">
                <a:solidFill>
                  <a:srgbClr val="000066"/>
                </a:solidFill>
                <a:latin typeface="Times New Roman" pitchFamily="18" charset="0"/>
                <a:cs typeface="Times New Roman" pitchFamily="18" charset="0"/>
              </a:rPr>
              <a:t>1RN20IS163			1RN20IS149</a:t>
            </a:r>
            <a:endParaRPr lang="en-IN" sz="2400" b="1" dirty="0">
              <a:solidFill>
                <a:srgbClr val="000066"/>
              </a:solidFill>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DBMS Mini Project Work</a:t>
            </a:r>
          </a:p>
        </p:txBody>
      </p:sp>
      <p:sp>
        <p:nvSpPr>
          <p:cNvPr id="10" name="Rectangle 9"/>
          <p:cNvSpPr/>
          <p:nvPr/>
        </p:nvSpPr>
        <p:spPr>
          <a:xfrm>
            <a:off x="263352" y="5244053"/>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Guide</a:t>
            </a:r>
          </a:p>
          <a:p>
            <a:pPr lvl="0" algn="ctr" fontAlgn="base">
              <a:spcBef>
                <a:spcPct val="0"/>
              </a:spcBef>
              <a:spcAft>
                <a:spcPct val="0"/>
              </a:spcAft>
            </a:pPr>
            <a:r>
              <a:rPr lang="pt-BR" sz="2000" b="1" dirty="0">
                <a:solidFill>
                  <a:srgbClr val="000066"/>
                </a:solidFill>
                <a:latin typeface="Times New Roman" pitchFamily="18" charset="0"/>
                <a:cs typeface="Times New Roman" pitchFamily="18" charset="0"/>
              </a:rPr>
              <a:t>Mr. Santosh Kumar</a:t>
            </a: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Lab in Charge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 R Rajkumar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cs typeface="Times New Roman" pitchFamily="18" charset="0"/>
              </a:rPr>
              <a:t>Associate Professor, Dept. of ISE, RNSIT</a:t>
            </a:r>
          </a:p>
        </p:txBody>
      </p:sp>
      <p:sp>
        <p:nvSpPr>
          <p:cNvPr id="3" name="TextBox 2">
            <a:extLst>
              <a:ext uri="{FF2B5EF4-FFF2-40B4-BE49-F238E27FC236}">
                <a16:creationId xmlns:a16="http://schemas.microsoft.com/office/drawing/2014/main" id="{89956D4A-EA2F-4961-881F-ACB4F767534C}"/>
              </a:ext>
            </a:extLst>
          </p:cNvPr>
          <p:cNvSpPr txBox="1"/>
          <p:nvPr/>
        </p:nvSpPr>
        <p:spPr>
          <a:xfrm>
            <a:off x="312544" y="4212376"/>
            <a:ext cx="3191167" cy="923330"/>
          </a:xfrm>
          <a:prstGeom prst="rect">
            <a:avLst/>
          </a:prstGeom>
          <a:noFill/>
        </p:spPr>
        <p:txBody>
          <a:bodyPr wrap="square" rtlCol="0">
            <a:spAutoFit/>
          </a:bodyPr>
          <a:lstStyle/>
          <a:p>
            <a:pPr rtl="0">
              <a:spcBef>
                <a:spcPts val="0"/>
              </a:spcBef>
              <a:spcAft>
                <a:spcPts val="0"/>
              </a:spcAft>
            </a:pPr>
            <a:r>
              <a:rPr lang="en-US" b="1" dirty="0">
                <a:latin typeface="Times New Roman" panose="02020603050405020304" pitchFamily="18" charset="0"/>
                <a:cs typeface="Times New Roman" panose="02020603050405020304" pitchFamily="18" charset="0"/>
              </a:rPr>
              <a:t>Date</a:t>
            </a:r>
            <a:r>
              <a:rPr lang="en-US" dirty="0">
                <a:latin typeface="Times New Roman" panose="02020603050405020304" pitchFamily="18" charset="0"/>
                <a:cs typeface="Times New Roman" panose="02020603050405020304" pitchFamily="18" charset="0"/>
              </a:rPr>
              <a:t>:</a:t>
            </a:r>
            <a:r>
              <a:rPr lang="en-IN" sz="1800" b="0" i="0" u="none" strike="noStrike" dirty="0">
                <a:solidFill>
                  <a:srgbClr val="000000"/>
                </a:solidFill>
                <a:effectLst/>
                <a:latin typeface="Times New Roman" panose="02020603050405020304" pitchFamily="18" charset="0"/>
              </a:rPr>
              <a:t> 19/01/2023</a:t>
            </a:r>
            <a:endParaRPr lang="en-IN" b="0" dirty="0">
              <a:effectLst/>
            </a:endParaRPr>
          </a:p>
          <a:p>
            <a:br>
              <a:rPr lang="en-IN" dirty="0"/>
            </a:b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CED21DF-7C83-49E8-AA4A-7229BA0BD333}"/>
              </a:ext>
            </a:extLst>
          </p:cNvPr>
          <p:cNvSpPr txBox="1"/>
          <p:nvPr/>
        </p:nvSpPr>
        <p:spPr>
          <a:xfrm>
            <a:off x="263352" y="4521944"/>
            <a:ext cx="319116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a:t>
            </a:r>
            <a:r>
              <a:rPr lang="en-US" dirty="0">
                <a:latin typeface="Times New Roman" panose="02020603050405020304" pitchFamily="18" charset="0"/>
                <a:cs typeface="Times New Roman" panose="02020603050405020304" pitchFamily="18" charset="0"/>
              </a:rPr>
              <a:t>:</a:t>
            </a:r>
            <a:r>
              <a:rPr lang="en-IN" sz="1800" b="0" i="0" u="none" strike="noStrike" dirty="0">
                <a:solidFill>
                  <a:srgbClr val="000000"/>
                </a:solidFill>
                <a:effectLst/>
                <a:latin typeface="Times New Roman" panose="02020603050405020304" pitchFamily="18" charset="0"/>
              </a:rPr>
              <a:t> 11:30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98"/>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 Snapshots / Discussions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2022 - 2023</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76064" y="633260"/>
            <a:ext cx="11136560" cy="55914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Aft>
                <a:spcPts val="10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LOGIN PAGE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7" name="AutoShape 2">
            <a:extLst>
              <a:ext uri="{FF2B5EF4-FFF2-40B4-BE49-F238E27FC236}">
                <a16:creationId xmlns:a16="http://schemas.microsoft.com/office/drawing/2014/main" id="{1B914642-16AA-07AA-F4F8-D48CAF4648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F3550F63-CE01-6700-9731-684CB7E1E9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E97C3952-BBE6-89F1-5AD9-22E44D9B770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a:extLst>
              <a:ext uri="{FF2B5EF4-FFF2-40B4-BE49-F238E27FC236}">
                <a16:creationId xmlns:a16="http://schemas.microsoft.com/office/drawing/2014/main" id="{B39969AD-7AC8-E119-D347-7539B493DE12}"/>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a:extLst>
              <a:ext uri="{FF2B5EF4-FFF2-40B4-BE49-F238E27FC236}">
                <a16:creationId xmlns:a16="http://schemas.microsoft.com/office/drawing/2014/main" id="{C09CEFC3-139C-E6C9-FB3B-2FE09E00C07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43556A0F-D409-8DD2-7E21-9047120C1D6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554967"/>
            <a:ext cx="10632504" cy="3157052"/>
          </a:xfrm>
          <a:prstGeom prst="rect">
            <a:avLst/>
          </a:prstGeom>
        </p:spPr>
      </p:pic>
    </p:spTree>
    <p:extLst>
      <p:ext uri="{BB962C8B-B14F-4D97-AF65-F5344CB8AC3E}">
        <p14:creationId xmlns:p14="http://schemas.microsoft.com/office/powerpoint/2010/main" val="103111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98"/>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 Snapshots / Discussions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2022 - 2023</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76064" y="650271"/>
            <a:ext cx="11136560" cy="55914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Aft>
                <a:spcPts val="1000"/>
              </a:spcAft>
            </a:pPr>
            <a:r>
              <a:rPr lang="en-US" sz="1800" b="1" dirty="0">
                <a:latin typeface="Times New Roman" panose="02020603050405020304" pitchFamily="18" charset="0"/>
                <a:ea typeface="SimSun" panose="02010600030101010101" pitchFamily="2" charset="-122"/>
                <a:cs typeface="Times New Roman" panose="02020603050405020304" pitchFamily="18" charset="0"/>
              </a:rPr>
              <a:t>HOME PAGE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7" name="AutoShape 2">
            <a:extLst>
              <a:ext uri="{FF2B5EF4-FFF2-40B4-BE49-F238E27FC236}">
                <a16:creationId xmlns:a16="http://schemas.microsoft.com/office/drawing/2014/main" id="{1B914642-16AA-07AA-F4F8-D48CAF4648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F3550F63-CE01-6700-9731-684CB7E1E9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E97C3952-BBE6-89F1-5AD9-22E44D9B770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a:extLst>
              <a:ext uri="{FF2B5EF4-FFF2-40B4-BE49-F238E27FC236}">
                <a16:creationId xmlns:a16="http://schemas.microsoft.com/office/drawing/2014/main" id="{B39969AD-7AC8-E119-D347-7539B493DE12}"/>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a:extLst>
              <a:ext uri="{FF2B5EF4-FFF2-40B4-BE49-F238E27FC236}">
                <a16:creationId xmlns:a16="http://schemas.microsoft.com/office/drawing/2014/main" id="{C09CEFC3-139C-E6C9-FB3B-2FE09E00C07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12D87B5B-FD09-6F8D-9CF0-3EF40836F1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1296" y="1207911"/>
            <a:ext cx="10632504" cy="4962965"/>
          </a:xfrm>
          <a:prstGeom prst="rect">
            <a:avLst/>
          </a:prstGeom>
        </p:spPr>
      </p:pic>
    </p:spTree>
    <p:extLst>
      <p:ext uri="{BB962C8B-B14F-4D97-AF65-F5344CB8AC3E}">
        <p14:creationId xmlns:p14="http://schemas.microsoft.com/office/powerpoint/2010/main" val="57354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98"/>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 Snapshots / Discussions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2022 - 2023</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76064" y="633260"/>
            <a:ext cx="11136560" cy="55914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Aft>
                <a:spcPts val="10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BOOK DESCRIPTION PAGE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7" name="AutoShape 2">
            <a:extLst>
              <a:ext uri="{FF2B5EF4-FFF2-40B4-BE49-F238E27FC236}">
                <a16:creationId xmlns:a16="http://schemas.microsoft.com/office/drawing/2014/main" id="{1B914642-16AA-07AA-F4F8-D48CAF4648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F3550F63-CE01-6700-9731-684CB7E1E9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E97C3952-BBE6-89F1-5AD9-22E44D9B770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a:extLst>
              <a:ext uri="{FF2B5EF4-FFF2-40B4-BE49-F238E27FC236}">
                <a16:creationId xmlns:a16="http://schemas.microsoft.com/office/drawing/2014/main" id="{B39969AD-7AC8-E119-D347-7539B493DE12}"/>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a:extLst>
              <a:ext uri="{FF2B5EF4-FFF2-40B4-BE49-F238E27FC236}">
                <a16:creationId xmlns:a16="http://schemas.microsoft.com/office/drawing/2014/main" id="{C09CEFC3-139C-E6C9-FB3B-2FE09E00C07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BEE87797-50A2-991E-9E31-AC06FAFF46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3432" y="1337889"/>
            <a:ext cx="10632504" cy="4739858"/>
          </a:xfrm>
          <a:prstGeom prst="rect">
            <a:avLst/>
          </a:prstGeom>
        </p:spPr>
      </p:pic>
    </p:spTree>
    <p:extLst>
      <p:ext uri="{BB962C8B-B14F-4D97-AF65-F5344CB8AC3E}">
        <p14:creationId xmlns:p14="http://schemas.microsoft.com/office/powerpoint/2010/main" val="226688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98"/>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 Snapshots / Discussions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2022 - 2023</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76064" y="633260"/>
            <a:ext cx="11136560" cy="55914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Aft>
                <a:spcPts val="1000"/>
              </a:spcAft>
            </a:pPr>
            <a:r>
              <a:rPr lang="en-US" sz="1800" b="1" dirty="0">
                <a:latin typeface="Times New Roman" panose="02020603050405020304" pitchFamily="18" charset="0"/>
                <a:ea typeface="SimSun" panose="02010600030101010101" pitchFamily="2" charset="-122"/>
                <a:cs typeface="Times New Roman" panose="02020603050405020304" pitchFamily="18" charset="0"/>
              </a:rPr>
              <a:t>CHECKOUT</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PAGE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7" name="AutoShape 2">
            <a:extLst>
              <a:ext uri="{FF2B5EF4-FFF2-40B4-BE49-F238E27FC236}">
                <a16:creationId xmlns:a16="http://schemas.microsoft.com/office/drawing/2014/main" id="{1B914642-16AA-07AA-F4F8-D48CAF4648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F3550F63-CE01-6700-9731-684CB7E1E9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E97C3952-BBE6-89F1-5AD9-22E44D9B770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a:extLst>
              <a:ext uri="{FF2B5EF4-FFF2-40B4-BE49-F238E27FC236}">
                <a16:creationId xmlns:a16="http://schemas.microsoft.com/office/drawing/2014/main" id="{B39969AD-7AC8-E119-D347-7539B493DE12}"/>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a:extLst>
              <a:ext uri="{FF2B5EF4-FFF2-40B4-BE49-F238E27FC236}">
                <a16:creationId xmlns:a16="http://schemas.microsoft.com/office/drawing/2014/main" id="{C09CEFC3-139C-E6C9-FB3B-2FE09E00C07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CAB01BB4-FA60-79C8-7F58-6BD0AE4767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3432" y="1281929"/>
            <a:ext cx="10632504" cy="4851779"/>
          </a:xfrm>
          <a:prstGeom prst="rect">
            <a:avLst/>
          </a:prstGeom>
        </p:spPr>
      </p:pic>
    </p:spTree>
    <p:extLst>
      <p:ext uri="{BB962C8B-B14F-4D97-AF65-F5344CB8AC3E}">
        <p14:creationId xmlns:p14="http://schemas.microsoft.com/office/powerpoint/2010/main" val="80300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98"/>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 Snapshots / Discussions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2022 - 2023</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76064" y="633260"/>
            <a:ext cx="11136560" cy="55914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Aft>
                <a:spcPts val="10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ADMIN PANEL</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7" name="AutoShape 2">
            <a:extLst>
              <a:ext uri="{FF2B5EF4-FFF2-40B4-BE49-F238E27FC236}">
                <a16:creationId xmlns:a16="http://schemas.microsoft.com/office/drawing/2014/main" id="{1B914642-16AA-07AA-F4F8-D48CAF4648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F3550F63-CE01-6700-9731-684CB7E1E9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E97C3952-BBE6-89F1-5AD9-22E44D9B770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a:extLst>
              <a:ext uri="{FF2B5EF4-FFF2-40B4-BE49-F238E27FC236}">
                <a16:creationId xmlns:a16="http://schemas.microsoft.com/office/drawing/2014/main" id="{B39969AD-7AC8-E119-D347-7539B493DE12}"/>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a:extLst>
              <a:ext uri="{FF2B5EF4-FFF2-40B4-BE49-F238E27FC236}">
                <a16:creationId xmlns:a16="http://schemas.microsoft.com/office/drawing/2014/main" id="{C09CEFC3-139C-E6C9-FB3B-2FE09E00C07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CAB01BB4-FA60-79C8-7F58-6BD0AE4767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9500" y="1059288"/>
            <a:ext cx="10892999" cy="5033842"/>
          </a:xfrm>
          <a:prstGeom prst="rect">
            <a:avLst/>
          </a:prstGeom>
        </p:spPr>
      </p:pic>
    </p:spTree>
    <p:extLst>
      <p:ext uri="{BB962C8B-B14F-4D97-AF65-F5344CB8AC3E}">
        <p14:creationId xmlns:p14="http://schemas.microsoft.com/office/powerpoint/2010/main" val="1589058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482"/>
            <a:ext cx="106584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algn="just">
              <a:lnSpc>
                <a:spcPct val="150000"/>
              </a:lnSpc>
              <a:spcAft>
                <a:spcPts val="1000"/>
              </a:spcAft>
            </a:pPr>
            <a:r>
              <a:rPr lang="en-US" sz="2400" dirty="0">
                <a:effectLst/>
                <a:latin typeface="Times New Roman" panose="02020603050405020304" pitchFamily="18" charset="0"/>
                <a:ea typeface="Times New Roman" panose="02020603050405020304" pitchFamily="18" charset="0"/>
              </a:rPr>
              <a:t>The switch from written books being from bookstores to being ordered online or even just digital copies has had profound effects on the industry including bookstores and libraries and the general people of the world. </a:t>
            </a:r>
          </a:p>
          <a:p>
            <a:pPr algn="just">
              <a:lnSpc>
                <a:spcPct val="150000"/>
              </a:lnSpc>
              <a:spcAft>
                <a:spcPts val="1000"/>
              </a:spcAft>
            </a:pPr>
            <a:r>
              <a:rPr lang="en-US" sz="2400" dirty="0">
                <a:effectLst/>
                <a:latin typeface="Times New Roman" panose="02020603050405020304" pitchFamily="18" charset="0"/>
                <a:ea typeface="Times New Roman" panose="02020603050405020304" pitchFamily="18" charset="0"/>
              </a:rPr>
              <a:t>The positives include easy access for everyone and cheaper books along with saving natural resources. </a:t>
            </a:r>
          </a:p>
          <a:p>
            <a:pPr algn="just">
              <a:lnSpc>
                <a:spcPct val="150000"/>
              </a:lnSpc>
              <a:spcAft>
                <a:spcPts val="1000"/>
              </a:spcAft>
            </a:pPr>
            <a:r>
              <a:rPr lang="en-US" sz="2400" dirty="0">
                <a:effectLst/>
                <a:latin typeface="Times New Roman" panose="02020603050405020304" pitchFamily="18" charset="0"/>
                <a:ea typeface="Times New Roman" panose="02020603050405020304" pitchFamily="18" charset="0"/>
              </a:rPr>
              <a:t>The advantages of implementing the Online book store is to the present systems used by the library. </a:t>
            </a:r>
            <a:endParaRPr lang="en-US" sz="2400" dirty="0">
              <a:latin typeface="Times New Roman" panose="02020603050405020304" pitchFamily="18" charset="0"/>
              <a:ea typeface="Times New Roman" panose="02020603050405020304" pitchFamily="18" charset="0"/>
            </a:endParaRPr>
          </a:p>
          <a:p>
            <a:pPr algn="just">
              <a:lnSpc>
                <a:spcPct val="150000"/>
              </a:lnSpc>
              <a:spcAft>
                <a:spcPts val="1000"/>
              </a:spcAft>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2022 - 2023</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r>
              <a:rPr lang="en-US" sz="2400" dirty="0"/>
              <a:t>Our project is a fairly simple Database consisting of a few fields, adding more information and being able to manage more student information with added functionality.</a:t>
            </a:r>
          </a:p>
          <a:p>
            <a:r>
              <a:rPr lang="en-US" sz="2400" dirty="0">
                <a:effectLst/>
                <a:latin typeface="Times New Roman" panose="02020603050405020304" pitchFamily="18" charset="0"/>
                <a:ea typeface="Arial" panose="020B0604020202020204" pitchFamily="34" charset="0"/>
              </a:rPr>
              <a:t>Further we can also categorize the books based on various Genre's so that user can easily filter out books accordingly.</a:t>
            </a:r>
            <a:endParaRPr lang="en-IN" sz="2400" dirty="0">
              <a:effectLst/>
              <a:latin typeface="Times New Roman" panose="02020603050405020304" pitchFamily="18" charset="0"/>
              <a:ea typeface="Arial" panose="020B0604020202020204" pitchFamily="34" charset="0"/>
            </a:endParaRPr>
          </a:p>
          <a:p>
            <a:r>
              <a:rPr lang="en-US" sz="2400" dirty="0">
                <a:effectLst/>
                <a:latin typeface="Times New Roman" panose="02020603050405020304" pitchFamily="18" charset="0"/>
                <a:ea typeface="Arial" panose="020B0604020202020204" pitchFamily="34" charset="0"/>
              </a:rPr>
              <a:t>We can also implement a star based review system for each book so that a user can buy books based on their reviews.</a:t>
            </a:r>
          </a:p>
          <a:p>
            <a:r>
              <a:rPr lang="en-US" sz="2400" dirty="0">
                <a:effectLst/>
                <a:latin typeface="Times New Roman" panose="02020603050405020304" pitchFamily="18" charset="0"/>
                <a:ea typeface="Arial" panose="020B0604020202020204" pitchFamily="34" charset="0"/>
              </a:rPr>
              <a:t>User Interface and User Experience can be further enhanced by using advanced frontend frameworks rather than server-side rendering the templates.</a:t>
            </a:r>
            <a:endParaRPr lang="en-IN" sz="2400" dirty="0">
              <a:effectLst/>
              <a:latin typeface="Times New Roman" panose="02020603050405020304" pitchFamily="18" charset="0"/>
              <a:ea typeface="Arial" panose="020B0604020202020204" pitchFamily="34" charset="0"/>
            </a:endParaRPr>
          </a:p>
          <a:p>
            <a:r>
              <a:rPr lang="en-US" sz="2400" dirty="0">
                <a:effectLst/>
                <a:latin typeface="Times New Roman" panose="02020603050405020304" pitchFamily="18" charset="0"/>
                <a:ea typeface="Arial" panose="020B0604020202020204" pitchFamily="34" charset="0"/>
              </a:rPr>
              <a:t>However, there are many scopes to modify this system. Due to shortage of time, we here unable to include many features</a:t>
            </a:r>
            <a:endParaRPr lang="en-IN" sz="2400" dirty="0">
              <a:effectLst/>
              <a:latin typeface="Times New Roman" panose="02020603050405020304" pitchFamily="18" charset="0"/>
              <a:ea typeface="Arial" panose="020B0604020202020204" pitchFamily="34" charset="0"/>
            </a:endParaRPr>
          </a:p>
          <a:p>
            <a:endParaRPr lang="en-US" sz="24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2022 - 2023</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620688"/>
            <a:ext cx="10370368" cy="5735662"/>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a:spcBef>
                <a:spcPts val="445"/>
              </a:spcBef>
              <a:buSzPts val="1200"/>
              <a:tabLst>
                <a:tab pos="1029970" algn="l"/>
              </a:tabLst>
            </a:pPr>
            <a:r>
              <a:rPr lang="en-US" sz="2400" spc="-25" dirty="0">
                <a:effectLst/>
                <a:latin typeface="Times New Roman" panose="02020603050405020304" pitchFamily="18" charset="0"/>
                <a:ea typeface="Times New Roman" panose="02020603050405020304" pitchFamily="18" charset="0"/>
              </a:rPr>
              <a:t>Project Repository – </a:t>
            </a:r>
            <a:r>
              <a:rPr lang="en-US" sz="2400" u="sng" spc="-25" dirty="0">
                <a:solidFill>
                  <a:srgbClr val="0066CC"/>
                </a:solidFill>
                <a:effectLst/>
                <a:uFill>
                  <a:solidFill>
                    <a:srgbClr val="0066CC"/>
                  </a:solidFill>
                </a:uFill>
                <a:latin typeface="Times New Roman" panose="02020603050405020304" pitchFamily="18" charset="0"/>
                <a:ea typeface="Times New Roman" panose="02020603050405020304" pitchFamily="18" charset="0"/>
              </a:rPr>
              <a:t>https://github.com/shodhanshetty14/BookStore-Django</a:t>
            </a:r>
            <a:endParaRPr lang="en-IN" sz="2400" spc="-25" dirty="0">
              <a:effectLst/>
              <a:latin typeface="Times New Roman" panose="02020603050405020304" pitchFamily="18" charset="0"/>
              <a:ea typeface="Times New Roman" panose="02020603050405020304" pitchFamily="18" charset="0"/>
            </a:endParaRPr>
          </a:p>
          <a:p>
            <a:pPr>
              <a:spcBef>
                <a:spcPts val="790"/>
              </a:spcBef>
              <a:buSzPts val="1200"/>
              <a:tabLst>
                <a:tab pos="1029970" algn="l"/>
              </a:tabLst>
            </a:pPr>
            <a:r>
              <a:rPr lang="en-US" sz="2400" spc="-25" dirty="0">
                <a:effectLst/>
                <a:latin typeface="Times New Roman" panose="02020603050405020304" pitchFamily="18" charset="0"/>
                <a:ea typeface="Times New Roman" panose="02020603050405020304" pitchFamily="18" charset="0"/>
              </a:rPr>
              <a:t>The Bootstrap Website (for Design)</a:t>
            </a:r>
            <a:r>
              <a:rPr lang="en-US" sz="2400" spc="-2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 </a:t>
            </a:r>
            <a:r>
              <a:rPr lang="en-US" sz="2400" u="sng" spc="-25" dirty="0">
                <a:solidFill>
                  <a:srgbClr val="0066CC"/>
                </a:solidFill>
                <a:effectLst/>
                <a:uFill>
                  <a:solidFill>
                    <a:srgbClr val="0066CC"/>
                  </a:solidFill>
                </a:uFill>
                <a:latin typeface="Times New Roman" panose="02020603050405020304" pitchFamily="18" charset="0"/>
                <a:ea typeface="Times New Roman" panose="02020603050405020304" pitchFamily="18" charset="0"/>
              </a:rPr>
              <a:t>https://getbootstrap.com/</a:t>
            </a:r>
            <a:endParaRPr lang="en-IN" sz="2400" spc="-25" dirty="0">
              <a:effectLst/>
              <a:latin typeface="Times New Roman" panose="02020603050405020304" pitchFamily="18" charset="0"/>
              <a:ea typeface="Times New Roman" panose="02020603050405020304" pitchFamily="18" charset="0"/>
            </a:endParaRPr>
          </a:p>
          <a:p>
            <a:pPr>
              <a:spcBef>
                <a:spcPts val="445"/>
              </a:spcBef>
              <a:buSzPts val="1200"/>
              <a:tabLst>
                <a:tab pos="1029970" algn="l"/>
              </a:tabLst>
            </a:pPr>
            <a:r>
              <a:rPr lang="en-US" sz="2400" spc="-25" dirty="0">
                <a:effectLst/>
                <a:latin typeface="Times New Roman" panose="02020603050405020304" pitchFamily="18" charset="0"/>
                <a:ea typeface="Times New Roman" panose="02020603050405020304" pitchFamily="18" charset="0"/>
              </a:rPr>
              <a:t>W3 Schools (HTML, CSS and PHP reference)</a:t>
            </a:r>
            <a:r>
              <a:rPr lang="en-US" sz="2400" spc="-8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a:t>
            </a:r>
            <a:r>
              <a:rPr lang="en-US" sz="2400" u="sng" spc="-25" dirty="0">
                <a:solidFill>
                  <a:srgbClr val="0066CC"/>
                </a:solidFill>
                <a:effectLst/>
                <a:uFill>
                  <a:solidFill>
                    <a:srgbClr val="0066CC"/>
                  </a:solidFill>
                </a:uFill>
                <a:latin typeface="Times New Roman" panose="02020603050405020304" pitchFamily="18" charset="0"/>
                <a:ea typeface="Times New Roman" panose="02020603050405020304" pitchFamily="18" charset="0"/>
              </a:rPr>
              <a:t>https:/</a:t>
            </a:r>
            <a:r>
              <a:rPr lang="en-US" sz="2400" u="sng" spc="-25" dirty="0">
                <a:solidFill>
                  <a:srgbClr val="0066CC"/>
                </a:solidFill>
                <a:effectLst/>
                <a:latin typeface="Times New Roman" panose="02020603050405020304" pitchFamily="18" charset="0"/>
                <a:ea typeface="Times New Roman" panose="02020603050405020304" pitchFamily="18" charset="0"/>
                <a:hlinkClick r:id="rId2"/>
              </a:rPr>
              <a:t>/www.w3schools.com/</a:t>
            </a:r>
            <a:r>
              <a:rPr lang="en-US" sz="2400" u="sng" spc="-25" dirty="0">
                <a:solidFill>
                  <a:srgbClr val="0066CC"/>
                </a:solidFill>
                <a:effectLst/>
                <a:uFill>
                  <a:solidFill>
                    <a:srgbClr val="0066CC"/>
                  </a:solidFill>
                </a:uFill>
                <a:latin typeface="Times New Roman" panose="02020603050405020304" pitchFamily="18" charset="0"/>
                <a:ea typeface="Times New Roman" panose="02020603050405020304" pitchFamily="18" charset="0"/>
              </a:rPr>
              <a:t>html</a:t>
            </a:r>
            <a:endParaRPr lang="en-IN" sz="2400" spc="-25" dirty="0">
              <a:effectLst/>
              <a:latin typeface="Times New Roman" panose="02020603050405020304" pitchFamily="18" charset="0"/>
              <a:ea typeface="Times New Roman" panose="02020603050405020304" pitchFamily="18" charset="0"/>
            </a:endParaRPr>
          </a:p>
          <a:p>
            <a:pPr marR="570230">
              <a:lnSpc>
                <a:spcPct val="150000"/>
              </a:lnSpc>
              <a:spcBef>
                <a:spcPts val="810"/>
              </a:spcBef>
              <a:buSzPts val="1200"/>
              <a:tabLst>
                <a:tab pos="1029970" algn="l"/>
              </a:tabLst>
            </a:pPr>
            <a:r>
              <a:rPr lang="en-US" sz="2400" spc="-25" dirty="0">
                <a:effectLst/>
                <a:latin typeface="Times New Roman" panose="02020603050405020304" pitchFamily="18" charset="0"/>
                <a:ea typeface="Times New Roman" panose="02020603050405020304" pitchFamily="18" charset="0"/>
              </a:rPr>
              <a:t>Database management systems, Ramakrishnan, and </a:t>
            </a:r>
            <a:r>
              <a:rPr lang="en-US" sz="2400" spc="-25" dirty="0" err="1">
                <a:effectLst/>
                <a:latin typeface="Times New Roman" panose="02020603050405020304" pitchFamily="18" charset="0"/>
                <a:ea typeface="Times New Roman" panose="02020603050405020304" pitchFamily="18" charset="0"/>
              </a:rPr>
              <a:t>Gehrke</a:t>
            </a:r>
            <a:r>
              <a:rPr lang="en-US" sz="2400" spc="-25" dirty="0">
                <a:effectLst/>
                <a:latin typeface="Times New Roman" panose="02020603050405020304" pitchFamily="18" charset="0"/>
                <a:ea typeface="Times New Roman" panose="02020603050405020304" pitchFamily="18" charset="0"/>
              </a:rPr>
              <a:t>, 3rd Edition, 2014, McGraw</a:t>
            </a:r>
            <a:r>
              <a:rPr lang="en-US" sz="2400" spc="-5"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Hill.</a:t>
            </a:r>
            <a:endParaRPr lang="en-IN" sz="2400" spc="-25" dirty="0">
              <a:effectLst/>
              <a:latin typeface="Times New Roman" panose="02020603050405020304" pitchFamily="18" charset="0"/>
              <a:ea typeface="Times New Roman" panose="02020603050405020304" pitchFamily="18" charset="0"/>
            </a:endParaRPr>
          </a:p>
          <a:p>
            <a:pPr>
              <a:spcBef>
                <a:spcPts val="445"/>
              </a:spcBef>
              <a:buSzPts val="1200"/>
              <a:tabLst>
                <a:tab pos="1029970" algn="l"/>
              </a:tabLst>
            </a:pPr>
            <a:r>
              <a:rPr lang="en-US" sz="2400" spc="-25" dirty="0">
                <a:effectLst/>
                <a:latin typeface="Times New Roman" panose="02020603050405020304" pitchFamily="18" charset="0"/>
                <a:ea typeface="Times New Roman" panose="02020603050405020304" pitchFamily="18" charset="0"/>
              </a:rPr>
              <a:t>Django Official Documentation</a:t>
            </a:r>
            <a:r>
              <a:rPr lang="en-US" sz="2400" spc="-3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 </a:t>
            </a:r>
            <a:r>
              <a:rPr lang="en-US" sz="2400" u="sng" spc="-25" dirty="0">
                <a:solidFill>
                  <a:srgbClr val="0066CC"/>
                </a:solidFill>
                <a:effectLst/>
                <a:uFill>
                  <a:solidFill>
                    <a:srgbClr val="0066CC"/>
                  </a:solidFill>
                </a:uFill>
                <a:latin typeface="Times New Roman" panose="02020603050405020304" pitchFamily="18" charset="0"/>
                <a:ea typeface="Times New Roman" panose="02020603050405020304" pitchFamily="18" charset="0"/>
                <a:hlinkClick r:id="rId3"/>
              </a:rPr>
              <a:t>https://www.djangoproject.com/</a:t>
            </a:r>
            <a:endParaRPr lang="en-IN" sz="2400" u="sng" spc="-25" dirty="0">
              <a:solidFill>
                <a:srgbClr val="0066CC"/>
              </a:solidFill>
              <a:uFill>
                <a:solidFill>
                  <a:srgbClr val="0066CC"/>
                </a:solidFill>
              </a:uFill>
              <a:latin typeface="Times New Roman" panose="02020603050405020304" pitchFamily="18" charset="0"/>
              <a:ea typeface="Times New Roman" panose="02020603050405020304" pitchFamily="18" charset="0"/>
            </a:endParaRPr>
          </a:p>
          <a:p>
            <a:pPr>
              <a:spcBef>
                <a:spcPts val="445"/>
              </a:spcBef>
              <a:buSzPts val="1200"/>
              <a:tabLst>
                <a:tab pos="1029970" algn="l"/>
              </a:tabLst>
            </a:pPr>
            <a:r>
              <a:rPr lang="en-US" sz="2400" spc="-25" dirty="0">
                <a:effectLst/>
                <a:latin typeface="Times New Roman" panose="02020603050405020304" pitchFamily="18" charset="0"/>
                <a:ea typeface="Times New Roman" panose="02020603050405020304" pitchFamily="18" charset="0"/>
              </a:rPr>
              <a:t>Stack Overflow</a:t>
            </a:r>
            <a:r>
              <a:rPr lang="en-US" sz="2400" spc="1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a:t>
            </a:r>
            <a:r>
              <a:rPr lang="en-US" sz="2400" u="sng" spc="-25" dirty="0">
                <a:solidFill>
                  <a:srgbClr val="0066CC"/>
                </a:solidFill>
                <a:effectLst/>
                <a:uFill>
                  <a:solidFill>
                    <a:srgbClr val="0066CC"/>
                  </a:solidFill>
                </a:uFill>
                <a:latin typeface="Times New Roman" panose="02020603050405020304" pitchFamily="18" charset="0"/>
                <a:ea typeface="Times New Roman" panose="02020603050405020304" pitchFamily="18" charset="0"/>
              </a:rPr>
              <a:t>https://stackoverflow.com/</a:t>
            </a:r>
            <a:endParaRPr lang="en-IN" sz="2400" spc="-25" dirty="0">
              <a:effectLst/>
              <a:latin typeface="Times New Roman" panose="02020603050405020304" pitchFamily="18" charset="0"/>
              <a:ea typeface="Times New Roman" panose="02020603050405020304" pitchFamily="18" charset="0"/>
            </a:endParaRPr>
          </a:p>
          <a:p>
            <a:pPr>
              <a:spcBef>
                <a:spcPts val="445"/>
              </a:spcBef>
              <a:buSzPts val="1200"/>
              <a:tabLst>
                <a:tab pos="1029970" algn="l"/>
              </a:tabLst>
            </a:pPr>
            <a:r>
              <a:rPr lang="en-US" sz="2400" dirty="0">
                <a:effectLst/>
                <a:latin typeface="Times New Roman" panose="02020603050405020304" pitchFamily="18" charset="0"/>
                <a:ea typeface="Times New Roman" panose="02020603050405020304" pitchFamily="18" charset="0"/>
              </a:rPr>
              <a:t>Django templates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r>
              <a:rPr lang="en-US" sz="2400" u="sng" dirty="0">
                <a:solidFill>
                  <a:srgbClr val="0066CC"/>
                </a:solidFill>
                <a:effectLst/>
                <a:uFill>
                  <a:solidFill>
                    <a:srgbClr val="0066CC"/>
                  </a:solidFill>
                </a:uFill>
                <a:latin typeface="Times New Roman" panose="02020603050405020304" pitchFamily="18" charset="0"/>
                <a:ea typeface="Times New Roman" panose="02020603050405020304" pitchFamily="18" charset="0"/>
                <a:hlinkClick r:id="rId4"/>
              </a:rPr>
              <a:t>https://docs.djangoproject.com/en/4.1/ref/templates/api/#django.template.Engine</a:t>
            </a:r>
            <a:endParaRPr lang="en-US" sz="2400" u="sng" dirty="0">
              <a:solidFill>
                <a:srgbClr val="0066CC"/>
              </a:solidFill>
              <a:uFill>
                <a:solidFill>
                  <a:srgbClr val="0066CC"/>
                </a:solidFill>
              </a:uFill>
              <a:latin typeface="Times New Roman" panose="02020603050405020304" pitchFamily="18" charset="0"/>
              <a:ea typeface="Times New Roman" panose="02020603050405020304" pitchFamily="18" charset="0"/>
            </a:endParaRPr>
          </a:p>
          <a:p>
            <a:pPr>
              <a:spcBef>
                <a:spcPts val="445"/>
              </a:spcBef>
              <a:buSzPts val="1200"/>
              <a:tabLst>
                <a:tab pos="1029970" algn="l"/>
              </a:tabLst>
            </a:pPr>
            <a:r>
              <a:rPr lang="en-US" sz="2400" spc="-25" dirty="0" err="1">
                <a:effectLst/>
                <a:latin typeface="Times New Roman" panose="02020603050405020304" pitchFamily="18" charset="0"/>
                <a:ea typeface="Times New Roman" panose="02020603050405020304" pitchFamily="18" charset="0"/>
              </a:rPr>
              <a:t>Paypal</a:t>
            </a:r>
            <a:r>
              <a:rPr lang="en-US" sz="2400" spc="-25" dirty="0">
                <a:effectLst/>
                <a:latin typeface="Times New Roman" panose="02020603050405020304" pitchFamily="18" charset="0"/>
                <a:ea typeface="Times New Roman" panose="02020603050405020304" pitchFamily="18" charset="0"/>
              </a:rPr>
              <a:t> Dashboard – </a:t>
            </a:r>
            <a:r>
              <a:rPr lang="en-US" sz="2400" u="sng" spc="-25" dirty="0">
                <a:solidFill>
                  <a:srgbClr val="0000FF"/>
                </a:solidFill>
                <a:effectLst/>
                <a:latin typeface="Times New Roman" panose="02020603050405020304" pitchFamily="18" charset="0"/>
                <a:ea typeface="Times New Roman" panose="02020603050405020304" pitchFamily="18" charset="0"/>
                <a:hlinkClick r:id="rId5"/>
              </a:rPr>
              <a:t>https://developer.paypal.com/dashboard/</a:t>
            </a:r>
            <a:endParaRPr lang="en-IN" sz="2400" spc="-25" dirty="0">
              <a:effectLst/>
              <a:latin typeface="Times New Roman" panose="02020603050405020304" pitchFamily="18" charset="0"/>
              <a:ea typeface="Times New Roman" panose="02020603050405020304" pitchFamily="18" charset="0"/>
            </a:endParaRPr>
          </a:p>
          <a:p>
            <a:pPr marL="1029335" indent="-230505"/>
            <a:endParaRPr lang="en-IN" sz="1900" dirty="0">
              <a:effectLst/>
              <a:latin typeface="Times New Roman" panose="02020603050405020304" pitchFamily="18" charset="0"/>
              <a:ea typeface="Times New Roman" panose="02020603050405020304" pitchFamily="18" charset="0"/>
            </a:endParaRPr>
          </a:p>
          <a:p>
            <a:pPr>
              <a:spcBef>
                <a:spcPts val="445"/>
              </a:spcBef>
              <a:buSzPts val="1200"/>
              <a:tabLst>
                <a:tab pos="1029970" algn="l"/>
              </a:tabLst>
            </a:pP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2022 - 2023</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2022 - 2023</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055440" y="1484785"/>
            <a:ext cx="8983910" cy="4692179"/>
          </a:xfrm>
        </p:spPr>
        <p:txBody>
          <a:bodyPr>
            <a:normAutofit fontScale="77500" lnSpcReduction="20000"/>
          </a:bodyPr>
          <a:lstStyle/>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Abstract</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Introduction</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Front end and Back end tools</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ER-Diagram</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ER to Schema Mapping</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Schema Diagram</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Tables description with Normalization</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Stored Procedures and Triggers</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Results</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Snapshots</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Applications</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Conclusion</a:t>
            </a:r>
          </a:p>
          <a:p>
            <a:pPr marL="355600" indent="-355600" fontAlgn="auto">
              <a:spcAft>
                <a:spcPts val="0"/>
              </a:spcAft>
              <a:buFont typeface="Wingdings" pitchFamily="2" charset="2"/>
              <a:buChar char="q"/>
              <a:defRPr/>
            </a:pPr>
            <a:r>
              <a:rPr lang="en-IN" sz="2800" dirty="0">
                <a:latin typeface="Times New Roman" pitchFamily="18" charset="0"/>
                <a:cs typeface="Times New Roman" pitchFamily="18" charset="0"/>
              </a:rPr>
              <a:t>References</a:t>
            </a: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2022 - 2023</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738282" y="1357298"/>
            <a:ext cx="8572560" cy="4591982"/>
          </a:xfrm>
        </p:spPr>
        <p:txBody>
          <a:bodyPr>
            <a:normAutofit/>
          </a:bodyPr>
          <a:lstStyle/>
          <a:p>
            <a:pPr algn="just">
              <a:lnSpc>
                <a:spcPct val="100000"/>
              </a:lnSpc>
              <a:buFont typeface="Wingdings" panose="05000000000000000000" pitchFamily="2" charset="2"/>
              <a:buChar char="Ø"/>
            </a:pPr>
            <a:r>
              <a:rPr lang="en-US" sz="2400" dirty="0">
                <a:solidFill>
                  <a:srgbClr val="000000"/>
                </a:solidFill>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Times New Roman" panose="02020603050405020304" pitchFamily="18" charset="0"/>
              </a:rPr>
              <a:t>The purpose of Online Book Store is to automate the existing manual system </a:t>
            </a:r>
            <a:endParaRPr lang="en-US" sz="2400" dirty="0">
              <a:solidFill>
                <a:srgbClr val="000000"/>
              </a:solidFill>
              <a:effectLst/>
              <a:latin typeface="Times New Roman" panose="02020603050405020304" pitchFamily="18" charset="0"/>
              <a:ea typeface="SimSun" panose="02010600030101010101" pitchFamily="2" charset="-122"/>
            </a:endParaRP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Online Book Store, can lead to error free, secure, reliable and fast management system.</a:t>
            </a:r>
          </a:p>
          <a:p>
            <a:pPr algn="just">
              <a:buFont typeface="Wingdings" panose="05000000000000000000" pitchFamily="2" charset="2"/>
              <a:buChar char="Ø"/>
            </a:pPr>
            <a:r>
              <a:rPr lang="en-US" sz="2400" dirty="0"/>
              <a:t> </a:t>
            </a:r>
            <a:r>
              <a:rPr lang="en-US" sz="2400" dirty="0">
                <a:effectLst/>
                <a:latin typeface="Times New Roman" panose="02020603050405020304" pitchFamily="18" charset="0"/>
                <a:ea typeface="Times New Roman" panose="02020603050405020304" pitchFamily="18" charset="0"/>
              </a:rPr>
              <a:t>It can assist the user to concentrate on their other activities rather to concentrate on the record keeping. </a:t>
            </a: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Thus it will help organization in better utilization of resources. </a:t>
            </a: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organization can maintain computerized records without redundant entries.</a:t>
            </a: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 That means that one need not be distracted by information that is not relevant, while being able to reach the information.</a:t>
            </a:r>
            <a:endParaRPr lang="en-US" sz="6000" dirty="0"/>
          </a:p>
          <a:p>
            <a:pPr marL="0" indent="0" algn="just">
              <a:buNone/>
            </a:pPr>
            <a:endParaRPr lang="en-US" sz="24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2022 - 2023</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fontScale="85000" lnSpcReduction="20000"/>
          </a:bodyPr>
          <a:lstStyle/>
          <a:p>
            <a:pPr marL="355600" indent="-355600" algn="just">
              <a:lnSpc>
                <a:spcPct val="170000"/>
              </a:lnSpc>
              <a:buFont typeface="Wingdings" pitchFamily="2" charset="2"/>
              <a:buChar char="Ø"/>
            </a:pPr>
            <a:r>
              <a:rPr lang="en-US" sz="2400" i="0" u="none" strike="noStrike" dirty="0">
                <a:solidFill>
                  <a:srgbClr val="000000"/>
                </a:solidFill>
                <a:effectLst/>
                <a:latin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"Online Book Store" has been developed to override the problems prevailing in the practicing manual system. </a:t>
            </a:r>
          </a:p>
          <a:p>
            <a:pPr marL="355600" indent="-355600" algn="just">
              <a:lnSpc>
                <a:spcPct val="170000"/>
              </a:lnSpc>
              <a:buFont typeface="Wingdings" pitchFamily="2" charset="2"/>
              <a:buChar char="Ø"/>
            </a:pPr>
            <a:r>
              <a:rPr lang="en-US" dirty="0">
                <a:effectLst/>
                <a:latin typeface="Times New Roman" panose="02020603050405020304" pitchFamily="18" charset="0"/>
                <a:ea typeface="Times New Roman" panose="02020603050405020304" pitchFamily="18" charset="0"/>
              </a:rPr>
              <a:t>This software is supported to eliminate and in some cases reduce the hardships faced by this existing system. </a:t>
            </a:r>
          </a:p>
          <a:p>
            <a:pPr marL="355600" indent="-355600" algn="just">
              <a:lnSpc>
                <a:spcPct val="170000"/>
              </a:lnSpc>
              <a:buFont typeface="Wingdings" pitchFamily="2" charset="2"/>
              <a:buChar char="Ø"/>
            </a:pPr>
            <a:r>
              <a:rPr lang="en-US" dirty="0">
                <a:effectLst/>
                <a:latin typeface="Times New Roman" panose="02020603050405020304" pitchFamily="18" charset="0"/>
                <a:ea typeface="Times New Roman" panose="02020603050405020304" pitchFamily="18" charset="0"/>
              </a:rPr>
              <a:t>Moreover this system is designed for the particular need of the company to carry out operations in a smooth and effective manner. </a:t>
            </a:r>
          </a:p>
          <a:p>
            <a:pPr marL="355600" indent="-355600" algn="just">
              <a:lnSpc>
                <a:spcPct val="170000"/>
              </a:lnSpc>
              <a:buFont typeface="Wingdings" pitchFamily="2" charset="2"/>
              <a:buChar char="Ø"/>
            </a:pPr>
            <a:r>
              <a:rPr lang="en-US" sz="3800" dirty="0">
                <a:solidFill>
                  <a:srgbClr val="000000"/>
                </a:solidFill>
                <a:latin typeface="Times New Roman" panose="02020603050405020304" pitchFamily="18" charset="0"/>
                <a:ea typeface="SimSun" panose="02010600030101010101" pitchFamily="2" charset="-122"/>
              </a:rPr>
              <a:t> </a:t>
            </a:r>
            <a:r>
              <a:rPr lang="en-US" dirty="0">
                <a:effectLst/>
                <a:latin typeface="Times New Roman" panose="02020603050405020304" pitchFamily="18" charset="0"/>
                <a:ea typeface="Times New Roman" panose="02020603050405020304" pitchFamily="18" charset="0"/>
              </a:rPr>
              <a:t>The application is reduced as much as possible to avoid errors while entering the data.</a:t>
            </a:r>
          </a:p>
          <a:p>
            <a:pPr marL="355600" indent="-355600" algn="just">
              <a:lnSpc>
                <a:spcPct val="170000"/>
              </a:lnSpc>
              <a:buFont typeface="Wingdings" pitchFamily="2" charset="2"/>
              <a:buChar char="Ø"/>
            </a:pPr>
            <a:endParaRPr lang="en-US" sz="24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2022 - 2023</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lstStyle/>
          <a:p>
            <a:r>
              <a:rPr lang="en-US" dirty="0">
                <a:latin typeface="Times New Roman" panose="02020603050405020304" pitchFamily="18" charset="0"/>
                <a:cs typeface="Times New Roman" panose="02020603050405020304" pitchFamily="18" charset="0"/>
              </a:rPr>
              <a:t>The spectrum used for the review of literature focuses upon the definition of an event, quality and difficulty to manage an event.  </a:t>
            </a:r>
          </a:p>
          <a:p>
            <a:r>
              <a:rPr lang="en-US" dirty="0">
                <a:latin typeface="Times New Roman" panose="02020603050405020304" pitchFamily="18" charset="0"/>
                <a:cs typeface="Times New Roman" panose="02020603050405020304" pitchFamily="18" charset="0"/>
              </a:rPr>
              <a:t>An event can be described as a public assembly for the purpose of celebration, education, marketing or reunion. Events can be classified on the basis of their size, type and context. An event can be a social / lifecycle event like a birthday party, engagement, wedding, funeral etc. or an education and career event like an education fair, job fair, workshop, seminar, debate, contest, competition etc. [3]. Quality in terms of event management can be described as the degree of excellence of an event [4]. The quality of service provided is dependent upon many parameters which should answer the question “Is this good enough?”</a:t>
            </a: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2022 - 2023</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fontScale="77500" lnSpcReduction="20000"/>
          </a:bodyPr>
          <a:lstStyle/>
          <a:p>
            <a:pPr marL="355600" indent="-355600">
              <a:lnSpc>
                <a:spcPct val="150000"/>
              </a:lnSpc>
              <a:buFont typeface="Wingdings" panose="05000000000000000000" pitchFamily="2" charset="2"/>
              <a:buChar char="v"/>
            </a:pPr>
            <a:r>
              <a:rPr lang="en-US" sz="1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marL="0" indent="0">
              <a:lnSpc>
                <a:spcPct val="150000"/>
              </a:lnSpc>
              <a:buNone/>
            </a:pPr>
            <a:r>
              <a:rPr lang="en-US" sz="1900" b="1" dirty="0">
                <a:solidFill>
                  <a:srgbClr val="000000"/>
                </a:solidFill>
                <a:latin typeface="Times New Roman" panose="02020603050405020304" pitchFamily="18" charset="0"/>
                <a:ea typeface="Calibri" panose="020F0502020204030204" pitchFamily="34" charset="0"/>
                <a:cs typeface="Times New Roman" pitchFamily="18" charset="0"/>
              </a:rPr>
              <a:t>           </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Operating System: Windows 10 or higher</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50000"/>
              </a:lnSpc>
              <a:buNone/>
            </a:pPr>
            <a:r>
              <a:rPr lang="en-IN" sz="19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itchFamily="18" charset="0"/>
              </a:rPr>
              <a:t>           </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Database: SQLite</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50000"/>
              </a:lnSpc>
              <a:buNone/>
            </a:pPr>
            <a:r>
              <a:rPr lang="en-IN" sz="19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itchFamily="18" charset="0"/>
              </a:rPr>
              <a:t>           </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Tools WSGI Server or higher</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spcAft>
                <a:spcPts val="1000"/>
              </a:spcAft>
              <a:buFont typeface="Wingdings" panose="05000000000000000000" pitchFamily="2" charset="2"/>
              <a:buChar char="v"/>
            </a:pPr>
            <a:r>
              <a:rPr lang="en-US" sz="1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marL="457200" lvl="1" indent="0">
              <a:lnSpc>
                <a:spcPct val="150000"/>
              </a:lnSpc>
              <a:spcAft>
                <a:spcPts val="1000"/>
              </a:spcAf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Processor: Any Processor above 500 MHz</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lvl="1" indent="0">
              <a:lnSpc>
                <a:spcPct val="150000"/>
              </a:lnSpc>
              <a:spcAft>
                <a:spcPts val="1000"/>
              </a:spcAf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RAM: 4.00GB or above</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lvl="1" indent="0">
              <a:lnSpc>
                <a:spcPct val="150000"/>
              </a:lnSpc>
              <a:spcAft>
                <a:spcPts val="1000"/>
              </a:spcAf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Hard Disk: 512GB</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lvl="1" indent="0">
              <a:lnSpc>
                <a:spcPct val="150000"/>
              </a:lnSpc>
              <a:spcAft>
                <a:spcPts val="1000"/>
              </a:spcAf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Compact Disk: 700Mb</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lvl="1" indent="0">
              <a:lnSpc>
                <a:spcPct val="150000"/>
              </a:lnSpc>
              <a:spcAft>
                <a:spcPts val="1000"/>
              </a:spcAf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 device Keyboard</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lvl="1" indent="0">
              <a:lnSpc>
                <a:spcPct val="150000"/>
              </a:lnSpc>
              <a:spcAft>
                <a:spcPts val="1000"/>
              </a:spcAft>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 device: Laptop Display Screen, or any Display </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50000"/>
              </a:lnSpc>
              <a:spcAft>
                <a:spcPts val="1000"/>
              </a:spcAft>
              <a:buNone/>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2022 - 2023</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2022 - 2023</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263352" y="476672"/>
            <a:ext cx="11413268" cy="57034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ER Diagram</a:t>
            </a:r>
            <a:r>
              <a:rPr lang="en-IN" sz="1800" b="1" dirty="0">
                <a:solidFill>
                  <a:schemeClr val="tx1">
                    <a:lumMod val="75000"/>
                    <a:lumOff val="25000"/>
                  </a:schemeClr>
                </a:solidFill>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7</a:t>
            </a:fld>
            <a:endParaRPr lang="en-US" dirty="0"/>
          </a:p>
        </p:txBody>
      </p:sp>
      <p:pic>
        <p:nvPicPr>
          <p:cNvPr id="4" name="Picture 3">
            <a:extLst>
              <a:ext uri="{FF2B5EF4-FFF2-40B4-BE49-F238E27FC236}">
                <a16:creationId xmlns:a16="http://schemas.microsoft.com/office/drawing/2014/main" id="{5FDA3610-F24D-BE38-86D6-7D4F0FD33FA2}"/>
              </a:ext>
            </a:extLst>
          </p:cNvPr>
          <p:cNvPicPr>
            <a:picLocks noChangeAspect="1"/>
          </p:cNvPicPr>
          <p:nvPr/>
        </p:nvPicPr>
        <p:blipFill>
          <a:blip r:embed="rId3" cstate="print">
            <a:extLst>
              <a:ext uri="{28A0092B-C50C-407E-A947-70E740481C1C}">
                <a14:useLocalDpi xmlns:a14="http://schemas.microsoft.com/office/drawing/2010/main" val="0"/>
              </a:ext>
            </a:extLst>
          </a:blip>
          <a:srcRect t="3928" b="3928"/>
          <a:stretch/>
        </p:blipFill>
        <p:spPr>
          <a:xfrm>
            <a:off x="767408" y="1078937"/>
            <a:ext cx="10369151" cy="5374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2022 - 2023</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42151" y="483606"/>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Schema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Diagram</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10" name="TextBox 9">
            <a:extLst>
              <a:ext uri="{FF2B5EF4-FFF2-40B4-BE49-F238E27FC236}">
                <a16:creationId xmlns:a16="http://schemas.microsoft.com/office/drawing/2014/main" id="{87EF7280-9FD1-D3FC-4440-E610188270D2}"/>
              </a:ext>
            </a:extLst>
          </p:cNvPr>
          <p:cNvSpPr txBox="1"/>
          <p:nvPr/>
        </p:nvSpPr>
        <p:spPr>
          <a:xfrm>
            <a:off x="3047260" y="3269027"/>
            <a:ext cx="6094520" cy="324384"/>
          </a:xfrm>
          <a:prstGeom prst="rect">
            <a:avLst/>
          </a:prstGeom>
          <a:noFill/>
        </p:spPr>
        <p:txBody>
          <a:bodyPr wrap="square">
            <a:spAutoFit/>
          </a:bodyPr>
          <a:lstStyle/>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1" name="Picture 10">
            <a:extLst>
              <a:ext uri="{FF2B5EF4-FFF2-40B4-BE49-F238E27FC236}">
                <a16:creationId xmlns:a16="http://schemas.microsoft.com/office/drawing/2014/main" id="{B29FA728-B19F-1B38-374E-976ADB08739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343472" y="1149455"/>
            <a:ext cx="8136904" cy="4577008"/>
          </a:xfrm>
          <a:prstGeom prst="rect">
            <a:avLst/>
          </a:prstGeom>
          <a:noFill/>
          <a:ln>
            <a:noFill/>
          </a:ln>
        </p:spPr>
      </p:pic>
    </p:spTree>
    <p:extLst>
      <p:ext uri="{BB962C8B-B14F-4D97-AF65-F5344CB8AC3E}">
        <p14:creationId xmlns:p14="http://schemas.microsoft.com/office/powerpoint/2010/main" val="200212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 Snapshots / Discussions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2022 - 2023</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76064" y="633260"/>
            <a:ext cx="11136560" cy="55914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1800" b="1" dirty="0">
                <a:effectLst/>
                <a:latin typeface="Times New Roman" panose="02020603050405020304" pitchFamily="18" charset="0"/>
                <a:ea typeface="Times New Roman" panose="02020603050405020304" pitchFamily="18" charset="0"/>
              </a:rPr>
              <a:t>USER LOGIN PAGE</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7" name="AutoShape 2">
            <a:extLst>
              <a:ext uri="{FF2B5EF4-FFF2-40B4-BE49-F238E27FC236}">
                <a16:creationId xmlns:a16="http://schemas.microsoft.com/office/drawing/2014/main" id="{1B914642-16AA-07AA-F4F8-D48CAF4648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F3550F63-CE01-6700-9731-684CB7E1E9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E97C3952-BBE6-89F1-5AD9-22E44D9B770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a:extLst>
              <a:ext uri="{FF2B5EF4-FFF2-40B4-BE49-F238E27FC236}">
                <a16:creationId xmlns:a16="http://schemas.microsoft.com/office/drawing/2014/main" id="{B39969AD-7AC8-E119-D347-7539B493DE12}"/>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a:extLst>
              <a:ext uri="{FF2B5EF4-FFF2-40B4-BE49-F238E27FC236}">
                <a16:creationId xmlns:a16="http://schemas.microsoft.com/office/drawing/2014/main" id="{C09CEFC3-139C-E6C9-FB3B-2FE09E00C07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B7FBCCE0-9830-39BE-C8D0-4722611A81E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3432" y="1411334"/>
            <a:ext cx="10632504" cy="4592971"/>
          </a:xfrm>
          <a:prstGeom prst="rect">
            <a:avLst/>
          </a:prstGeom>
        </p:spPr>
      </p:pic>
    </p:spTree>
    <p:extLst>
      <p:ext uri="{BB962C8B-B14F-4D97-AF65-F5344CB8AC3E}">
        <p14:creationId xmlns:p14="http://schemas.microsoft.com/office/powerpoint/2010/main" val="4109366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3071</TotalTime>
  <Words>1086</Words>
  <Application>Microsoft Office PowerPoint</Application>
  <PresentationFormat>Widescreen</PresentationFormat>
  <Paragraphs>213</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Online Book Store Management System </vt:lpstr>
      <vt:lpstr>AGENDA</vt:lpstr>
      <vt:lpstr>ABSTRACT </vt:lpstr>
      <vt:lpstr>INTRODUCTION </vt:lpstr>
      <vt:lpstr>PowerPoint Presentation</vt:lpstr>
      <vt:lpstr>Requirements</vt:lpstr>
      <vt:lpstr>System Design </vt:lpstr>
      <vt:lpstr>Detailed Design </vt:lpstr>
      <vt:lpstr>Results / Snapshots / Discussions </vt:lpstr>
      <vt:lpstr>Results / Snapshots / Discussions </vt:lpstr>
      <vt:lpstr>Results / Snapshots / Discussions </vt:lpstr>
      <vt:lpstr>Results / Snapshots / Discussions </vt:lpstr>
      <vt:lpstr>Results / Snapshots / Discussions </vt:lpstr>
      <vt:lpstr>Results / Snapshots / Discussions </vt:lpstr>
      <vt:lpstr>CONCLUSIONS</vt:lpstr>
      <vt:lpstr>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Shodhan Shetty</cp:lastModifiedBy>
  <cp:revision>299</cp:revision>
  <dcterms:created xsi:type="dcterms:W3CDTF">2015-10-29T14:36:38Z</dcterms:created>
  <dcterms:modified xsi:type="dcterms:W3CDTF">2023-01-19T05:54:58Z</dcterms:modified>
</cp:coreProperties>
</file>