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0" r:id="rId6"/>
    <p:sldId id="261" r:id="rId7"/>
    <p:sldId id="259"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4" d="100"/>
          <a:sy n="84" d="100"/>
        </p:scale>
        <p:origin x="21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446C117F-5CCF-4837-BE5F-2B92066CAFA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84EB90BD-B6CE-46B7-997F-7313B992CC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CDB9D11F-B188-461D-B23F-39381795C05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52E6D8D9-55A2-4063-B0F3-121F4454969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3" name="Date Placeholder 2"/>
          <p:cNvSpPr>
            <a:spLocks noGrp="1"/>
          </p:cNvSpPr>
          <p:nvPr>
            <p:ph type="dt" sz="half" idx="10"/>
          </p:nvPr>
        </p:nvSpPr>
        <p:spPr/>
        <p:txBody>
          <a:bodyPr/>
          <a:lstStyle/>
          <a:p>
            <a:fld id="{D4B24536-994D-4021-A283-9F449C0DB50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3" name="Date Placeholder 2"/>
          <p:cNvSpPr>
            <a:spLocks noGrp="1"/>
          </p:cNvSpPr>
          <p:nvPr>
            <p:ph type="dt" sz="half" idx="10"/>
          </p:nvPr>
        </p:nvSpPr>
        <p:spPr/>
        <p:txBody>
          <a:bodyPr/>
          <a:lstStyle/>
          <a:p>
            <a:fld id="{3CBBBB78-C96F-47B7-AB17-D852CA960AC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30578ACC-22D6-47C1-A373-4FD133E34F3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Content Placeholder 3"/>
          <p:cNvSpPr>
            <a:spLocks noGrp="1"/>
          </p:cNvSpPr>
          <p:nvPr>
            <p:ph sz="half" idx="2"/>
          </p:nvPr>
        </p:nvSpPr>
        <p:spPr>
          <a:xfrm>
            <a:off x="680322" y="3030008"/>
            <a:ext cx="4698355" cy="2906179"/>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Content Placeholder 5"/>
          <p:cNvSpPr>
            <a:spLocks noGrp="1"/>
          </p:cNvSpPr>
          <p:nvPr>
            <p:ph sz="quarter" idx="4"/>
          </p:nvPr>
        </p:nvSpPr>
        <p:spPr>
          <a:xfrm>
            <a:off x="5594123" y="3030008"/>
            <a:ext cx="4700059" cy="2906179"/>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E331444B-B92B-4E27-8C94-BB93EAF5CB1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363EFA5E-FA76-400D-B3DC-F0BA90E6D10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a:r>
              <a:rPr lang="en-US" sz="7000" dirty="0" err="1" smtClean="0">
                <a:latin typeface="Algerian" panose="04020705040A02060702" pitchFamily="82" charset="0"/>
              </a:rPr>
              <a:t>UzCrafts</a:t>
            </a:r>
            <a:r>
              <a:rPr lang="en-US" dirty="0" smtClean="0"/>
              <a:t> </a:t>
            </a:r>
            <a:endParaRPr lang="ru-RU" dirty="0"/>
          </a:p>
        </p:txBody>
      </p:sp>
      <p:sp>
        <p:nvSpPr>
          <p:cNvPr id="3" name="Подзаголовок 2"/>
          <p:cNvSpPr>
            <a:spLocks noGrp="1"/>
          </p:cNvSpPr>
          <p:nvPr>
            <p:ph type="subTitle" idx="1"/>
          </p:nvPr>
        </p:nvSpPr>
        <p:spPr>
          <a:xfrm>
            <a:off x="680085" y="4394200"/>
            <a:ext cx="10723880" cy="698500"/>
          </a:xfrm>
        </p:spPr>
        <p:txBody>
          <a:bodyPr>
            <a:noAutofit/>
          </a:bodyPr>
          <a:lstStyle/>
          <a:p>
            <a:pPr algn="ctr"/>
            <a:r>
              <a:rPr lang="en-US" sz="5000" dirty="0"/>
              <a:t>National handicraft products</a:t>
            </a:r>
            <a:endParaRPr lang="en-US" sz="5000" dirty="0"/>
          </a:p>
          <a:p>
            <a:pPr algn="ctr"/>
            <a:r>
              <a:rPr lang="en-GB" altLang="ru-RU" sz="5000" dirty="0"/>
              <a:t>NORKULOV SH</a:t>
            </a:r>
            <a:endParaRPr lang="en-GB" altLang="ru-RU" sz="5000" dirty="0"/>
          </a:p>
          <a:p>
            <a:pPr algn="ctr"/>
            <a:r>
              <a:rPr lang="en-GB" altLang="ru-RU" sz="5000" dirty="0"/>
              <a:t>MATYAKUBOV M</a:t>
            </a:r>
            <a:endParaRPr lang="en-GB" altLang="ru-RU" sz="5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05940" y="2336800"/>
            <a:ext cx="7612380" cy="433304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FOOTER</a:t>
            </a:r>
            <a:endParaRPr lang="ru-RU" dirty="0"/>
          </a:p>
        </p:txBody>
      </p:sp>
      <p:pic>
        <p:nvPicPr>
          <p:cNvPr id="4" name="Объект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81038" y="2813055"/>
            <a:ext cx="9613900" cy="264635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INTRODUCTION</a:t>
            </a:r>
            <a:endParaRPr lang="ru-RU" dirty="0"/>
          </a:p>
        </p:txBody>
      </p:sp>
      <p:sp>
        <p:nvSpPr>
          <p:cNvPr id="3" name="Объект 2"/>
          <p:cNvSpPr>
            <a:spLocks noGrp="1"/>
          </p:cNvSpPr>
          <p:nvPr>
            <p:ph idx="1"/>
          </p:nvPr>
        </p:nvSpPr>
        <p:spPr>
          <a:xfrm>
            <a:off x="2" y="2336872"/>
            <a:ext cx="6361041" cy="3957911"/>
          </a:xfrm>
        </p:spPr>
        <p:txBody>
          <a:bodyPr>
            <a:normAutofit fontScale="92500" lnSpcReduction="20000"/>
          </a:bodyPr>
          <a:lstStyle/>
          <a:p>
            <a:r>
              <a:rPr lang="en-US" dirty="0"/>
              <a:t>Currently, Uzbekistan is paying great attention to the development of tourism. The development of tourism contributes to the growth of the gross domestic product, the inflow of foreign currency and additional jobs. Take Dubai, UAE as an example. Currently, the profit from tourism is 30-40 percent of the gross domestic product of the emirate.</a:t>
            </a:r>
            <a:endParaRPr lang="en-US" dirty="0"/>
          </a:p>
          <a:p>
            <a:r>
              <a:rPr lang="en-US" dirty="0"/>
              <a:t>The main historical tourism of Uzbekistan is developing. Most of the tourists coming to our country come to see our culture, traditions, historical monuments and buy handicrafts. Currently, handicraft products are mainly made in cities such as </a:t>
            </a:r>
            <a:r>
              <a:rPr lang="en-US" dirty="0" err="1"/>
              <a:t>Margilon</a:t>
            </a:r>
            <a:r>
              <a:rPr lang="en-US" dirty="0"/>
              <a:t>, Samarkand, </a:t>
            </a:r>
            <a:r>
              <a:rPr lang="en-US" dirty="0" err="1"/>
              <a:t>Chust</a:t>
            </a:r>
            <a:r>
              <a:rPr lang="en-US" dirty="0"/>
              <a:t>,</a:t>
            </a:r>
            <a:endParaRPr lang="ru-RU" dirty="0"/>
          </a:p>
        </p:txBody>
      </p:sp>
      <p:pic>
        <p:nvPicPr>
          <p:cNvPr id="1026" name="Picture 2" descr="Day tour in Bukhara – City tour (Pearl of the East for over 2500 years) -  Minzifatravel.c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61043" y="2544416"/>
            <a:ext cx="5683828" cy="34853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Statistics</a:t>
            </a:r>
            <a:endParaRPr lang="ru-RU" dirty="0"/>
          </a:p>
        </p:txBody>
      </p:sp>
      <p:sp>
        <p:nvSpPr>
          <p:cNvPr id="3" name="Объект 2"/>
          <p:cNvSpPr>
            <a:spLocks noGrp="1"/>
          </p:cNvSpPr>
          <p:nvPr>
            <p:ph idx="1"/>
          </p:nvPr>
        </p:nvSpPr>
        <p:spPr>
          <a:xfrm>
            <a:off x="119270" y="2160104"/>
            <a:ext cx="5274365" cy="4278791"/>
          </a:xfrm>
        </p:spPr>
        <p:txBody>
          <a:bodyPr>
            <a:normAutofit fontScale="85000" lnSpcReduction="20000"/>
          </a:bodyPr>
          <a:lstStyle/>
          <a:p>
            <a:r>
              <a:rPr lang="en-US" dirty="0"/>
              <a:t>If we pay attention to the statistics of 2021, about 1.5 million tourists visited our country, according to the statistics provided by the Ministry, tourists from far foreign countries spend an average of 709.4 dollars during their trip. The average cost of tourists from CIS countries, in particular Russia, Belarus, </a:t>
            </a:r>
            <a:r>
              <a:rPr lang="en-US" dirty="0" smtClean="0"/>
              <a:t>Armenia </a:t>
            </a:r>
            <a:r>
              <a:rPr lang="en-US" dirty="0"/>
              <a:t>is 635 dollars.</a:t>
            </a:r>
            <a:endParaRPr lang="en-US" dirty="0"/>
          </a:p>
          <a:p>
            <a:r>
              <a:rPr lang="en-US" dirty="0"/>
              <a:t>It is not known that there is great interest in handmade products abroad. Every tourist returns to his country and shows or presents the handicraft products he bought to his relatives. Then this person will also be interested in our products, but he may not have enough time or money to visit Uzbekistan. Then he can order </a:t>
            </a:r>
            <a:r>
              <a:rPr lang="en-US" dirty="0" err="1"/>
              <a:t>milly</a:t>
            </a:r>
            <a:r>
              <a:rPr lang="en-US" dirty="0"/>
              <a:t> craft products online.</a:t>
            </a:r>
            <a:endParaRPr lang="ru-RU" dirty="0"/>
          </a:p>
        </p:txBody>
      </p:sp>
      <p:pic>
        <p:nvPicPr>
          <p:cNvPr id="2052" name="Picture 4" descr="Uzbek National Souvenirs and Gifts - Bright Memories about Uzbekist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87252" y="2160104"/>
            <a:ext cx="6552350" cy="42787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TECHNOLOGIES WE WANT TO USE</a:t>
            </a:r>
            <a:endParaRPr lang="ru-RU" dirty="0"/>
          </a:p>
        </p:txBody>
      </p:sp>
      <p:sp>
        <p:nvSpPr>
          <p:cNvPr id="3" name="Объект 2"/>
          <p:cNvSpPr>
            <a:spLocks noGrp="1"/>
          </p:cNvSpPr>
          <p:nvPr>
            <p:ph idx="1"/>
          </p:nvPr>
        </p:nvSpPr>
        <p:spPr>
          <a:xfrm>
            <a:off x="680322" y="2336873"/>
            <a:ext cx="3374844" cy="3599316"/>
          </a:xfrm>
        </p:spPr>
        <p:txBody>
          <a:bodyPr/>
          <a:lstStyle/>
          <a:p>
            <a:pPr marL="0" indent="0">
              <a:buNone/>
            </a:pPr>
            <a:r>
              <a:rPr lang="en-US" dirty="0" smtClean="0"/>
              <a:t>Front-end</a:t>
            </a:r>
            <a:endParaRPr lang="en-US" dirty="0" smtClean="0"/>
          </a:p>
          <a:p>
            <a:r>
              <a:rPr lang="en-US" dirty="0" smtClean="0"/>
              <a:t>HTML / CSS</a:t>
            </a:r>
            <a:endParaRPr lang="en-US" dirty="0" smtClean="0"/>
          </a:p>
          <a:p>
            <a:r>
              <a:rPr lang="en-US" dirty="0" smtClean="0"/>
              <a:t>JavaScript</a:t>
            </a:r>
            <a:endParaRPr lang="en-US" dirty="0" smtClean="0"/>
          </a:p>
          <a:p>
            <a:pPr marL="0" indent="0">
              <a:buNone/>
            </a:pPr>
            <a:r>
              <a:rPr lang="en-US" dirty="0" smtClean="0"/>
              <a:t>Back-end</a:t>
            </a:r>
            <a:endParaRPr lang="en-US" dirty="0" smtClean="0"/>
          </a:p>
          <a:p>
            <a:r>
              <a:rPr lang="en-US" dirty="0" smtClean="0"/>
              <a:t>Java(</a:t>
            </a:r>
            <a:r>
              <a:rPr lang="en-US" b="1" dirty="0"/>
              <a:t> Spring </a:t>
            </a:r>
            <a:r>
              <a:rPr lang="en-US" b="1" dirty="0" smtClean="0"/>
              <a:t>MVC</a:t>
            </a:r>
            <a:r>
              <a:rPr lang="en-US" dirty="0" smtClean="0"/>
              <a:t>)</a:t>
            </a:r>
            <a:endParaRPr lang="en-US" dirty="0" smtClean="0"/>
          </a:p>
          <a:p>
            <a:r>
              <a:rPr lang="en-US" dirty="0"/>
              <a:t>MySQL</a:t>
            </a:r>
            <a:endParaRPr lang="en-US" dirty="0"/>
          </a:p>
        </p:txBody>
      </p:sp>
      <p:pic>
        <p:nvPicPr>
          <p:cNvPr id="3078" name="Picture 6" descr="Download HTML5 Logo PNG, Free Transparent HTML5 Images - Free Transparent  PNG Logo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68572" y="2039669"/>
            <a:ext cx="4648111" cy="181062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java-spring-mvc-project · GitHub Topics ·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166" y="4353002"/>
            <a:ext cx="3615651" cy="194892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Файл:Mysql.png — Википеди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179" y="4285646"/>
            <a:ext cx="3900803" cy="2016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WHY JAVA</a:t>
            </a:r>
            <a:endParaRPr lang="ru-RU" dirty="0"/>
          </a:p>
        </p:txBody>
      </p:sp>
      <p:sp>
        <p:nvSpPr>
          <p:cNvPr id="3" name="Объект 2"/>
          <p:cNvSpPr>
            <a:spLocks noGrp="1"/>
          </p:cNvSpPr>
          <p:nvPr>
            <p:ph idx="1"/>
          </p:nvPr>
        </p:nvSpPr>
        <p:spPr>
          <a:xfrm>
            <a:off x="680321" y="2336872"/>
            <a:ext cx="9613861" cy="4015289"/>
          </a:xfrm>
        </p:spPr>
        <p:txBody>
          <a:bodyPr>
            <a:normAutofit fontScale="92500" lnSpcReduction="10000"/>
          </a:bodyPr>
          <a:lstStyle/>
          <a:p>
            <a:r>
              <a:rPr lang="en-US" dirty="0"/>
              <a:t>Java is one such programming language and was designed to create content for the early World Wide Web. It has evolved into one of the best and most comprehensive tools for the creation of enterprise websites, mobile applications, and other server-side and client-side software </a:t>
            </a:r>
            <a:r>
              <a:rPr lang="en-US" dirty="0" smtClean="0"/>
              <a:t>technologies</a:t>
            </a:r>
            <a:endParaRPr lang="en-US" dirty="0" smtClean="0"/>
          </a:p>
          <a:p>
            <a:r>
              <a:rPr lang="en-US" dirty="0"/>
              <a:t>more than 50 million websites use Java for all types of services and dynamic content. That includes Java’s role in</a:t>
            </a:r>
            <a:r>
              <a:rPr lang="en-US" dirty="0" smtClean="0"/>
              <a:t>:</a:t>
            </a:r>
            <a:endParaRPr lang="en-US" dirty="0" smtClean="0"/>
          </a:p>
          <a:p>
            <a:r>
              <a:rPr lang="en-US" dirty="0"/>
              <a:t>online stores</a:t>
            </a:r>
            <a:endParaRPr lang="en-US" dirty="0"/>
          </a:p>
          <a:p>
            <a:r>
              <a:rPr lang="en-US" dirty="0"/>
              <a:t>search engines</a:t>
            </a:r>
            <a:endParaRPr lang="en-US" dirty="0"/>
          </a:p>
          <a:p>
            <a:r>
              <a:rPr lang="en-US" dirty="0"/>
              <a:t>content management systems</a:t>
            </a:r>
            <a:endParaRPr lang="en-US" dirty="0"/>
          </a:p>
          <a:p>
            <a:r>
              <a:rPr lang="en-US" dirty="0"/>
              <a:t>games</a:t>
            </a:r>
            <a:endParaRPr lang="en-US" dirty="0"/>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USER CAPABILITIES</a:t>
            </a:r>
            <a:endParaRPr lang="ru-RU" dirty="0"/>
          </a:p>
        </p:txBody>
      </p:sp>
      <p:pic>
        <p:nvPicPr>
          <p:cNvPr id="4" name="Объект 3"/>
          <p:cNvPicPr>
            <a:picLocks noGrp="1" noChangeAspect="1"/>
          </p:cNvPicPr>
          <p:nvPr>
            <p:ph idx="1"/>
          </p:nvPr>
        </p:nvPicPr>
        <p:blipFill>
          <a:blip r:embed="rId1"/>
          <a:stretch>
            <a:fillRect/>
          </a:stretch>
        </p:blipFill>
        <p:spPr>
          <a:xfrm>
            <a:off x="2295729" y="2052536"/>
            <a:ext cx="5126476" cy="4474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a:t>
            </a:r>
            <a:r>
              <a:rPr lang="en-US" dirty="0"/>
              <a:t>the design looks like</a:t>
            </a:r>
            <a:endParaRPr lang="ru-RU" dirty="0"/>
          </a:p>
        </p:txBody>
      </p:sp>
      <p:pic>
        <p:nvPicPr>
          <p:cNvPr id="4" name="Объект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20920" y="2233930"/>
            <a:ext cx="8947472" cy="421259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Main page</a:t>
            </a:r>
            <a:endParaRPr lang="ru-RU" dirty="0"/>
          </a:p>
        </p:txBody>
      </p:sp>
      <p:pic>
        <p:nvPicPr>
          <p:cNvPr id="4" name="Объект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66025" y="2336800"/>
            <a:ext cx="7643926" cy="35988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CATEGORIES</a:t>
            </a:r>
            <a:endParaRPr lang="ru-RU" dirty="0"/>
          </a:p>
        </p:txBody>
      </p:sp>
      <p:pic>
        <p:nvPicPr>
          <p:cNvPr id="4" name="Объект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23010" y="2336800"/>
            <a:ext cx="7445297" cy="4212565"/>
          </a:xfrm>
        </p:spPr>
      </p:pic>
    </p:spTree>
  </p:cSld>
  <p:clrMapOvr>
    <a:masterClrMapping/>
  </p:clrMapOvr>
</p:sld>
</file>

<file path=ppt/theme/theme1.xml><?xml version="1.0" encoding="utf-8"?>
<a:theme xmlns:a="http://schemas.openxmlformats.org/drawingml/2006/main" name="Берлин">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TM04033917[[fn=Берлин]]</Template>
  <TotalTime>0</TotalTime>
  <Words>2012</Words>
  <Application>WPS Presentation</Application>
  <PresentationFormat>Широкоэкранный</PresentationFormat>
  <Paragraphs>45</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Algerian</vt:lpstr>
      <vt:lpstr>Gabriola</vt:lpstr>
      <vt:lpstr>Trebuchet MS</vt:lpstr>
      <vt:lpstr>Microsoft YaHei</vt:lpstr>
      <vt:lpstr>Arial Unicode MS</vt:lpstr>
      <vt:lpstr>Calibri</vt:lpstr>
      <vt:lpstr>Берлин</vt:lpstr>
      <vt:lpstr>UzCrafts </vt:lpstr>
      <vt:lpstr>INTRODUCTION</vt:lpstr>
      <vt:lpstr>Statistics</vt:lpstr>
      <vt:lpstr>TECHNOLOGIES WE WANT TO USE</vt:lpstr>
      <vt:lpstr>WHY JAVA</vt:lpstr>
      <vt:lpstr>USER CAPABILITIES</vt:lpstr>
      <vt:lpstr>What the design looks like</vt:lpstr>
      <vt:lpstr>Main page</vt:lpstr>
      <vt:lpstr>CATEGORIES</vt:lpstr>
      <vt:lpstr>PowerPoint 演示文稿</vt:lpstr>
      <vt:lpstr>FOOTER</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UzCrafts</dc:title>
  <dc:creator>Lenovo</dc:creator>
  <cp:lastModifiedBy>mrsho</cp:lastModifiedBy>
  <cp:revision>6</cp:revision>
  <dcterms:created xsi:type="dcterms:W3CDTF">2022-12-22T22:27:00Z</dcterms:created>
  <dcterms:modified xsi:type="dcterms:W3CDTF">2023-01-16T08:34:01Z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42987458951146629194E33DBF58D153</vt:lpwstr>
  </property>
  <property fmtid="{D5CDD505-2E9C-101B-9397-08002B2CF9AE}" pid="3" name="KSOProductBuildVer">
    <vt:lpwstr>1049-11.2.0.11440</vt:lpwstr>
  </property>
</Properties>
</file>