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5"/>
  </p:notesMasterIdLst>
  <p:sldIdLst>
    <p:sldId id="266" r:id="rId3"/>
    <p:sldId id="268" r:id="rId4"/>
    <p:sldId id="256" r:id="rId5"/>
    <p:sldId id="257" r:id="rId6"/>
    <p:sldId id="258" r:id="rId7"/>
    <p:sldId id="259" r:id="rId8"/>
    <p:sldId id="260" r:id="rId9"/>
    <p:sldId id="261" r:id="rId10"/>
    <p:sldId id="262" r:id="rId11"/>
    <p:sldId id="263" r:id="rId12"/>
    <p:sldId id="264" r:id="rId13"/>
    <p:sldId id="265"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F89809-CDAF-4FC7-BCAB-EB9436535E19}">
  <a:tblStyle styleId="{FAF89809-CDAF-4FC7-BCAB-EB9436535E1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353"/>
  </p:normalViewPr>
  <p:slideViewPr>
    <p:cSldViewPr snapToGrid="0" snapToObjects="1">
      <p:cViewPr varScale="1">
        <p:scale>
          <a:sx n="118" d="100"/>
          <a:sy n="118" d="100"/>
        </p:scale>
        <p:origin x="9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 Id="rId3" Type="http://schemas.openxmlformats.org/officeDocument/2006/relationships/hyperlink" Target="https://docs.computecanada.ca/wiki/Compute_Canada_Documentation"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s://docs.computecanada.ca/wiki/Storage_and_file_management"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s://docs.computecanada.ca/wiki/Utiliser_des_modules/en"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s://slurm.schedmd.com/salloc.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2548c8a05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2548c8a0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43fd611e4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43fd611e4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43fd611e4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43fd611e4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3026f21e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3026f21e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43fd611e4_0_3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43fd611e4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documentation page should be visited on regular basis to update the presentation. Its common to upgrade hardware systems and development environments. Best practices is to always check out the computer services support or documentations. </a:t>
            </a:r>
            <a:r>
              <a:rPr lang="en" u="sng">
                <a:solidFill>
                  <a:schemeClr val="hlink"/>
                </a:solidFill>
                <a:hlinkClick r:id="rId3"/>
              </a:rPr>
              <a:t>https://docs.computecanada.ca/wiki/Compute_Canada_Documentation</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3026f21eb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3026f21e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documentation page should be visited on regular basis to update the presentation. Its common to upgrade hardware systems and development environments. </a:t>
            </a:r>
            <a:endParaRPr/>
          </a:p>
          <a:p>
            <a:pPr marL="0" lvl="0" indent="0" algn="l" rtl="0">
              <a:spcBef>
                <a:spcPts val="0"/>
              </a:spcBef>
              <a:spcAft>
                <a:spcPts val="0"/>
              </a:spcAft>
              <a:buNone/>
            </a:pPr>
            <a:r>
              <a:rPr lang="en" u="sng">
                <a:solidFill>
                  <a:schemeClr val="hlink"/>
                </a:solidFill>
                <a:hlinkClick r:id="rId3"/>
              </a:rPr>
              <a:t>https://docs.computecanada.ca/wiki/Storage_and_file_management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53026f21e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53026f21e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200" b="1" u="sng" dirty="0">
                <a:solidFill>
                  <a:schemeClr val="dk1"/>
                </a:solidFill>
                <a:latin typeface="Times New Roman"/>
                <a:ea typeface="Times New Roman"/>
                <a:cs typeface="Times New Roman"/>
                <a:sym typeface="Times New Roman"/>
              </a:rPr>
              <a:t>Managing User Environment:</a:t>
            </a:r>
            <a:endParaRPr sz="1200" b="1" u="sng" dirty="0">
              <a:solidFill>
                <a:schemeClr val="dk1"/>
              </a:solidFill>
              <a:latin typeface="Times New Roman"/>
              <a:ea typeface="Times New Roman"/>
              <a:cs typeface="Times New Roman"/>
              <a:sym typeface="Times New Roman"/>
            </a:endParaRPr>
          </a:p>
          <a:p>
            <a:pPr marL="0" lvl="0" indent="0" algn="l" rtl="0">
              <a:spcBef>
                <a:spcPts val="600"/>
              </a:spcBef>
              <a:spcAft>
                <a:spcPts val="0"/>
              </a:spcAft>
              <a:buClr>
                <a:schemeClr val="dk1"/>
              </a:buClr>
              <a:buSzPts val="1100"/>
              <a:buFont typeface="Arial"/>
              <a:buNone/>
            </a:pPr>
            <a:r>
              <a:rPr lang="en" sz="1200" dirty="0">
                <a:solidFill>
                  <a:schemeClr val="dk1"/>
                </a:solidFill>
                <a:latin typeface="Times New Roman"/>
                <a:ea typeface="Times New Roman"/>
                <a:cs typeface="Times New Roman"/>
                <a:sym typeface="Times New Roman"/>
              </a:rPr>
              <a:t>The user environment is managed using the </a:t>
            </a:r>
            <a:r>
              <a:rPr lang="en" sz="1200" b="1" dirty="0">
                <a:solidFill>
                  <a:schemeClr val="dk1"/>
                </a:solidFill>
                <a:latin typeface="Source Code Pro"/>
                <a:ea typeface="Source Code Pro"/>
                <a:cs typeface="Source Code Pro"/>
                <a:sym typeface="Source Code Pro"/>
              </a:rPr>
              <a:t>module</a:t>
            </a:r>
            <a:r>
              <a:rPr lang="en" sz="1200" dirty="0">
                <a:solidFill>
                  <a:schemeClr val="dk1"/>
                </a:solidFill>
                <a:latin typeface="Times New Roman"/>
                <a:ea typeface="Times New Roman"/>
                <a:cs typeface="Times New Roman"/>
                <a:sym typeface="Times New Roman"/>
              </a:rPr>
              <a:t> command line utility. This is a software stack used usually on most supercomputers to easily and dynamically manage user development or programming environments. When using modules, users are not required to specify explicit paths for different executables, libraries, compilers versions, and other environment variables.</a:t>
            </a:r>
            <a:endParaRPr sz="1200" dirty="0">
              <a:solidFill>
                <a:schemeClr val="dk1"/>
              </a:solidFill>
              <a:latin typeface="Times New Roman"/>
              <a:ea typeface="Times New Roman"/>
              <a:cs typeface="Times New Roman"/>
              <a:sym typeface="Times New Roman"/>
            </a:endParaRPr>
          </a:p>
          <a:p>
            <a:pPr marL="0" lvl="0" indent="0" algn="l" rtl="0">
              <a:spcBef>
                <a:spcPts val="600"/>
              </a:spcBef>
              <a:spcAft>
                <a:spcPts val="0"/>
              </a:spcAft>
              <a:buNone/>
            </a:pPr>
            <a:r>
              <a:rPr lang="en" sz="1200" b="1" dirty="0">
                <a:solidFill>
                  <a:schemeClr val="dk1"/>
                </a:solidFill>
                <a:latin typeface="Times New Roman"/>
                <a:ea typeface="Times New Roman"/>
                <a:cs typeface="Times New Roman"/>
                <a:sym typeface="Times New Roman"/>
              </a:rPr>
              <a:t>For example:</a:t>
            </a:r>
            <a:r>
              <a:rPr lang="en" sz="1200" dirty="0">
                <a:solidFill>
                  <a:schemeClr val="dk1"/>
                </a:solidFill>
                <a:latin typeface="Times New Roman"/>
                <a:ea typeface="Times New Roman"/>
                <a:cs typeface="Times New Roman"/>
                <a:sym typeface="Times New Roman"/>
              </a:rPr>
              <a:t> Switching between the version of compilers, or other scientific utilities such as FFTW, you have to make appropriate changes to your </a:t>
            </a:r>
            <a:r>
              <a:rPr lang="en" sz="1200" dirty="0" err="1">
                <a:solidFill>
                  <a:schemeClr val="dk1"/>
                </a:solidFill>
                <a:latin typeface="Times New Roman"/>
                <a:ea typeface="Times New Roman"/>
                <a:cs typeface="Times New Roman"/>
                <a:sym typeface="Times New Roman"/>
              </a:rPr>
              <a:t>Makefiles</a:t>
            </a:r>
            <a:r>
              <a:rPr lang="en" sz="1200" dirty="0">
                <a:solidFill>
                  <a:schemeClr val="dk1"/>
                </a:solidFill>
                <a:latin typeface="Times New Roman"/>
                <a:ea typeface="Times New Roman"/>
                <a:cs typeface="Times New Roman"/>
                <a:sym typeface="Times New Roman"/>
              </a:rPr>
              <a:t>. But when using modules, all of this is automated for you; there is no need for a path in your </a:t>
            </a:r>
            <a:r>
              <a:rPr lang="en" sz="1200" dirty="0" err="1">
                <a:solidFill>
                  <a:schemeClr val="dk1"/>
                </a:solidFill>
                <a:latin typeface="Times New Roman"/>
                <a:ea typeface="Times New Roman"/>
                <a:cs typeface="Times New Roman"/>
                <a:sym typeface="Times New Roman"/>
              </a:rPr>
              <a:t>Makefile</a:t>
            </a:r>
            <a:r>
              <a:rPr lang="en" sz="1200" dirty="0">
                <a:solidFill>
                  <a:schemeClr val="dk1"/>
                </a:solidFill>
                <a:latin typeface="Times New Roman"/>
                <a:ea typeface="Times New Roman"/>
                <a:cs typeface="Times New Roman"/>
                <a:sym typeface="Times New Roman"/>
              </a:rPr>
              <a:t>. </a:t>
            </a:r>
            <a:endParaRPr sz="1200" dirty="0">
              <a:solidFill>
                <a:schemeClr val="dk1"/>
              </a:solidFill>
              <a:latin typeface="Times New Roman"/>
              <a:ea typeface="Times New Roman"/>
              <a:cs typeface="Times New Roman"/>
              <a:sym typeface="Times New Roman"/>
            </a:endParaRPr>
          </a:p>
          <a:p>
            <a:pPr marL="0" lvl="0" indent="0" algn="l" rtl="0">
              <a:spcBef>
                <a:spcPts val="600"/>
              </a:spcBef>
              <a:spcAft>
                <a:spcPts val="0"/>
              </a:spcAft>
              <a:buNone/>
            </a:pPr>
            <a:r>
              <a:rPr lang="en" sz="1200" dirty="0">
                <a:solidFill>
                  <a:schemeClr val="dk1"/>
                </a:solidFill>
                <a:latin typeface="Times New Roman"/>
                <a:ea typeface="Times New Roman"/>
                <a:cs typeface="Times New Roman"/>
                <a:sym typeface="Times New Roman"/>
              </a:rPr>
              <a:t>Here is more info for using modules: </a:t>
            </a:r>
            <a:r>
              <a:rPr lang="en" u="sng" dirty="0">
                <a:solidFill>
                  <a:schemeClr val="hlink"/>
                </a:solidFill>
                <a:hlinkClick r:id="rId3"/>
              </a:rPr>
              <a:t>https://docs.computecanada.ca/wiki/Utiliser_des_modules/en</a:t>
            </a:r>
            <a:endParaRPr sz="1200" dirty="0">
              <a:solidFill>
                <a:schemeClr val="dk1"/>
              </a:solidFill>
              <a:latin typeface="Times New Roman"/>
              <a:ea typeface="Times New Roman"/>
              <a:cs typeface="Times New Roman"/>
              <a:sym typeface="Times New Roman"/>
            </a:endParaRPr>
          </a:p>
          <a:p>
            <a:pPr marL="0" lvl="0" indent="0" algn="l" rtl="0">
              <a:spcBef>
                <a:spcPts val="600"/>
              </a:spcBef>
              <a:spcAft>
                <a:spcPts val="0"/>
              </a:spcAft>
              <a:buNone/>
            </a:pPr>
            <a:r>
              <a:rPr lang="en" sz="1200" dirty="0">
                <a:solidFill>
                  <a:schemeClr val="dk1"/>
                </a:solidFill>
                <a:latin typeface="Times New Roman"/>
                <a:ea typeface="Times New Roman"/>
                <a:cs typeface="Times New Roman"/>
                <a:sym typeface="Times New Roman"/>
              </a:rPr>
              <a:t>Example: output of :  $ module list</a:t>
            </a:r>
            <a:endParaRPr sz="12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150" dirty="0">
                <a:latin typeface="Consolas"/>
                <a:ea typeface="Consolas"/>
                <a:cs typeface="Consolas"/>
                <a:sym typeface="Consolas"/>
              </a:rPr>
              <a:t>Currently Loaded Modules:</a:t>
            </a:r>
            <a:endParaRPr sz="1150" dirty="0">
              <a:latin typeface="Consolas"/>
              <a:ea typeface="Consolas"/>
              <a:cs typeface="Consolas"/>
              <a:sym typeface="Consolas"/>
            </a:endParaRPr>
          </a:p>
          <a:p>
            <a:pPr marL="0" lvl="0" indent="0" algn="l" rtl="0">
              <a:lnSpc>
                <a:spcPct val="115000"/>
              </a:lnSpc>
              <a:spcBef>
                <a:spcPts val="0"/>
              </a:spcBef>
              <a:spcAft>
                <a:spcPts val="0"/>
              </a:spcAft>
              <a:buNone/>
            </a:pPr>
            <a:r>
              <a:rPr lang="en" sz="1150" dirty="0">
                <a:latin typeface="Consolas"/>
                <a:ea typeface="Consolas"/>
                <a:cs typeface="Consolas"/>
                <a:sym typeface="Consolas"/>
              </a:rPr>
              <a:t>  1) </a:t>
            </a:r>
            <a:r>
              <a:rPr lang="en" sz="1150" dirty="0" err="1">
                <a:latin typeface="Consolas"/>
                <a:ea typeface="Consolas"/>
                <a:cs typeface="Consolas"/>
                <a:sym typeface="Consolas"/>
              </a:rPr>
              <a:t>nixpkgs</a:t>
            </a:r>
            <a:r>
              <a:rPr lang="en" sz="1150" dirty="0">
                <a:latin typeface="Consolas"/>
                <a:ea typeface="Consolas"/>
                <a:cs typeface="Consolas"/>
                <a:sym typeface="Consolas"/>
              </a:rPr>
              <a:t>/16.09   (</a:t>
            </a:r>
            <a:r>
              <a:rPr lang="en" sz="1150" b="1" dirty="0">
                <a:latin typeface="Consolas"/>
                <a:ea typeface="Consolas"/>
                <a:cs typeface="Consolas"/>
                <a:sym typeface="Consolas"/>
              </a:rPr>
              <a:t>S</a:t>
            </a:r>
            <a:r>
              <a:rPr lang="en" sz="1150" dirty="0">
                <a:latin typeface="Consolas"/>
                <a:ea typeface="Consolas"/>
                <a:cs typeface="Consolas"/>
                <a:sym typeface="Consolas"/>
              </a:rPr>
              <a:t>)      3) </a:t>
            </a:r>
            <a:r>
              <a:rPr lang="en" sz="1150" dirty="0" err="1">
                <a:latin typeface="Consolas"/>
                <a:ea typeface="Consolas"/>
                <a:cs typeface="Consolas"/>
                <a:sym typeface="Consolas"/>
              </a:rPr>
              <a:t>gcccore</a:t>
            </a:r>
            <a:r>
              <a:rPr lang="en" sz="1150" dirty="0">
                <a:latin typeface="Consolas"/>
                <a:ea typeface="Consolas"/>
                <a:cs typeface="Consolas"/>
                <a:sym typeface="Consolas"/>
              </a:rPr>
              <a:t>/.5.4.0  (H)   5) </a:t>
            </a:r>
            <a:r>
              <a:rPr lang="en" sz="1150" dirty="0" err="1">
                <a:latin typeface="Consolas"/>
                <a:ea typeface="Consolas"/>
                <a:cs typeface="Consolas"/>
                <a:sym typeface="Consolas"/>
              </a:rPr>
              <a:t>ifort</a:t>
            </a:r>
            <a:r>
              <a:rPr lang="en" sz="1150" dirty="0">
                <a:latin typeface="Consolas"/>
                <a:ea typeface="Consolas"/>
                <a:cs typeface="Consolas"/>
                <a:sym typeface="Consolas"/>
              </a:rPr>
              <a:t>/.2016.4.258 (H)   7) </a:t>
            </a:r>
            <a:r>
              <a:rPr lang="en" sz="1150" dirty="0" err="1">
                <a:latin typeface="Consolas"/>
                <a:ea typeface="Consolas"/>
                <a:cs typeface="Consolas"/>
                <a:sym typeface="Consolas"/>
              </a:rPr>
              <a:t>openmpi</a:t>
            </a:r>
            <a:r>
              <a:rPr lang="en" sz="1150" dirty="0">
                <a:latin typeface="Consolas"/>
                <a:ea typeface="Consolas"/>
                <a:cs typeface="Consolas"/>
                <a:sym typeface="Consolas"/>
              </a:rPr>
              <a:t>/2.1.1 (</a:t>
            </a:r>
            <a:r>
              <a:rPr lang="en" sz="1150" b="1" dirty="0">
                <a:latin typeface="Consolas"/>
                <a:ea typeface="Consolas"/>
                <a:cs typeface="Consolas"/>
                <a:sym typeface="Consolas"/>
              </a:rPr>
              <a:t>m</a:t>
            </a:r>
            <a:r>
              <a:rPr lang="en" sz="1150" dirty="0">
                <a:latin typeface="Consolas"/>
                <a:ea typeface="Consolas"/>
                <a:cs typeface="Consolas"/>
                <a:sym typeface="Consolas"/>
              </a:rPr>
              <a:t>)</a:t>
            </a:r>
            <a:endParaRPr sz="1150" dirty="0">
              <a:latin typeface="Consolas"/>
              <a:ea typeface="Consolas"/>
              <a:cs typeface="Consolas"/>
              <a:sym typeface="Consolas"/>
            </a:endParaRPr>
          </a:p>
          <a:p>
            <a:pPr marL="0" lvl="0" indent="0" algn="l" rtl="0">
              <a:lnSpc>
                <a:spcPct val="115000"/>
              </a:lnSpc>
              <a:spcBef>
                <a:spcPts val="0"/>
              </a:spcBef>
              <a:spcAft>
                <a:spcPts val="0"/>
              </a:spcAft>
              <a:buNone/>
            </a:pPr>
            <a:r>
              <a:rPr lang="en" sz="1150" dirty="0">
                <a:latin typeface="Consolas"/>
                <a:ea typeface="Consolas"/>
                <a:cs typeface="Consolas"/>
                <a:sym typeface="Consolas"/>
              </a:rPr>
              <a:t>  2) </a:t>
            </a:r>
            <a:r>
              <a:rPr lang="en" sz="1150" dirty="0" err="1">
                <a:latin typeface="Consolas"/>
                <a:ea typeface="Consolas"/>
                <a:cs typeface="Consolas"/>
                <a:sym typeface="Consolas"/>
              </a:rPr>
              <a:t>imkl</a:t>
            </a:r>
            <a:r>
              <a:rPr lang="en" sz="1150" dirty="0">
                <a:latin typeface="Consolas"/>
                <a:ea typeface="Consolas"/>
                <a:cs typeface="Consolas"/>
                <a:sym typeface="Consolas"/>
              </a:rPr>
              <a:t>/11.3.4.258 (</a:t>
            </a:r>
            <a:r>
              <a:rPr lang="en" sz="1150" b="1" dirty="0">
                <a:latin typeface="Consolas"/>
                <a:ea typeface="Consolas"/>
                <a:cs typeface="Consolas"/>
                <a:sym typeface="Consolas"/>
              </a:rPr>
              <a:t>math</a:t>
            </a:r>
            <a:r>
              <a:rPr lang="en" sz="1150" dirty="0">
                <a:latin typeface="Consolas"/>
                <a:ea typeface="Consolas"/>
                <a:cs typeface="Consolas"/>
                <a:sym typeface="Consolas"/>
              </a:rPr>
              <a:t>)   4) </a:t>
            </a:r>
            <a:r>
              <a:rPr lang="en" sz="1150" dirty="0" err="1">
                <a:latin typeface="Consolas"/>
                <a:ea typeface="Consolas"/>
                <a:cs typeface="Consolas"/>
                <a:sym typeface="Consolas"/>
              </a:rPr>
              <a:t>icc</a:t>
            </a:r>
            <a:r>
              <a:rPr lang="en" sz="1150" dirty="0">
                <a:latin typeface="Consolas"/>
                <a:ea typeface="Consolas"/>
                <a:cs typeface="Consolas"/>
                <a:sym typeface="Consolas"/>
              </a:rPr>
              <a:t>/.2016.4.258 (H)   6) intel/2016.4      (</a:t>
            </a:r>
            <a:r>
              <a:rPr lang="en" sz="1150" b="1" dirty="0">
                <a:latin typeface="Consolas"/>
                <a:ea typeface="Consolas"/>
                <a:cs typeface="Consolas"/>
                <a:sym typeface="Consolas"/>
              </a:rPr>
              <a:t>t</a:t>
            </a:r>
            <a:r>
              <a:rPr lang="en" sz="1150" dirty="0">
                <a:latin typeface="Consolas"/>
                <a:ea typeface="Consolas"/>
                <a:cs typeface="Consolas"/>
                <a:sym typeface="Consolas"/>
              </a:rPr>
              <a:t>)   8) </a:t>
            </a:r>
            <a:r>
              <a:rPr lang="en" sz="1150" dirty="0" err="1">
                <a:latin typeface="Consolas"/>
                <a:ea typeface="Consolas"/>
                <a:cs typeface="Consolas"/>
                <a:sym typeface="Consolas"/>
              </a:rPr>
              <a:t>StdEnv</a:t>
            </a:r>
            <a:r>
              <a:rPr lang="en" sz="1150" dirty="0">
                <a:latin typeface="Consolas"/>
                <a:ea typeface="Consolas"/>
                <a:cs typeface="Consolas"/>
                <a:sym typeface="Consolas"/>
              </a:rPr>
              <a:t>/2016.4 (</a:t>
            </a:r>
            <a:r>
              <a:rPr lang="en" sz="1150" b="1" dirty="0">
                <a:latin typeface="Consolas"/>
                <a:ea typeface="Consolas"/>
                <a:cs typeface="Consolas"/>
                <a:sym typeface="Consolas"/>
              </a:rPr>
              <a:t>S</a:t>
            </a:r>
            <a:r>
              <a:rPr lang="en" sz="1150" dirty="0">
                <a:latin typeface="Consolas"/>
                <a:ea typeface="Consolas"/>
                <a:cs typeface="Consolas"/>
                <a:sym typeface="Consolas"/>
              </a:rPr>
              <a:t>)</a:t>
            </a:r>
            <a:endParaRPr sz="1150" dirty="0">
              <a:latin typeface="Consolas"/>
              <a:ea typeface="Consolas"/>
              <a:cs typeface="Consolas"/>
              <a:sym typeface="Consolas"/>
            </a:endParaRPr>
          </a:p>
          <a:p>
            <a:pPr marL="0" lvl="0" indent="0" algn="l" rtl="0">
              <a:lnSpc>
                <a:spcPct val="115000"/>
              </a:lnSpc>
              <a:spcBef>
                <a:spcPts val="0"/>
              </a:spcBef>
              <a:spcAft>
                <a:spcPts val="0"/>
              </a:spcAft>
              <a:buNone/>
            </a:pPr>
            <a:endParaRPr sz="1150" dirty="0">
              <a:latin typeface="Consolas"/>
              <a:ea typeface="Consolas"/>
              <a:cs typeface="Consolas"/>
              <a:sym typeface="Consolas"/>
            </a:endParaRPr>
          </a:p>
          <a:p>
            <a:pPr marL="0" lvl="0" indent="0" algn="l" rtl="0">
              <a:lnSpc>
                <a:spcPct val="115000"/>
              </a:lnSpc>
              <a:spcBef>
                <a:spcPts val="0"/>
              </a:spcBef>
              <a:spcAft>
                <a:spcPts val="0"/>
              </a:spcAft>
              <a:buNone/>
            </a:pPr>
            <a:r>
              <a:rPr lang="en" sz="1150" dirty="0">
                <a:latin typeface="Consolas"/>
                <a:ea typeface="Consolas"/>
                <a:cs typeface="Consolas"/>
                <a:sym typeface="Consolas"/>
              </a:rPr>
              <a:t>  Where:</a:t>
            </a:r>
            <a:endParaRPr sz="1150" dirty="0">
              <a:latin typeface="Consolas"/>
              <a:ea typeface="Consolas"/>
              <a:cs typeface="Consolas"/>
              <a:sym typeface="Consolas"/>
            </a:endParaRPr>
          </a:p>
          <a:p>
            <a:pPr marL="0" lvl="0" indent="0" algn="l" rtl="0">
              <a:lnSpc>
                <a:spcPct val="115000"/>
              </a:lnSpc>
              <a:spcBef>
                <a:spcPts val="0"/>
              </a:spcBef>
              <a:spcAft>
                <a:spcPts val="0"/>
              </a:spcAft>
              <a:buNone/>
            </a:pPr>
            <a:r>
              <a:rPr lang="en" sz="1150" dirty="0">
                <a:latin typeface="Consolas"/>
                <a:ea typeface="Consolas"/>
                <a:cs typeface="Consolas"/>
                <a:sym typeface="Consolas"/>
              </a:rPr>
              <a:t>   </a:t>
            </a:r>
            <a:r>
              <a:rPr lang="en" sz="1150" b="1" dirty="0">
                <a:latin typeface="Consolas"/>
                <a:ea typeface="Consolas"/>
                <a:cs typeface="Consolas"/>
                <a:sym typeface="Consolas"/>
              </a:rPr>
              <a:t>S</a:t>
            </a:r>
            <a:r>
              <a:rPr lang="en" sz="1150" dirty="0">
                <a:latin typeface="Consolas"/>
                <a:ea typeface="Consolas"/>
                <a:cs typeface="Consolas"/>
                <a:sym typeface="Consolas"/>
              </a:rPr>
              <a:t>:     Module is Sticky, requires --force to unload or purge</a:t>
            </a:r>
            <a:endParaRPr sz="1150" dirty="0">
              <a:latin typeface="Consolas"/>
              <a:ea typeface="Consolas"/>
              <a:cs typeface="Consolas"/>
              <a:sym typeface="Consolas"/>
            </a:endParaRPr>
          </a:p>
          <a:p>
            <a:pPr marL="0" lvl="0" indent="0" algn="l" rtl="0">
              <a:lnSpc>
                <a:spcPct val="115000"/>
              </a:lnSpc>
              <a:spcBef>
                <a:spcPts val="0"/>
              </a:spcBef>
              <a:spcAft>
                <a:spcPts val="0"/>
              </a:spcAft>
              <a:buNone/>
            </a:pPr>
            <a:r>
              <a:rPr lang="en" sz="1150" dirty="0">
                <a:latin typeface="Consolas"/>
                <a:ea typeface="Consolas"/>
                <a:cs typeface="Consolas"/>
                <a:sym typeface="Consolas"/>
              </a:rPr>
              <a:t>   </a:t>
            </a:r>
            <a:r>
              <a:rPr lang="en" sz="1150" b="1" dirty="0">
                <a:latin typeface="Consolas"/>
                <a:ea typeface="Consolas"/>
                <a:cs typeface="Consolas"/>
                <a:sym typeface="Consolas"/>
              </a:rPr>
              <a:t>m</a:t>
            </a:r>
            <a:r>
              <a:rPr lang="en" sz="1150" dirty="0">
                <a:latin typeface="Consolas"/>
                <a:ea typeface="Consolas"/>
                <a:cs typeface="Consolas"/>
                <a:sym typeface="Consolas"/>
              </a:rPr>
              <a:t>:     MPI implementations / </a:t>
            </a:r>
            <a:r>
              <a:rPr lang="en" sz="1150" dirty="0" err="1">
                <a:latin typeface="Consolas"/>
                <a:ea typeface="Consolas"/>
                <a:cs typeface="Consolas"/>
                <a:sym typeface="Consolas"/>
              </a:rPr>
              <a:t>Implémentations</a:t>
            </a:r>
            <a:r>
              <a:rPr lang="en" sz="1150" dirty="0">
                <a:latin typeface="Consolas"/>
                <a:ea typeface="Consolas"/>
                <a:cs typeface="Consolas"/>
                <a:sym typeface="Consolas"/>
              </a:rPr>
              <a:t> MPI</a:t>
            </a:r>
            <a:endParaRPr sz="1150" dirty="0">
              <a:latin typeface="Consolas"/>
              <a:ea typeface="Consolas"/>
              <a:cs typeface="Consolas"/>
              <a:sym typeface="Consolas"/>
            </a:endParaRPr>
          </a:p>
          <a:p>
            <a:pPr marL="0" lvl="0" indent="0" algn="l" rtl="0">
              <a:lnSpc>
                <a:spcPct val="115000"/>
              </a:lnSpc>
              <a:spcBef>
                <a:spcPts val="0"/>
              </a:spcBef>
              <a:spcAft>
                <a:spcPts val="0"/>
              </a:spcAft>
              <a:buNone/>
            </a:pPr>
            <a:r>
              <a:rPr lang="en" sz="1150" dirty="0">
                <a:latin typeface="Consolas"/>
                <a:ea typeface="Consolas"/>
                <a:cs typeface="Consolas"/>
                <a:sym typeface="Consolas"/>
              </a:rPr>
              <a:t>   </a:t>
            </a:r>
            <a:r>
              <a:rPr lang="en" sz="1150" b="1" dirty="0">
                <a:latin typeface="Consolas"/>
                <a:ea typeface="Consolas"/>
                <a:cs typeface="Consolas"/>
                <a:sym typeface="Consolas"/>
              </a:rPr>
              <a:t>math</a:t>
            </a:r>
            <a:r>
              <a:rPr lang="en" sz="1150" dirty="0">
                <a:latin typeface="Consolas"/>
                <a:ea typeface="Consolas"/>
                <a:cs typeface="Consolas"/>
                <a:sym typeface="Consolas"/>
              </a:rPr>
              <a:t>:  Mathematical libraries / </a:t>
            </a:r>
            <a:r>
              <a:rPr lang="en" sz="1150" dirty="0" err="1">
                <a:latin typeface="Consolas"/>
                <a:ea typeface="Consolas"/>
                <a:cs typeface="Consolas"/>
                <a:sym typeface="Consolas"/>
              </a:rPr>
              <a:t>Bibliothèques</a:t>
            </a:r>
            <a:r>
              <a:rPr lang="en" sz="1150" dirty="0">
                <a:latin typeface="Consolas"/>
                <a:ea typeface="Consolas"/>
                <a:cs typeface="Consolas"/>
                <a:sym typeface="Consolas"/>
              </a:rPr>
              <a:t> </a:t>
            </a:r>
            <a:r>
              <a:rPr lang="en" sz="1150" dirty="0" err="1">
                <a:latin typeface="Consolas"/>
                <a:ea typeface="Consolas"/>
                <a:cs typeface="Consolas"/>
                <a:sym typeface="Consolas"/>
              </a:rPr>
              <a:t>mathématiques</a:t>
            </a:r>
            <a:endParaRPr sz="1150" dirty="0">
              <a:latin typeface="Consolas"/>
              <a:ea typeface="Consolas"/>
              <a:cs typeface="Consolas"/>
              <a:sym typeface="Consolas"/>
            </a:endParaRPr>
          </a:p>
          <a:p>
            <a:pPr marL="0" lvl="0" indent="0" algn="l" rtl="0">
              <a:lnSpc>
                <a:spcPct val="115000"/>
              </a:lnSpc>
              <a:spcBef>
                <a:spcPts val="0"/>
              </a:spcBef>
              <a:spcAft>
                <a:spcPts val="0"/>
              </a:spcAft>
              <a:buNone/>
            </a:pPr>
            <a:r>
              <a:rPr lang="en" sz="1150" dirty="0">
                <a:latin typeface="Consolas"/>
                <a:ea typeface="Consolas"/>
                <a:cs typeface="Consolas"/>
                <a:sym typeface="Consolas"/>
              </a:rPr>
              <a:t>   </a:t>
            </a:r>
            <a:r>
              <a:rPr lang="en" sz="1150" b="1" dirty="0">
                <a:latin typeface="Consolas"/>
                <a:ea typeface="Consolas"/>
                <a:cs typeface="Consolas"/>
                <a:sym typeface="Consolas"/>
              </a:rPr>
              <a:t>t</a:t>
            </a:r>
            <a:r>
              <a:rPr lang="en" sz="1150" dirty="0">
                <a:latin typeface="Consolas"/>
                <a:ea typeface="Consolas"/>
                <a:cs typeface="Consolas"/>
                <a:sym typeface="Consolas"/>
              </a:rPr>
              <a:t>:     Tools for development / </a:t>
            </a:r>
            <a:r>
              <a:rPr lang="en" sz="1150" dirty="0" err="1">
                <a:latin typeface="Consolas"/>
                <a:ea typeface="Consolas"/>
                <a:cs typeface="Consolas"/>
                <a:sym typeface="Consolas"/>
              </a:rPr>
              <a:t>Outils</a:t>
            </a:r>
            <a:r>
              <a:rPr lang="en" sz="1150" dirty="0">
                <a:latin typeface="Consolas"/>
                <a:ea typeface="Consolas"/>
                <a:cs typeface="Consolas"/>
                <a:sym typeface="Consolas"/>
              </a:rPr>
              <a:t> de </a:t>
            </a:r>
            <a:r>
              <a:rPr lang="en" sz="1150" dirty="0" err="1">
                <a:latin typeface="Consolas"/>
                <a:ea typeface="Consolas"/>
                <a:cs typeface="Consolas"/>
                <a:sym typeface="Consolas"/>
              </a:rPr>
              <a:t>développement</a:t>
            </a:r>
            <a:endParaRPr sz="1150" dirty="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150" dirty="0">
                <a:latin typeface="Consolas"/>
                <a:ea typeface="Consolas"/>
                <a:cs typeface="Consolas"/>
                <a:sym typeface="Consolas"/>
              </a:rPr>
              <a:t>   H:                Hidden Module</a:t>
            </a:r>
            <a:endParaRPr sz="1500" dirty="0">
              <a:latin typeface="Consolas"/>
              <a:ea typeface="Consolas"/>
              <a:cs typeface="Consolas"/>
              <a:sym typeface="Consola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53026f21e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53026f21e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u="sng" dirty="0">
                <a:solidFill>
                  <a:schemeClr val="dk1"/>
                </a:solidFill>
                <a:latin typeface="Times New Roman"/>
                <a:ea typeface="Times New Roman"/>
                <a:cs typeface="Times New Roman"/>
                <a:sym typeface="Times New Roman"/>
              </a:rPr>
              <a:t>Submitting Jobs</a:t>
            </a:r>
            <a:endParaRPr b="1" u="sng"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latin typeface="Times New Roman"/>
                <a:ea typeface="Times New Roman"/>
                <a:cs typeface="Times New Roman"/>
                <a:sym typeface="Times New Roman"/>
              </a:rPr>
              <a:t>Submitting a job is accomplished using a command named </a:t>
            </a:r>
            <a:r>
              <a:rPr lang="en" b="1" dirty="0" err="1">
                <a:solidFill>
                  <a:schemeClr val="dk1"/>
                </a:solidFill>
                <a:latin typeface="Times New Roman"/>
                <a:ea typeface="Times New Roman"/>
                <a:cs typeface="Times New Roman"/>
                <a:sym typeface="Times New Roman"/>
              </a:rPr>
              <a:t>salloc</a:t>
            </a:r>
            <a:r>
              <a:rPr lang="en" dirty="0">
                <a:solidFill>
                  <a:schemeClr val="dk1"/>
                </a:solidFill>
                <a:latin typeface="Times New Roman"/>
                <a:ea typeface="Times New Roman"/>
                <a:cs typeface="Times New Roman"/>
                <a:sym typeface="Times New Roman"/>
              </a:rPr>
              <a:t>. This command allows us to submit two different kinds of jobs: </a:t>
            </a:r>
            <a:r>
              <a:rPr lang="en" b="1" dirty="0">
                <a:solidFill>
                  <a:schemeClr val="dk1"/>
                </a:solidFill>
                <a:latin typeface="Times New Roman"/>
                <a:ea typeface="Times New Roman"/>
                <a:cs typeface="Times New Roman"/>
                <a:sym typeface="Times New Roman"/>
              </a:rPr>
              <a:t>interactive</a:t>
            </a:r>
            <a:r>
              <a:rPr lang="en" dirty="0">
                <a:solidFill>
                  <a:schemeClr val="dk1"/>
                </a:solidFill>
                <a:latin typeface="Times New Roman"/>
                <a:ea typeface="Times New Roman"/>
                <a:cs typeface="Times New Roman"/>
                <a:sym typeface="Times New Roman"/>
              </a:rPr>
              <a:t> jobs and </a:t>
            </a:r>
            <a:r>
              <a:rPr lang="en" b="1" dirty="0">
                <a:solidFill>
                  <a:schemeClr val="dk1"/>
                </a:solidFill>
                <a:latin typeface="Times New Roman"/>
                <a:ea typeface="Times New Roman"/>
                <a:cs typeface="Times New Roman"/>
                <a:sym typeface="Times New Roman"/>
              </a:rPr>
              <a:t>batch</a:t>
            </a:r>
            <a:r>
              <a:rPr lang="en" dirty="0">
                <a:solidFill>
                  <a:schemeClr val="dk1"/>
                </a:solidFill>
                <a:latin typeface="Times New Roman"/>
                <a:ea typeface="Times New Roman"/>
                <a:cs typeface="Times New Roman"/>
                <a:sym typeface="Times New Roman"/>
              </a:rPr>
              <a:t> jobs. Interactive jobs allow us to type commands interactively in order to get our program to run. Batch jobs specify the commands ahead of time, and the system runs them for us automatically.</a:t>
            </a:r>
            <a:endParaRPr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r>
              <a:rPr lang="en" sz="900" dirty="0"/>
              <a:t>        </a:t>
            </a:r>
            <a:r>
              <a:rPr lang="en" b="1" dirty="0" err="1">
                <a:solidFill>
                  <a:schemeClr val="dk1"/>
                </a:solidFill>
                <a:latin typeface="Source Code Pro"/>
                <a:ea typeface="Source Code Pro"/>
                <a:cs typeface="Source Code Pro"/>
                <a:sym typeface="Source Code Pro"/>
              </a:rPr>
              <a:t>salloc</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--time=</a:t>
            </a:r>
            <a:r>
              <a:rPr lang="en" b="1" dirty="0">
                <a:solidFill>
                  <a:schemeClr val="dk1"/>
                </a:solidFill>
                <a:highlight>
                  <a:srgbClr val="FFFF00"/>
                </a:highlight>
                <a:latin typeface="Source Code Pro"/>
                <a:ea typeface="Source Code Pro"/>
                <a:cs typeface="Source Code Pro"/>
                <a:sym typeface="Source Code Pro"/>
              </a:rPr>
              <a:t>&lt;hours&gt;</a:t>
            </a:r>
            <a:r>
              <a:rPr lang="en" b="1" dirty="0">
                <a:solidFill>
                  <a:schemeClr val="dk1"/>
                </a:solidFill>
                <a:latin typeface="Source Code Pro"/>
                <a:ea typeface="Source Code Pro"/>
                <a:cs typeface="Source Code Pro"/>
                <a:sym typeface="Source Code Pro"/>
              </a:rPr>
              <a:t>:</a:t>
            </a:r>
            <a:r>
              <a:rPr lang="en" b="1" dirty="0">
                <a:solidFill>
                  <a:schemeClr val="dk1"/>
                </a:solidFill>
                <a:highlight>
                  <a:srgbClr val="FFFF00"/>
                </a:highlight>
                <a:latin typeface="Source Code Pro"/>
                <a:ea typeface="Source Code Pro"/>
                <a:cs typeface="Source Code Pro"/>
                <a:sym typeface="Source Code Pro"/>
              </a:rPr>
              <a:t>&lt;minutes&gt;</a:t>
            </a:r>
            <a:r>
              <a:rPr lang="en" b="1" dirty="0">
                <a:solidFill>
                  <a:schemeClr val="dk1"/>
                </a:solidFill>
                <a:latin typeface="Source Code Pro"/>
                <a:ea typeface="Source Code Pro"/>
                <a:cs typeface="Source Code Pro"/>
                <a:sym typeface="Source Code Pro"/>
              </a:rPr>
              <a:t>:</a:t>
            </a:r>
            <a:r>
              <a:rPr lang="en" b="1" dirty="0">
                <a:solidFill>
                  <a:schemeClr val="dk1"/>
                </a:solidFill>
                <a:highlight>
                  <a:srgbClr val="FFFF00"/>
                </a:highlight>
                <a:latin typeface="Source Code Pro"/>
                <a:ea typeface="Source Code Pro"/>
                <a:cs typeface="Source Code Pro"/>
                <a:sym typeface="Source Code Pro"/>
              </a:rPr>
              <a:t>&lt;seconds&gt;</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--nodes=</a:t>
            </a:r>
            <a:r>
              <a:rPr lang="en" b="1" dirty="0">
                <a:solidFill>
                  <a:schemeClr val="dk1"/>
                </a:solidFill>
                <a:highlight>
                  <a:srgbClr val="FFFF00"/>
                </a:highlight>
                <a:latin typeface="Source Code Pro"/>
                <a:ea typeface="Source Code Pro"/>
                <a:cs typeface="Source Code Pro"/>
                <a:sym typeface="Source Code Pro"/>
              </a:rPr>
              <a:t>&lt;# of compute nodes&gt;</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a:t>
            </a:r>
            <a:r>
              <a:rPr lang="en" b="1" dirty="0" err="1">
                <a:solidFill>
                  <a:schemeClr val="dk1"/>
                </a:solidFill>
                <a:latin typeface="Source Code Pro"/>
                <a:ea typeface="Source Code Pro"/>
                <a:cs typeface="Source Code Pro"/>
                <a:sym typeface="Source Code Pro"/>
              </a:rPr>
              <a:t>ntasks</a:t>
            </a:r>
            <a:r>
              <a:rPr lang="en" b="1" dirty="0">
                <a:solidFill>
                  <a:schemeClr val="dk1"/>
                </a:solidFill>
                <a:latin typeface="Source Code Pro"/>
                <a:ea typeface="Source Code Pro"/>
                <a:cs typeface="Source Code Pro"/>
                <a:sym typeface="Source Code Pro"/>
              </a:rPr>
              <a:t>=</a:t>
            </a:r>
            <a:r>
              <a:rPr lang="en" b="1" dirty="0">
                <a:solidFill>
                  <a:schemeClr val="dk1"/>
                </a:solidFill>
                <a:highlight>
                  <a:srgbClr val="FFFF00"/>
                </a:highlight>
                <a:latin typeface="Source Code Pro"/>
                <a:ea typeface="Source Code Pro"/>
                <a:cs typeface="Source Code Pro"/>
                <a:sym typeface="Source Code Pro"/>
              </a:rPr>
              <a:t>&lt;# of processes&gt;</a:t>
            </a:r>
            <a:r>
              <a:rPr lang="en" b="1" dirty="0">
                <a:solidFill>
                  <a:schemeClr val="dk1"/>
                </a:solidFill>
                <a:highlight>
                  <a:srgbClr val="00FFFF"/>
                </a:highlight>
                <a:latin typeface="Source Code Pro"/>
                <a:ea typeface="Source Code Pro"/>
                <a:cs typeface="Source Code Pro"/>
                <a:sym typeface="Source Code Pro"/>
              </a:rPr>
              <a:t>  </a:t>
            </a:r>
            <a:endParaRPr b="1" dirty="0">
              <a:solidFill>
                <a:schemeClr val="dk1"/>
              </a:solidFill>
              <a:highlight>
                <a:srgbClr val="00FFFF"/>
              </a:highlight>
              <a:latin typeface="Source Code Pro"/>
              <a:ea typeface="Source Code Pro"/>
              <a:cs typeface="Source Code Pro"/>
              <a:sym typeface="Source Code Pro"/>
            </a:endParaRPr>
          </a:p>
          <a:p>
            <a:pPr marL="0" lvl="0" indent="457200" algn="l" rtl="0">
              <a:lnSpc>
                <a:spcPct val="115000"/>
              </a:lnSpc>
              <a:spcBef>
                <a:spcPts val="0"/>
              </a:spcBef>
              <a:spcAft>
                <a:spcPts val="0"/>
              </a:spcAft>
              <a:buClr>
                <a:schemeClr val="dk1"/>
              </a:buClr>
              <a:buSzPts val="1100"/>
              <a:buFont typeface="Arial"/>
              <a:buNone/>
            </a:pPr>
            <a:r>
              <a:rPr lang="en" b="1" dirty="0">
                <a:solidFill>
                  <a:schemeClr val="dk1"/>
                </a:solidFill>
                <a:latin typeface="Source Code Pro"/>
                <a:ea typeface="Source Code Pro"/>
                <a:cs typeface="Source Code Pro"/>
                <a:sym typeface="Source Code Pro"/>
              </a:rPr>
              <a:t>--</a:t>
            </a:r>
            <a:r>
              <a:rPr lang="en" b="1" dirty="0" err="1">
                <a:solidFill>
                  <a:schemeClr val="dk1"/>
                </a:solidFill>
                <a:latin typeface="Source Code Pro"/>
                <a:ea typeface="Source Code Pro"/>
                <a:cs typeface="Source Code Pro"/>
                <a:sym typeface="Source Code Pro"/>
              </a:rPr>
              <a:t>cpu</a:t>
            </a:r>
            <a:r>
              <a:rPr lang="en" b="1" dirty="0">
                <a:solidFill>
                  <a:schemeClr val="dk1"/>
                </a:solidFill>
                <a:latin typeface="Source Code Pro"/>
                <a:ea typeface="Source Code Pro"/>
                <a:cs typeface="Source Code Pro"/>
                <a:sym typeface="Source Code Pro"/>
              </a:rPr>
              <a:t>-per-task=</a:t>
            </a:r>
            <a:r>
              <a:rPr lang="en" b="1" dirty="0">
                <a:solidFill>
                  <a:schemeClr val="dk1"/>
                </a:solidFill>
                <a:highlight>
                  <a:srgbClr val="FFFF00"/>
                </a:highlight>
                <a:latin typeface="Source Code Pro"/>
                <a:ea typeface="Source Code Pro"/>
                <a:cs typeface="Source Code Pro"/>
                <a:sym typeface="Source Code Pro"/>
              </a:rPr>
              <a:t>&lt;# </a:t>
            </a:r>
            <a:r>
              <a:rPr lang="en" b="1" dirty="0" err="1">
                <a:solidFill>
                  <a:schemeClr val="dk1"/>
                </a:solidFill>
                <a:highlight>
                  <a:srgbClr val="FFFF00"/>
                </a:highlight>
                <a:latin typeface="Source Code Pro"/>
                <a:ea typeface="Source Code Pro"/>
                <a:cs typeface="Source Code Pro"/>
                <a:sym typeface="Source Code Pro"/>
              </a:rPr>
              <a:t>cpus</a:t>
            </a:r>
            <a:r>
              <a:rPr lang="en" b="1" dirty="0">
                <a:solidFill>
                  <a:schemeClr val="dk1"/>
                </a:solidFill>
                <a:highlight>
                  <a:srgbClr val="FFFF00"/>
                </a:highlight>
                <a:latin typeface="Source Code Pro"/>
                <a:ea typeface="Source Code Pro"/>
                <a:cs typeface="Source Code Pro"/>
                <a:sym typeface="Source Code Pro"/>
              </a:rPr>
              <a:t>/process/thread&gt;</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--mem-per-</a:t>
            </a:r>
            <a:r>
              <a:rPr lang="en" b="1" dirty="0" err="1">
                <a:solidFill>
                  <a:schemeClr val="dk1"/>
                </a:solidFill>
                <a:latin typeface="Source Code Pro"/>
                <a:ea typeface="Source Code Pro"/>
                <a:cs typeface="Source Code Pro"/>
                <a:sym typeface="Source Code Pro"/>
              </a:rPr>
              <a:t>cpu</a:t>
            </a:r>
            <a:r>
              <a:rPr lang="en" b="1" dirty="0">
                <a:solidFill>
                  <a:schemeClr val="dk1"/>
                </a:solidFill>
                <a:latin typeface="Source Code Pro"/>
                <a:ea typeface="Source Code Pro"/>
                <a:cs typeface="Source Code Pro"/>
                <a:sym typeface="Source Code Pro"/>
              </a:rPr>
              <a:t>=</a:t>
            </a:r>
            <a:r>
              <a:rPr lang="en" b="1" dirty="0">
                <a:solidFill>
                  <a:schemeClr val="dk1"/>
                </a:solidFill>
                <a:highlight>
                  <a:srgbClr val="FFFF00"/>
                </a:highlight>
                <a:latin typeface="Source Code Pro"/>
                <a:ea typeface="Source Code Pro"/>
                <a:cs typeface="Source Code Pro"/>
                <a:sym typeface="Source Code Pro"/>
              </a:rPr>
              <a:t>&lt;amount of RAM per core&gt;</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--account=</a:t>
            </a:r>
            <a:r>
              <a:rPr lang="en" b="1" dirty="0">
                <a:solidFill>
                  <a:schemeClr val="dk1"/>
                </a:solidFill>
                <a:highlight>
                  <a:srgbClr val="FFFF00"/>
                </a:highlight>
                <a:latin typeface="Source Code Pro"/>
                <a:ea typeface="Source Code Pro"/>
                <a:cs typeface="Source Code Pro"/>
                <a:sym typeface="Source Code Pro"/>
              </a:rPr>
              <a:t>&lt;</a:t>
            </a:r>
            <a:r>
              <a:rPr lang="en" b="1" dirty="0" err="1">
                <a:solidFill>
                  <a:schemeClr val="dk1"/>
                </a:solidFill>
                <a:highlight>
                  <a:srgbClr val="FFFF00"/>
                </a:highlight>
                <a:latin typeface="Source Code Pro"/>
                <a:ea typeface="Source Code Pro"/>
                <a:cs typeface="Source Code Pro"/>
                <a:sym typeface="Source Code Pro"/>
              </a:rPr>
              <a:t>def</a:t>
            </a:r>
            <a:r>
              <a:rPr lang="en" b="1" dirty="0">
                <a:solidFill>
                  <a:schemeClr val="dk1"/>
                </a:solidFill>
                <a:highlight>
                  <a:srgbClr val="FFFF00"/>
                </a:highlight>
                <a:latin typeface="Source Code Pro"/>
                <a:ea typeface="Source Code Pro"/>
                <a:cs typeface="Source Code Pro"/>
                <a:sym typeface="Source Code Pro"/>
              </a:rPr>
              <a:t>-username&gt;</a:t>
            </a:r>
            <a:r>
              <a:rPr lang="en" b="1" dirty="0">
                <a:solidFill>
                  <a:schemeClr val="dk1"/>
                </a:solidFill>
                <a:highlight>
                  <a:srgbClr val="00FF00"/>
                </a:highlight>
                <a:latin typeface="Source Code Pro"/>
                <a:ea typeface="Source Code Pro"/>
                <a:cs typeface="Source Code Pro"/>
                <a:sym typeface="Source Code Pro"/>
              </a:rPr>
              <a:t>&lt;ENTER&gt;</a:t>
            </a:r>
            <a:endParaRPr b="1" dirty="0">
              <a:solidFill>
                <a:schemeClr val="dk1"/>
              </a:solidFill>
              <a:highlight>
                <a:srgbClr val="00FF00"/>
              </a:highlight>
              <a:latin typeface="Source Code Pro"/>
              <a:ea typeface="Source Code Pro"/>
              <a:cs typeface="Source Code Pro"/>
              <a:sym typeface="Source Code Pro"/>
            </a:endParaRPr>
          </a:p>
          <a:p>
            <a:pPr marL="0" lvl="0" indent="0" algn="l" rtl="0">
              <a:lnSpc>
                <a:spcPct val="115000"/>
              </a:lnSpc>
              <a:spcBef>
                <a:spcPts val="0"/>
              </a:spcBef>
              <a:spcAft>
                <a:spcPts val="0"/>
              </a:spcAft>
              <a:buClr>
                <a:schemeClr val="dk1"/>
              </a:buClr>
              <a:buSzPts val="1100"/>
              <a:buFont typeface="Arial"/>
              <a:buNone/>
            </a:pPr>
            <a:endParaRPr b="1" u="sng"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latin typeface="Times New Roman"/>
                <a:ea typeface="Times New Roman"/>
                <a:cs typeface="Times New Roman"/>
                <a:sym typeface="Times New Roman"/>
              </a:rPr>
              <a:t>In this command, spaces are highlighted in </a:t>
            </a:r>
            <a:r>
              <a:rPr lang="en" dirty="0">
                <a:solidFill>
                  <a:schemeClr val="dk1"/>
                </a:solidFill>
                <a:highlight>
                  <a:srgbClr val="00FFFF"/>
                </a:highlight>
                <a:latin typeface="Times New Roman"/>
                <a:ea typeface="Times New Roman"/>
                <a:cs typeface="Times New Roman"/>
                <a:sym typeface="Times New Roman"/>
              </a:rPr>
              <a:t>this color</a:t>
            </a:r>
            <a:r>
              <a:rPr lang="en" dirty="0">
                <a:solidFill>
                  <a:schemeClr val="dk1"/>
                </a:solidFill>
                <a:latin typeface="Times New Roman"/>
                <a:ea typeface="Times New Roman"/>
                <a:cs typeface="Times New Roman"/>
                <a:sym typeface="Times New Roman"/>
              </a:rPr>
              <a:t>, and things to be replaced are in </a:t>
            </a:r>
            <a:r>
              <a:rPr lang="en" dirty="0">
                <a:solidFill>
                  <a:schemeClr val="dk1"/>
                </a:solidFill>
                <a:highlight>
                  <a:srgbClr val="FFFF00"/>
                </a:highlight>
                <a:latin typeface="Times New Roman"/>
                <a:ea typeface="Times New Roman"/>
                <a:cs typeface="Times New Roman"/>
                <a:sym typeface="Times New Roman"/>
              </a:rPr>
              <a:t>this color</a:t>
            </a:r>
            <a:r>
              <a:rPr lang="en" dirty="0">
                <a:solidFill>
                  <a:schemeClr val="dk1"/>
                </a:solidFill>
                <a:latin typeface="Times New Roman"/>
                <a:ea typeface="Times New Roman"/>
                <a:cs typeface="Times New Roman"/>
                <a:sym typeface="Times New Roman"/>
              </a:rPr>
              <a:t>. This indicates the enter key should be pressed:</a:t>
            </a:r>
            <a:r>
              <a:rPr lang="en" dirty="0">
                <a:solidFill>
                  <a:schemeClr val="dk1"/>
                </a:solidFill>
              </a:rPr>
              <a:t> </a:t>
            </a:r>
            <a:r>
              <a:rPr lang="en" b="1" dirty="0">
                <a:solidFill>
                  <a:schemeClr val="dk1"/>
                </a:solidFill>
                <a:highlight>
                  <a:srgbClr val="00FF00"/>
                </a:highlight>
                <a:latin typeface="Source Code Pro"/>
                <a:ea typeface="Source Code Pro"/>
                <a:cs typeface="Source Code Pro"/>
                <a:sym typeface="Source Code Pro"/>
              </a:rPr>
              <a:t>&lt;ENTER&gt;</a:t>
            </a:r>
            <a:endParaRPr dirty="0">
              <a:solidFill>
                <a:schemeClr val="dk1"/>
              </a:solidFill>
              <a:highlight>
                <a:srgbClr val="00FFFF"/>
              </a:highlight>
            </a:endParaRPr>
          </a:p>
          <a:p>
            <a:pPr marL="0" lvl="0" indent="0" algn="l" rtl="0">
              <a:lnSpc>
                <a:spcPct val="115000"/>
              </a:lnSpc>
              <a:spcBef>
                <a:spcPts val="0"/>
              </a:spcBef>
              <a:spcAft>
                <a:spcPts val="0"/>
              </a:spcAft>
              <a:buClr>
                <a:schemeClr val="dk1"/>
              </a:buClr>
              <a:buSzPts val="1100"/>
              <a:buFont typeface="Arial"/>
              <a:buNone/>
            </a:pPr>
            <a:endParaRPr b="1" u="sng"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latin typeface="Times New Roman"/>
                <a:ea typeface="Times New Roman"/>
                <a:cs typeface="Times New Roman"/>
                <a:sym typeface="Times New Roman"/>
              </a:rPr>
              <a:t>Let’s break this command down into pieces:</a:t>
            </a:r>
            <a:endParaRPr dirty="0">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Char char="●"/>
            </a:pPr>
            <a:r>
              <a:rPr lang="en" b="1" dirty="0" err="1">
                <a:solidFill>
                  <a:schemeClr val="dk1"/>
                </a:solidFill>
                <a:latin typeface="Source Code Pro"/>
                <a:ea typeface="Source Code Pro"/>
                <a:cs typeface="Source Code Pro"/>
                <a:sym typeface="Source Code Pro"/>
              </a:rPr>
              <a:t>salloc</a:t>
            </a:r>
            <a:r>
              <a:rPr lang="en" dirty="0">
                <a:solidFill>
                  <a:schemeClr val="dk1"/>
                </a:solidFill>
              </a:rPr>
              <a:t> </a:t>
            </a:r>
            <a:r>
              <a:rPr lang="en" dirty="0">
                <a:solidFill>
                  <a:schemeClr val="dk1"/>
                </a:solidFill>
                <a:latin typeface="Times New Roman"/>
                <a:ea typeface="Times New Roman"/>
                <a:cs typeface="Times New Roman"/>
                <a:sym typeface="Times New Roman"/>
              </a:rPr>
              <a:t>is the command we are running, which allows us to submit a job to the scheduler.</a:t>
            </a:r>
            <a:endParaRPr dirty="0">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Char char="●"/>
            </a:pPr>
            <a:r>
              <a:rPr lang="en" b="1" dirty="0">
                <a:solidFill>
                  <a:schemeClr val="dk1"/>
                </a:solidFill>
                <a:latin typeface="Source Code Pro"/>
                <a:ea typeface="Source Code Pro"/>
                <a:cs typeface="Source Code Pro"/>
                <a:sym typeface="Source Code Pro"/>
              </a:rPr>
              <a:t>--time</a:t>
            </a:r>
            <a:r>
              <a:rPr lang="en" dirty="0">
                <a:solidFill>
                  <a:schemeClr val="dk1"/>
                </a:solidFill>
                <a:latin typeface="Times New Roman"/>
                <a:ea typeface="Times New Roman"/>
                <a:cs typeface="Times New Roman"/>
                <a:sym typeface="Times New Roman"/>
              </a:rPr>
              <a:t> lets us specify the maximum amount of time our job needs to run; after this, the scheduler will terminate our job even if it is not done.</a:t>
            </a:r>
            <a:endParaRPr dirty="0">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Char char="●"/>
            </a:pPr>
            <a:r>
              <a:rPr lang="en" b="1" dirty="0">
                <a:solidFill>
                  <a:schemeClr val="dk1"/>
                </a:solidFill>
                <a:latin typeface="Source Code Pro"/>
                <a:ea typeface="Source Code Pro"/>
                <a:cs typeface="Source Code Pro"/>
                <a:sym typeface="Source Code Pro"/>
              </a:rPr>
              <a:t>--nodes</a:t>
            </a:r>
            <a:r>
              <a:rPr lang="en" dirty="0">
                <a:solidFill>
                  <a:schemeClr val="dk1"/>
                </a:solidFill>
              </a:rPr>
              <a:t> lets </a:t>
            </a:r>
            <a:r>
              <a:rPr lang="en" dirty="0">
                <a:highlight>
                  <a:srgbClr val="FFFFFF"/>
                </a:highlight>
                <a:latin typeface="Times New Roman"/>
                <a:ea typeface="Times New Roman"/>
                <a:cs typeface="Times New Roman"/>
                <a:sym typeface="Times New Roman"/>
              </a:rPr>
              <a:t>us request that a minimum of </a:t>
            </a:r>
            <a:r>
              <a:rPr lang="en" i="1" dirty="0" err="1">
                <a:highlight>
                  <a:srgbClr val="FFFFFF"/>
                </a:highlight>
                <a:latin typeface="Times New Roman"/>
                <a:ea typeface="Times New Roman"/>
                <a:cs typeface="Times New Roman"/>
                <a:sym typeface="Times New Roman"/>
              </a:rPr>
              <a:t>minnodes</a:t>
            </a:r>
            <a:r>
              <a:rPr lang="en" dirty="0">
                <a:highlight>
                  <a:srgbClr val="FFFFFF"/>
                </a:highlight>
                <a:latin typeface="Times New Roman"/>
                <a:ea typeface="Times New Roman"/>
                <a:cs typeface="Times New Roman"/>
                <a:sym typeface="Times New Roman"/>
              </a:rPr>
              <a:t> nodes be allocated to this job. A maximum node count may also be specified with </a:t>
            </a:r>
            <a:r>
              <a:rPr lang="en" i="1" dirty="0" err="1">
                <a:highlight>
                  <a:srgbClr val="FFFFFF"/>
                </a:highlight>
                <a:latin typeface="Times New Roman"/>
                <a:ea typeface="Times New Roman"/>
                <a:cs typeface="Times New Roman"/>
                <a:sym typeface="Times New Roman"/>
              </a:rPr>
              <a:t>maxnodes</a:t>
            </a:r>
            <a:r>
              <a:rPr lang="en" dirty="0">
                <a:highlight>
                  <a:srgbClr val="FFFFFF"/>
                </a:highlight>
                <a:latin typeface="Times New Roman"/>
                <a:ea typeface="Times New Roman"/>
                <a:cs typeface="Times New Roman"/>
                <a:sym typeface="Times New Roman"/>
              </a:rPr>
              <a:t>. If only one number is specified, this is used as both the minimum and maximum node count. </a:t>
            </a:r>
            <a:endParaRPr sz="700" dirty="0">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Char char="●"/>
            </a:pPr>
            <a:r>
              <a:rPr lang="en" b="1" dirty="0">
                <a:solidFill>
                  <a:schemeClr val="dk1"/>
                </a:solidFill>
                <a:latin typeface="Source Code Pro"/>
                <a:ea typeface="Source Code Pro"/>
                <a:cs typeface="Source Code Pro"/>
                <a:sym typeface="Source Code Pro"/>
              </a:rPr>
              <a:t>--</a:t>
            </a:r>
            <a:r>
              <a:rPr lang="en" b="1" dirty="0" err="1">
                <a:solidFill>
                  <a:schemeClr val="dk1"/>
                </a:solidFill>
                <a:latin typeface="Source Code Pro"/>
                <a:ea typeface="Source Code Pro"/>
                <a:cs typeface="Source Code Pro"/>
                <a:sym typeface="Source Code Pro"/>
              </a:rPr>
              <a:t>ntasks</a:t>
            </a:r>
            <a:r>
              <a:rPr lang="en" dirty="0">
                <a:solidFill>
                  <a:schemeClr val="dk1"/>
                </a:solidFill>
              </a:rPr>
              <a:t> </a:t>
            </a:r>
            <a:r>
              <a:rPr lang="en" dirty="0">
                <a:solidFill>
                  <a:schemeClr val="dk1"/>
                </a:solidFill>
                <a:latin typeface="Times New Roman"/>
                <a:ea typeface="Times New Roman"/>
                <a:cs typeface="Times New Roman"/>
                <a:sym typeface="Times New Roman"/>
              </a:rPr>
              <a:t>lets lets us </a:t>
            </a:r>
            <a:r>
              <a:rPr lang="en" dirty="0" err="1">
                <a:highlight>
                  <a:srgbClr val="FFFFFF"/>
                </a:highlight>
                <a:latin typeface="Times New Roman"/>
                <a:ea typeface="Times New Roman"/>
                <a:cs typeface="Times New Roman"/>
                <a:sym typeface="Times New Roman"/>
              </a:rPr>
              <a:t>salloc</a:t>
            </a:r>
            <a:r>
              <a:rPr lang="en" dirty="0">
                <a:highlight>
                  <a:srgbClr val="FFFFFF"/>
                </a:highlight>
                <a:latin typeface="Times New Roman"/>
                <a:ea typeface="Times New Roman"/>
                <a:cs typeface="Times New Roman"/>
                <a:sym typeface="Times New Roman"/>
              </a:rPr>
              <a:t> does not launch tasks, it requests an allocation of resources and executed some command. This option advises the </a:t>
            </a:r>
            <a:r>
              <a:rPr lang="en" dirty="0" err="1">
                <a:highlight>
                  <a:srgbClr val="FFFFFF"/>
                </a:highlight>
                <a:latin typeface="Times New Roman"/>
                <a:ea typeface="Times New Roman"/>
                <a:cs typeface="Times New Roman"/>
                <a:sym typeface="Times New Roman"/>
              </a:rPr>
              <a:t>Slurm</a:t>
            </a:r>
            <a:r>
              <a:rPr lang="en" dirty="0">
                <a:highlight>
                  <a:srgbClr val="FFFFFF"/>
                </a:highlight>
                <a:latin typeface="Times New Roman"/>
                <a:ea typeface="Times New Roman"/>
                <a:cs typeface="Times New Roman"/>
                <a:sym typeface="Times New Roman"/>
              </a:rPr>
              <a:t> controller that job steps run within this allocation will launch a maximum of </a:t>
            </a:r>
            <a:r>
              <a:rPr lang="en" i="1" dirty="0">
                <a:highlight>
                  <a:srgbClr val="FFFFFF"/>
                </a:highlight>
                <a:latin typeface="Times New Roman"/>
                <a:ea typeface="Times New Roman"/>
                <a:cs typeface="Times New Roman"/>
                <a:sym typeface="Times New Roman"/>
              </a:rPr>
              <a:t>number</a:t>
            </a:r>
            <a:r>
              <a:rPr lang="en" dirty="0">
                <a:highlight>
                  <a:srgbClr val="FFFFFF"/>
                </a:highlight>
                <a:latin typeface="Times New Roman"/>
                <a:ea typeface="Times New Roman"/>
                <a:cs typeface="Times New Roman"/>
                <a:sym typeface="Times New Roman"/>
              </a:rPr>
              <a:t> tasks and sufficient resources are allocated to accomplish this. The default is one task per node, but note that the </a:t>
            </a:r>
            <a:r>
              <a:rPr lang="en" b="1" dirty="0">
                <a:highlight>
                  <a:srgbClr val="FFFFFF"/>
                </a:highlight>
                <a:latin typeface="Times New Roman"/>
                <a:ea typeface="Times New Roman"/>
                <a:cs typeface="Times New Roman"/>
                <a:sym typeface="Times New Roman"/>
              </a:rPr>
              <a:t>--</a:t>
            </a:r>
            <a:r>
              <a:rPr lang="en" b="1" dirty="0" err="1">
                <a:highlight>
                  <a:srgbClr val="FFFFFF"/>
                </a:highlight>
                <a:latin typeface="Times New Roman"/>
                <a:ea typeface="Times New Roman"/>
                <a:cs typeface="Times New Roman"/>
                <a:sym typeface="Times New Roman"/>
              </a:rPr>
              <a:t>cpus</a:t>
            </a:r>
            <a:r>
              <a:rPr lang="en" b="1" dirty="0">
                <a:highlight>
                  <a:srgbClr val="FFFFFF"/>
                </a:highlight>
                <a:latin typeface="Times New Roman"/>
                <a:ea typeface="Times New Roman"/>
                <a:cs typeface="Times New Roman"/>
                <a:sym typeface="Times New Roman"/>
              </a:rPr>
              <a:t>-per-task</a:t>
            </a:r>
            <a:r>
              <a:rPr lang="en" dirty="0">
                <a:highlight>
                  <a:srgbClr val="FFFFFF"/>
                </a:highlight>
                <a:latin typeface="Times New Roman"/>
                <a:ea typeface="Times New Roman"/>
                <a:cs typeface="Times New Roman"/>
                <a:sym typeface="Times New Roman"/>
              </a:rPr>
              <a:t> option will change this default.</a:t>
            </a:r>
            <a:endParaRPr dirty="0">
              <a:highlight>
                <a:srgbClr val="FFFFFF"/>
              </a:highlight>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Char char="●"/>
            </a:pPr>
            <a:r>
              <a:rPr lang="en" b="1" dirty="0">
                <a:solidFill>
                  <a:schemeClr val="dk1"/>
                </a:solidFill>
                <a:latin typeface="Source Code Pro"/>
                <a:ea typeface="Source Code Pro"/>
                <a:cs typeface="Source Code Pro"/>
                <a:sym typeface="Source Code Pro"/>
              </a:rPr>
              <a:t>--</a:t>
            </a:r>
            <a:r>
              <a:rPr lang="en" b="1" dirty="0" err="1">
                <a:solidFill>
                  <a:schemeClr val="dk1"/>
                </a:solidFill>
                <a:latin typeface="Source Code Pro"/>
                <a:ea typeface="Source Code Pro"/>
                <a:cs typeface="Source Code Pro"/>
                <a:sym typeface="Source Code Pro"/>
              </a:rPr>
              <a:t>cpus</a:t>
            </a:r>
            <a:r>
              <a:rPr lang="en" b="1" dirty="0">
                <a:solidFill>
                  <a:schemeClr val="dk1"/>
                </a:solidFill>
                <a:latin typeface="Source Code Pro"/>
                <a:ea typeface="Source Code Pro"/>
                <a:cs typeface="Source Code Pro"/>
                <a:sym typeface="Source Code Pro"/>
              </a:rPr>
              <a:t>-per-task</a:t>
            </a:r>
            <a:r>
              <a:rPr lang="en" dirty="0">
                <a:solidFill>
                  <a:schemeClr val="dk1"/>
                </a:solidFill>
              </a:rPr>
              <a:t> </a:t>
            </a:r>
            <a:r>
              <a:rPr lang="en" dirty="0">
                <a:solidFill>
                  <a:schemeClr val="dk1"/>
                </a:solidFill>
                <a:latin typeface="Times New Roman"/>
                <a:ea typeface="Times New Roman"/>
                <a:cs typeface="Times New Roman"/>
                <a:sym typeface="Times New Roman"/>
              </a:rPr>
              <a:t>lets us </a:t>
            </a:r>
            <a:r>
              <a:rPr lang="en" dirty="0">
                <a:highlight>
                  <a:srgbClr val="FFFFFF"/>
                </a:highlight>
                <a:latin typeface="Times New Roman"/>
                <a:ea typeface="Times New Roman"/>
                <a:cs typeface="Times New Roman"/>
                <a:sym typeface="Times New Roman"/>
              </a:rPr>
              <a:t>advise </a:t>
            </a:r>
            <a:r>
              <a:rPr lang="en" dirty="0" err="1">
                <a:highlight>
                  <a:srgbClr val="FFFFFF"/>
                </a:highlight>
                <a:latin typeface="Times New Roman"/>
                <a:ea typeface="Times New Roman"/>
                <a:cs typeface="Times New Roman"/>
                <a:sym typeface="Times New Roman"/>
              </a:rPr>
              <a:t>Slurm</a:t>
            </a:r>
            <a:r>
              <a:rPr lang="en" dirty="0">
                <a:highlight>
                  <a:srgbClr val="FFFFFF"/>
                </a:highlight>
                <a:latin typeface="Times New Roman"/>
                <a:ea typeface="Times New Roman"/>
                <a:cs typeface="Times New Roman"/>
                <a:sym typeface="Times New Roman"/>
              </a:rPr>
              <a:t> that ensuing job steps will require </a:t>
            </a:r>
            <a:r>
              <a:rPr lang="en" i="1" dirty="0" err="1">
                <a:highlight>
                  <a:srgbClr val="FFFFFF"/>
                </a:highlight>
                <a:latin typeface="Times New Roman"/>
                <a:ea typeface="Times New Roman"/>
                <a:cs typeface="Times New Roman"/>
                <a:sym typeface="Times New Roman"/>
              </a:rPr>
              <a:t>ncpus</a:t>
            </a:r>
            <a:r>
              <a:rPr lang="en" dirty="0">
                <a:highlight>
                  <a:srgbClr val="FFFFFF"/>
                </a:highlight>
                <a:latin typeface="Times New Roman"/>
                <a:ea typeface="Times New Roman"/>
                <a:cs typeface="Times New Roman"/>
                <a:sym typeface="Times New Roman"/>
              </a:rPr>
              <a:t> processors per task. By default </a:t>
            </a:r>
            <a:r>
              <a:rPr lang="en" dirty="0" err="1">
                <a:highlight>
                  <a:srgbClr val="FFFFFF"/>
                </a:highlight>
                <a:latin typeface="Times New Roman"/>
                <a:ea typeface="Times New Roman"/>
                <a:cs typeface="Times New Roman"/>
                <a:sym typeface="Times New Roman"/>
              </a:rPr>
              <a:t>Slurm</a:t>
            </a:r>
            <a:r>
              <a:rPr lang="en" dirty="0">
                <a:highlight>
                  <a:srgbClr val="FFFFFF"/>
                </a:highlight>
                <a:latin typeface="Times New Roman"/>
                <a:ea typeface="Times New Roman"/>
                <a:cs typeface="Times New Roman"/>
                <a:sym typeface="Times New Roman"/>
              </a:rPr>
              <a:t> will allocate one processor per task. For instance, consider an application that has 4 tasks, each requiring 3 processors. If our cluster is comprised of quad-processors nodes and we simply ask for 12 processors, the controller might give us only 3 nodes. However, by using the --</a:t>
            </a:r>
            <a:r>
              <a:rPr lang="en" dirty="0" err="1">
                <a:highlight>
                  <a:srgbClr val="FFFFFF"/>
                </a:highlight>
                <a:latin typeface="Times New Roman"/>
                <a:ea typeface="Times New Roman"/>
                <a:cs typeface="Times New Roman"/>
                <a:sym typeface="Times New Roman"/>
              </a:rPr>
              <a:t>cpus</a:t>
            </a:r>
            <a:r>
              <a:rPr lang="en" dirty="0">
                <a:highlight>
                  <a:srgbClr val="FFFFFF"/>
                </a:highlight>
                <a:latin typeface="Times New Roman"/>
                <a:ea typeface="Times New Roman"/>
                <a:cs typeface="Times New Roman"/>
                <a:sym typeface="Times New Roman"/>
              </a:rPr>
              <a:t>-per-task=3 options, the controller knows that each task requires 3 processors on the same node, and the controller will grant an allocation of 4 nodes, one for each of the 4 tasks.</a:t>
            </a:r>
            <a:endParaRPr dirty="0">
              <a:highlight>
                <a:srgbClr val="FFFFFF"/>
              </a:highlight>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Char char="●"/>
            </a:pPr>
            <a:r>
              <a:rPr lang="en" b="1" dirty="0">
                <a:solidFill>
                  <a:schemeClr val="dk1"/>
                </a:solidFill>
                <a:latin typeface="Source Code Pro"/>
                <a:ea typeface="Source Code Pro"/>
                <a:cs typeface="Source Code Pro"/>
                <a:sym typeface="Source Code Pro"/>
              </a:rPr>
              <a:t>--mem-per-</a:t>
            </a:r>
            <a:r>
              <a:rPr lang="en" b="1" dirty="0" err="1">
                <a:solidFill>
                  <a:schemeClr val="dk1"/>
                </a:solidFill>
                <a:latin typeface="Source Code Pro"/>
                <a:ea typeface="Source Code Pro"/>
                <a:cs typeface="Source Code Pro"/>
                <a:sym typeface="Source Code Pro"/>
              </a:rPr>
              <a:t>cpu</a:t>
            </a:r>
            <a:r>
              <a:rPr lang="en" dirty="0">
                <a:solidFill>
                  <a:schemeClr val="dk1"/>
                </a:solidFill>
              </a:rPr>
              <a:t> </a:t>
            </a:r>
            <a:r>
              <a:rPr lang="en" dirty="0">
                <a:solidFill>
                  <a:schemeClr val="dk1"/>
                </a:solidFill>
                <a:latin typeface="Times New Roman"/>
                <a:ea typeface="Times New Roman"/>
                <a:cs typeface="Times New Roman"/>
                <a:sym typeface="Times New Roman"/>
              </a:rPr>
              <a:t>lets us request minimum amount of RAM per CPU core.</a:t>
            </a:r>
            <a:endParaRPr dirty="0">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Font typeface="Times New Roman"/>
              <a:buChar char="●"/>
            </a:pPr>
            <a:r>
              <a:rPr lang="en" b="1" dirty="0">
                <a:solidFill>
                  <a:schemeClr val="dk1"/>
                </a:solidFill>
                <a:latin typeface="Source Code Pro"/>
                <a:ea typeface="Source Code Pro"/>
                <a:cs typeface="Source Code Pro"/>
                <a:sym typeface="Source Code Pro"/>
              </a:rPr>
              <a:t>--account </a:t>
            </a:r>
            <a:r>
              <a:rPr lang="en" dirty="0">
                <a:solidFill>
                  <a:schemeClr val="dk1"/>
                </a:solidFill>
                <a:latin typeface="Times New Roman"/>
                <a:ea typeface="Times New Roman"/>
                <a:cs typeface="Times New Roman"/>
                <a:sym typeface="Times New Roman"/>
              </a:rPr>
              <a:t>lets us tell the scheduler which account to charge for allocation </a:t>
            </a:r>
            <a:endParaRPr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dirty="0">
                <a:solidFill>
                  <a:schemeClr val="dk1"/>
                </a:solidFill>
                <a:latin typeface="Times New Roman"/>
                <a:ea typeface="Times New Roman"/>
                <a:cs typeface="Times New Roman"/>
                <a:sym typeface="Times New Roman"/>
              </a:rPr>
              <a:t>More detailed command line options for </a:t>
            </a:r>
            <a:r>
              <a:rPr lang="en" dirty="0" err="1">
                <a:solidFill>
                  <a:schemeClr val="dk1"/>
                </a:solidFill>
                <a:latin typeface="Times New Roman"/>
                <a:ea typeface="Times New Roman"/>
                <a:cs typeface="Times New Roman"/>
                <a:sym typeface="Times New Roman"/>
              </a:rPr>
              <a:t>salloc</a:t>
            </a:r>
            <a:r>
              <a:rPr lang="en" dirty="0">
                <a:solidFill>
                  <a:schemeClr val="dk1"/>
                </a:solidFill>
                <a:latin typeface="Times New Roman"/>
                <a:ea typeface="Times New Roman"/>
                <a:cs typeface="Times New Roman"/>
                <a:sym typeface="Times New Roman"/>
              </a:rPr>
              <a:t> command: </a:t>
            </a:r>
            <a:r>
              <a:rPr lang="en" u="sng" dirty="0">
                <a:solidFill>
                  <a:schemeClr val="hlink"/>
                </a:solidFill>
                <a:hlinkClick r:id="rId3"/>
              </a:rPr>
              <a:t>https://slurm.schedmd.com/salloc.html</a:t>
            </a:r>
            <a:endParaRPr dirty="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43fd611e4_0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43fd611e4_0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 the examples should be run with different configurations of nodes and cpu-cores. For data parallelism run fewer MPI processes per node, but more RAM per cpu-core. For applications with more communication, might be good to run more MPI processes per node. Internal interconnects are much faster than external network links. Core affinity could be achieved by placing process on certain cores in a node, this will help if the application processes needs to have access to larger cache memory.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obeenDefault"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2155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1pPr>
            <a:lvl2pPr lvl="1">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2pPr>
            <a:lvl3pPr lvl="2">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3pPr>
            <a:lvl4pPr lvl="3">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4pPr>
            <a:lvl5pPr lvl="4">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5pPr>
            <a:lvl6pPr lvl="5">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6pPr>
            <a:lvl7pPr lvl="6">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7pPr>
            <a:lvl8pPr lvl="7">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8pPr>
            <a:lvl9pPr lvl="8">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9pPr>
          </a:lstStyle>
          <a:p>
            <a:endParaRPr/>
          </a:p>
        </p:txBody>
      </p:sp>
      <p:sp>
        <p:nvSpPr>
          <p:cNvPr id="18" name="Google Shape;18;p4"/>
          <p:cNvSpPr txBox="1">
            <a:spLocks noGrp="1"/>
          </p:cNvSpPr>
          <p:nvPr>
            <p:ph type="body" idx="1"/>
          </p:nvPr>
        </p:nvSpPr>
        <p:spPr>
          <a:xfrm>
            <a:off x="311700" y="788250"/>
            <a:ext cx="8520600" cy="41016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000000"/>
              </a:buClr>
              <a:buSzPts val="1800"/>
              <a:buFont typeface="Times New Roman"/>
              <a:buChar char="●"/>
              <a:defRPr>
                <a:solidFill>
                  <a:srgbClr val="000000"/>
                </a:solidFill>
                <a:latin typeface="Times New Roman"/>
                <a:ea typeface="Times New Roman"/>
                <a:cs typeface="Times New Roman"/>
                <a:sym typeface="Times New Roman"/>
              </a:defRPr>
            </a:lvl1pPr>
            <a:lvl2pPr marL="914400" lvl="1" indent="-31750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2pPr>
            <a:lvl3pPr marL="1371600" lvl="2" indent="-31750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3pPr>
            <a:lvl4pPr marL="1828800" lvl="3" indent="-31750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4pPr>
            <a:lvl5pPr marL="2286000" lvl="4" indent="-31750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5pPr>
            <a:lvl6pPr marL="2743200" lvl="5" indent="-31750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6pPr>
            <a:lvl7pPr marL="3200400" lvl="6" indent="-31750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7pPr>
            <a:lvl8pPr marL="3657600" lvl="7" indent="-31750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8pPr>
            <a:lvl9pPr marL="4114800" lvl="8" indent="-317500">
              <a:spcBef>
                <a:spcPts val="1600"/>
              </a:spcBef>
              <a:spcAft>
                <a:spcPts val="160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rgbClr val="000000"/>
                </a:solidFill>
                <a:latin typeface="Times New Roman"/>
                <a:ea typeface="Times New Roman"/>
                <a:cs typeface="Times New Roman"/>
                <a:sym typeface="Times New Roman"/>
              </a:defRPr>
            </a:lvl1pPr>
            <a:lvl2pPr lvl="1">
              <a:buNone/>
              <a:defRPr>
                <a:solidFill>
                  <a:srgbClr val="000000"/>
                </a:solidFill>
                <a:latin typeface="Times New Roman"/>
                <a:ea typeface="Times New Roman"/>
                <a:cs typeface="Times New Roman"/>
                <a:sym typeface="Times New Roman"/>
              </a:defRPr>
            </a:lvl2pPr>
            <a:lvl3pPr lvl="2">
              <a:buNone/>
              <a:defRPr>
                <a:solidFill>
                  <a:srgbClr val="000000"/>
                </a:solidFill>
                <a:latin typeface="Times New Roman"/>
                <a:ea typeface="Times New Roman"/>
                <a:cs typeface="Times New Roman"/>
                <a:sym typeface="Times New Roman"/>
              </a:defRPr>
            </a:lvl3pPr>
            <a:lvl4pPr lvl="3">
              <a:buNone/>
              <a:defRPr>
                <a:solidFill>
                  <a:srgbClr val="000000"/>
                </a:solidFill>
                <a:latin typeface="Times New Roman"/>
                <a:ea typeface="Times New Roman"/>
                <a:cs typeface="Times New Roman"/>
                <a:sym typeface="Times New Roman"/>
              </a:defRPr>
            </a:lvl4pPr>
            <a:lvl5pPr lvl="4">
              <a:buNone/>
              <a:defRPr>
                <a:solidFill>
                  <a:srgbClr val="000000"/>
                </a:solidFill>
                <a:latin typeface="Times New Roman"/>
                <a:ea typeface="Times New Roman"/>
                <a:cs typeface="Times New Roman"/>
                <a:sym typeface="Times New Roman"/>
              </a:defRPr>
            </a:lvl5pPr>
            <a:lvl6pPr lvl="5">
              <a:buNone/>
              <a:defRPr>
                <a:solidFill>
                  <a:srgbClr val="000000"/>
                </a:solidFill>
                <a:latin typeface="Times New Roman"/>
                <a:ea typeface="Times New Roman"/>
                <a:cs typeface="Times New Roman"/>
                <a:sym typeface="Times New Roman"/>
              </a:defRPr>
            </a:lvl6pPr>
            <a:lvl7pPr lvl="6">
              <a:buNone/>
              <a:defRPr>
                <a:solidFill>
                  <a:srgbClr val="000000"/>
                </a:solidFill>
                <a:latin typeface="Times New Roman"/>
                <a:ea typeface="Times New Roman"/>
                <a:cs typeface="Times New Roman"/>
                <a:sym typeface="Times New Roman"/>
              </a:defRPr>
            </a:lvl7pPr>
            <a:lvl8pPr lvl="7">
              <a:buNone/>
              <a:defRPr>
                <a:solidFill>
                  <a:srgbClr val="000000"/>
                </a:solidFill>
                <a:latin typeface="Times New Roman"/>
                <a:ea typeface="Times New Roman"/>
                <a:cs typeface="Times New Roman"/>
                <a:sym typeface="Times New Roman"/>
              </a:defRPr>
            </a:lvl8pPr>
            <a:lvl9pPr lvl="8">
              <a:buNone/>
              <a:defRPr>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1" Type="http://schemas.openxmlformats.org/officeDocument/2006/relationships/hyperlink" Target="http://www.mcs.anl.gov/research/projects/mpi/" TargetMode="External"/><Relationship Id="rId12" Type="http://schemas.openxmlformats.org/officeDocument/2006/relationships/hyperlink" Target="http://www.mcs.anl.gov/research/projects/mpi/learning.html" TargetMode="External"/><Relationship Id="rId13" Type="http://schemas.openxmlformats.org/officeDocument/2006/relationships/hyperlink" Target="https://computing.llnl.gov/tutorials/mpi/" TargetMode="External"/><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cs.computecanada.ca/wiki/Compute_Canada_Documentation" TargetMode="External"/><Relationship Id="rId4" Type="http://schemas.openxmlformats.org/officeDocument/2006/relationships/hyperlink" Target="https://docs.computecanada.ca/wiki/Running_jobs" TargetMode="External"/><Relationship Id="rId5" Type="http://schemas.openxmlformats.org/officeDocument/2006/relationships/hyperlink" Target="https://docs.computecanada.ca/wiki/Utiliser_des_modules/en" TargetMode="External"/><Relationship Id="rId6" Type="http://schemas.openxmlformats.org/officeDocument/2006/relationships/hyperlink" Target="https://docs.computecanada.ca/wiki/Globus" TargetMode="External"/><Relationship Id="rId7" Type="http://schemas.openxmlformats.org/officeDocument/2006/relationships/hyperlink" Target="https://docs.computecanada.ca/wiki/SSH" TargetMode="External"/><Relationship Id="rId8" Type="http://schemas.openxmlformats.org/officeDocument/2006/relationships/hyperlink" Target="https://www.open-mpi.org/doc/" TargetMode="External"/><Relationship Id="rId9" Type="http://schemas.openxmlformats.org/officeDocument/2006/relationships/hyperlink" Target="https://top500.org/" TargetMode="External"/><Relationship Id="rId10" Type="http://schemas.openxmlformats.org/officeDocument/2006/relationships/hyperlink" Target="https://www.open-mpi.org/doc/curren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xml"/><Relationship Id="rId2" Type="http://schemas.openxmlformats.org/officeDocument/2006/relationships/hyperlink" Target="https://creativecommons.org/licenses/by-sa/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docs.computecanada.ca/wiki/Cedar#Node_characteristic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mailto:support@computecanada.ca"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ocs.computecanada.ca/wiki/Storage_and_file_management#cite_note-1" TargetMode="External"/><Relationship Id="rId4" Type="http://schemas.openxmlformats.org/officeDocument/2006/relationships/hyperlink" Target="https://docs.computecanada.ca/wiki/Storage_and_file_management#cite_note-2" TargetMode="External"/><Relationship Id="rId5" Type="http://schemas.openxmlformats.org/officeDocument/2006/relationships/hyperlink" Target="https://docs.computecanada.ca/wiki/Storage_and_file_management#cite_note-3" TargetMode="External"/><Relationship Id="rId6" Type="http://schemas.openxmlformats.org/officeDocument/2006/relationships/hyperlink" Target="https://docs.computecanada.ca/wiki/Storage_and_file_management" TargetMode="External"/><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0"/>
            <a:ext cx="8011886" cy="5143500"/>
          </a:xfrm>
        </p:spPr>
        <p:txBody>
          <a:bodyPr anchor="ctr">
            <a:noAutofit/>
          </a:bodyPr>
          <a:lstStyle/>
          <a:p>
            <a:pPr algn="l" fontAlgn="ctr">
              <a:lnSpc>
                <a:spcPct val="150000"/>
              </a:lnSpc>
            </a:pPr>
            <a:r>
              <a:rPr lang="en-US" sz="2700" b="1" dirty="0">
                <a:latin typeface="Times New Roman" charset="0"/>
                <a:ea typeface="Times New Roman" charset="0"/>
                <a:cs typeface="Times New Roman" charset="0"/>
              </a:rPr>
              <a:t>Blue Waters Petascale Semester Curriculum v1.0</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Unit 3: Using a Cluster</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a:latin typeface="Times New Roman" charset="0"/>
                <a:ea typeface="Times New Roman" charset="0"/>
                <a:cs typeface="Times New Roman" charset="0"/>
              </a:rPr>
              <a:t>Lesson </a:t>
            </a:r>
            <a:r>
              <a:rPr lang="en-US" sz="2700" b="1" smtClean="0">
                <a:latin typeface="Times New Roman" charset="0"/>
                <a:ea typeface="Times New Roman" charset="0"/>
                <a:cs typeface="Times New Roman" charset="0"/>
              </a:rPr>
              <a:t>6: </a:t>
            </a:r>
            <a:r>
              <a:rPr lang="en-US" sz="2700" b="1" dirty="0">
                <a:latin typeface="Times New Roman" charset="0"/>
                <a:ea typeface="Times New Roman" charset="0"/>
                <a:cs typeface="Times New Roman" charset="0"/>
              </a:rPr>
              <a:t>Running Code on a Cluster 2</a:t>
            </a:r>
            <a:br>
              <a:rPr lang="en-US" sz="2700" b="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Developed by </a:t>
            </a:r>
            <a:r>
              <a:rPr lang="en-US" sz="2700" i="1" dirty="0" err="1">
                <a:latin typeface="Times New Roman" charset="0"/>
                <a:ea typeface="Times New Roman" charset="0"/>
                <a:cs typeface="Times New Roman" charset="0"/>
              </a:rPr>
              <a:t>Mobeen</a:t>
            </a:r>
            <a:r>
              <a:rPr lang="en-US" sz="2700" i="1" dirty="0">
                <a:latin typeface="Times New Roman" charset="0"/>
                <a:ea typeface="Times New Roman" charset="0"/>
                <a:cs typeface="Times New Roman" charset="0"/>
              </a:rPr>
              <a:t> </a:t>
            </a:r>
            <a:r>
              <a:rPr lang="en-US" sz="2700" i="1" dirty="0" err="1">
                <a:latin typeface="Times New Roman" charset="0"/>
                <a:ea typeface="Times New Roman" charset="0"/>
                <a:cs typeface="Times New Roman" charset="0"/>
              </a:rPr>
              <a:t>Ludin</a:t>
            </a:r>
            <a:r>
              <a:rPr lang="en-US" sz="2700" i="1" dirty="0">
                <a:latin typeface="Times New Roman" charset="0"/>
                <a:ea typeface="Times New Roman" charset="0"/>
                <a:cs typeface="Times New Roman" charset="0"/>
              </a:rPr>
              <a:t/>
            </a:r>
            <a:br>
              <a:rPr lang="en-US" sz="2700" i="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13544860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2"/>
          <p:cNvSpPr txBox="1">
            <a:spLocks noGrp="1"/>
          </p:cNvSpPr>
          <p:nvPr>
            <p:ph type="body" idx="1"/>
          </p:nvPr>
        </p:nvSpPr>
        <p:spPr>
          <a:xfrm>
            <a:off x="187125" y="826875"/>
            <a:ext cx="8520600" cy="414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b="1" dirty="0">
                <a:solidFill>
                  <a:schemeClr val="dk1"/>
                </a:solidFill>
              </a:rPr>
              <a:t>Submitting Jobs</a:t>
            </a:r>
            <a:endParaRPr sz="1300" b="1" dirty="0">
              <a:solidFill>
                <a:schemeClr val="dk1"/>
              </a:solidFill>
            </a:endParaRPr>
          </a:p>
          <a:p>
            <a:pPr marL="0" lvl="0" indent="0" algn="l" rtl="0">
              <a:spcBef>
                <a:spcPts val="0"/>
              </a:spcBef>
              <a:spcAft>
                <a:spcPts val="0"/>
              </a:spcAft>
              <a:buNone/>
            </a:pPr>
            <a:r>
              <a:rPr lang="en" sz="1300" dirty="0">
                <a:solidFill>
                  <a:schemeClr val="dk1"/>
                </a:solidFill>
              </a:rPr>
              <a:t>Submitting a job is accomplished using a command named </a:t>
            </a:r>
            <a:r>
              <a:rPr lang="en" sz="1300" b="1" dirty="0" err="1">
                <a:solidFill>
                  <a:schemeClr val="dk1"/>
                </a:solidFill>
              </a:rPr>
              <a:t>salloc</a:t>
            </a:r>
            <a:r>
              <a:rPr lang="en" sz="1300" dirty="0">
                <a:solidFill>
                  <a:schemeClr val="dk1"/>
                </a:solidFill>
              </a:rPr>
              <a:t>. This command allows us to submit two different kinds of jobs: </a:t>
            </a:r>
            <a:r>
              <a:rPr lang="en" sz="1300" b="1" dirty="0">
                <a:solidFill>
                  <a:schemeClr val="dk1"/>
                </a:solidFill>
              </a:rPr>
              <a:t>interactive</a:t>
            </a:r>
            <a:r>
              <a:rPr lang="en" sz="1300" dirty="0">
                <a:solidFill>
                  <a:schemeClr val="dk1"/>
                </a:solidFill>
              </a:rPr>
              <a:t> jobs and </a:t>
            </a:r>
            <a:r>
              <a:rPr lang="en" sz="1300" b="1" dirty="0">
                <a:solidFill>
                  <a:schemeClr val="dk1"/>
                </a:solidFill>
              </a:rPr>
              <a:t>batch</a:t>
            </a:r>
            <a:r>
              <a:rPr lang="en" sz="1300" dirty="0">
                <a:solidFill>
                  <a:schemeClr val="dk1"/>
                </a:solidFill>
              </a:rPr>
              <a:t> jobs. Interactive jobs are more common for compiling, testing and running R applications.</a:t>
            </a:r>
            <a:endParaRPr sz="1300" dirty="0">
              <a:solidFill>
                <a:schemeClr val="dk1"/>
              </a:solidFill>
            </a:endParaRPr>
          </a:p>
          <a:p>
            <a:pPr marL="0" lvl="0" indent="0" algn="l" rtl="0">
              <a:spcBef>
                <a:spcPts val="0"/>
              </a:spcBef>
              <a:spcAft>
                <a:spcPts val="0"/>
              </a:spcAft>
              <a:buNone/>
            </a:pPr>
            <a:endParaRPr sz="1300" b="1" dirty="0">
              <a:solidFill>
                <a:schemeClr val="dk1"/>
              </a:solidFill>
            </a:endParaRPr>
          </a:p>
          <a:p>
            <a:pPr marL="0" lvl="0" indent="0" algn="l" rtl="0">
              <a:spcBef>
                <a:spcPts val="0"/>
              </a:spcBef>
              <a:spcAft>
                <a:spcPts val="0"/>
              </a:spcAft>
              <a:buNone/>
            </a:pPr>
            <a:r>
              <a:rPr lang="en" sz="1300" b="1" dirty="0">
                <a:solidFill>
                  <a:schemeClr val="dk1"/>
                </a:solidFill>
              </a:rPr>
              <a:t>Interactive Jobs:</a:t>
            </a:r>
            <a:endParaRPr sz="1100" dirty="0">
              <a:solidFill>
                <a:schemeClr val="dk1"/>
              </a:solidFill>
              <a:latin typeface="Arial"/>
              <a:ea typeface="Arial"/>
              <a:cs typeface="Arial"/>
              <a:sym typeface="Arial"/>
            </a:endParaRPr>
          </a:p>
          <a:p>
            <a:pPr marL="0" lvl="0" indent="0" algn="l" rtl="0">
              <a:spcBef>
                <a:spcPts val="0"/>
              </a:spcBef>
              <a:spcAft>
                <a:spcPts val="0"/>
              </a:spcAft>
              <a:buNone/>
            </a:pPr>
            <a:endParaRPr sz="1100" dirty="0">
              <a:solidFill>
                <a:schemeClr val="dk1"/>
              </a:solidFill>
              <a:latin typeface="Arial"/>
              <a:ea typeface="Arial"/>
              <a:cs typeface="Arial"/>
              <a:sym typeface="Arial"/>
            </a:endParaRPr>
          </a:p>
          <a:p>
            <a:pPr marL="0" lvl="0" indent="0" algn="l" rtl="0">
              <a:spcBef>
                <a:spcPts val="0"/>
              </a:spcBef>
              <a:spcAft>
                <a:spcPts val="0"/>
              </a:spcAft>
              <a:buNone/>
            </a:pPr>
            <a:r>
              <a:rPr lang="en" sz="1100" b="1" dirty="0">
                <a:solidFill>
                  <a:schemeClr val="dk1"/>
                </a:solidFill>
                <a:latin typeface="Source Code Pro"/>
                <a:ea typeface="Source Code Pro"/>
                <a:cs typeface="Source Code Pro"/>
                <a:sym typeface="Source Code Pro"/>
              </a:rPr>
              <a:t>$ </a:t>
            </a:r>
            <a:r>
              <a:rPr lang="en" sz="1100" b="1" dirty="0" err="1">
                <a:solidFill>
                  <a:schemeClr val="dk1"/>
                </a:solidFill>
                <a:latin typeface="Consolas" charset="0"/>
                <a:ea typeface="Consolas" charset="0"/>
                <a:cs typeface="Consolas" charset="0"/>
                <a:sym typeface="Source Code Pro"/>
              </a:rPr>
              <a:t>salloc</a:t>
            </a:r>
            <a:r>
              <a:rPr lang="en" sz="1100" b="1" dirty="0">
                <a:solidFill>
                  <a:schemeClr val="dk1"/>
                </a:solidFill>
                <a:highlight>
                  <a:srgbClr val="00FFFF"/>
                </a:highlight>
                <a:latin typeface="Consolas" charset="0"/>
                <a:ea typeface="Consolas" charset="0"/>
                <a:cs typeface="Consolas" charset="0"/>
                <a:sym typeface="Source Code Pro"/>
              </a:rPr>
              <a:t> </a:t>
            </a:r>
            <a:r>
              <a:rPr lang="en" sz="1100" b="1" dirty="0">
                <a:solidFill>
                  <a:schemeClr val="dk1"/>
                </a:solidFill>
                <a:latin typeface="Consolas" charset="0"/>
                <a:ea typeface="Consolas" charset="0"/>
                <a:cs typeface="Consolas" charset="0"/>
                <a:sym typeface="Source Code Pro"/>
              </a:rPr>
              <a:t>--time=</a:t>
            </a:r>
            <a:r>
              <a:rPr lang="en" sz="1100" b="1" dirty="0">
                <a:solidFill>
                  <a:schemeClr val="dk1"/>
                </a:solidFill>
                <a:highlight>
                  <a:srgbClr val="FFFF00"/>
                </a:highlight>
                <a:latin typeface="Consolas" charset="0"/>
                <a:ea typeface="Consolas" charset="0"/>
                <a:cs typeface="Consolas" charset="0"/>
                <a:sym typeface="Source Code Pro"/>
              </a:rPr>
              <a:t>&lt;hours&gt;</a:t>
            </a:r>
            <a:r>
              <a:rPr lang="en" sz="1100" b="1" dirty="0">
                <a:solidFill>
                  <a:schemeClr val="dk1"/>
                </a:solidFill>
                <a:latin typeface="Consolas" charset="0"/>
                <a:ea typeface="Consolas" charset="0"/>
                <a:cs typeface="Consolas" charset="0"/>
                <a:sym typeface="Source Code Pro"/>
              </a:rPr>
              <a:t>:</a:t>
            </a:r>
            <a:r>
              <a:rPr lang="en" sz="1100" b="1" dirty="0">
                <a:solidFill>
                  <a:schemeClr val="dk1"/>
                </a:solidFill>
                <a:highlight>
                  <a:srgbClr val="FFFF00"/>
                </a:highlight>
                <a:latin typeface="Consolas" charset="0"/>
                <a:ea typeface="Consolas" charset="0"/>
                <a:cs typeface="Consolas" charset="0"/>
                <a:sym typeface="Source Code Pro"/>
              </a:rPr>
              <a:t>&lt;minutes&gt;</a:t>
            </a:r>
            <a:r>
              <a:rPr lang="en" sz="1100" b="1" dirty="0">
                <a:solidFill>
                  <a:schemeClr val="dk1"/>
                </a:solidFill>
                <a:latin typeface="Consolas" charset="0"/>
                <a:ea typeface="Consolas" charset="0"/>
                <a:cs typeface="Consolas" charset="0"/>
                <a:sym typeface="Source Code Pro"/>
              </a:rPr>
              <a:t>:</a:t>
            </a:r>
            <a:r>
              <a:rPr lang="en" sz="1100" b="1" dirty="0">
                <a:solidFill>
                  <a:schemeClr val="dk1"/>
                </a:solidFill>
                <a:highlight>
                  <a:srgbClr val="FFFF00"/>
                </a:highlight>
                <a:latin typeface="Consolas" charset="0"/>
                <a:ea typeface="Consolas" charset="0"/>
                <a:cs typeface="Consolas" charset="0"/>
                <a:sym typeface="Source Code Pro"/>
              </a:rPr>
              <a:t>&lt;seconds&gt;</a:t>
            </a:r>
            <a:r>
              <a:rPr lang="en" sz="1100" b="1" dirty="0">
                <a:solidFill>
                  <a:schemeClr val="dk1"/>
                </a:solidFill>
                <a:highlight>
                  <a:srgbClr val="00FFFF"/>
                </a:highlight>
                <a:latin typeface="Consolas" charset="0"/>
                <a:ea typeface="Consolas" charset="0"/>
                <a:cs typeface="Consolas" charset="0"/>
                <a:sym typeface="Source Code Pro"/>
              </a:rPr>
              <a:t> </a:t>
            </a:r>
            <a:r>
              <a:rPr lang="en" sz="1100" b="1" dirty="0">
                <a:solidFill>
                  <a:schemeClr val="dk1"/>
                </a:solidFill>
                <a:latin typeface="Consolas" charset="0"/>
                <a:ea typeface="Consolas" charset="0"/>
                <a:cs typeface="Consolas" charset="0"/>
                <a:sym typeface="Source Code Pro"/>
              </a:rPr>
              <a:t>--nodes=</a:t>
            </a:r>
            <a:r>
              <a:rPr lang="en" sz="1100" b="1" dirty="0">
                <a:solidFill>
                  <a:schemeClr val="dk1"/>
                </a:solidFill>
                <a:highlight>
                  <a:srgbClr val="FFFF00"/>
                </a:highlight>
                <a:latin typeface="Consolas" charset="0"/>
                <a:ea typeface="Consolas" charset="0"/>
                <a:cs typeface="Consolas" charset="0"/>
                <a:sym typeface="Source Code Pro"/>
              </a:rPr>
              <a:t>&lt;# of compute nodes&gt;</a:t>
            </a:r>
            <a:r>
              <a:rPr lang="en" sz="1100" b="1" dirty="0">
                <a:solidFill>
                  <a:schemeClr val="dk1"/>
                </a:solidFill>
                <a:highlight>
                  <a:srgbClr val="00FFFF"/>
                </a:highlight>
                <a:latin typeface="Consolas" charset="0"/>
                <a:ea typeface="Consolas" charset="0"/>
                <a:cs typeface="Consolas" charset="0"/>
                <a:sym typeface="Source Code Pro"/>
              </a:rPr>
              <a:t> </a:t>
            </a:r>
            <a:r>
              <a:rPr lang="en" sz="1100" b="1" dirty="0">
                <a:solidFill>
                  <a:schemeClr val="dk1"/>
                </a:solidFill>
                <a:latin typeface="Consolas" charset="0"/>
                <a:ea typeface="Consolas" charset="0"/>
                <a:cs typeface="Consolas" charset="0"/>
                <a:sym typeface="Source Code Pro"/>
              </a:rPr>
              <a:t>--</a:t>
            </a:r>
            <a:r>
              <a:rPr lang="en" sz="1100" b="1" dirty="0" err="1">
                <a:solidFill>
                  <a:schemeClr val="dk1"/>
                </a:solidFill>
                <a:latin typeface="Consolas" charset="0"/>
                <a:ea typeface="Consolas" charset="0"/>
                <a:cs typeface="Consolas" charset="0"/>
                <a:sym typeface="Source Code Pro"/>
              </a:rPr>
              <a:t>ntasks</a:t>
            </a:r>
            <a:r>
              <a:rPr lang="en" sz="1100" b="1" dirty="0">
                <a:solidFill>
                  <a:schemeClr val="dk1"/>
                </a:solidFill>
                <a:latin typeface="Consolas" charset="0"/>
                <a:ea typeface="Consolas" charset="0"/>
                <a:cs typeface="Consolas" charset="0"/>
                <a:sym typeface="Source Code Pro"/>
              </a:rPr>
              <a:t>=</a:t>
            </a:r>
            <a:r>
              <a:rPr lang="en" sz="1100" b="1" dirty="0">
                <a:solidFill>
                  <a:schemeClr val="dk1"/>
                </a:solidFill>
                <a:highlight>
                  <a:srgbClr val="FFFF00"/>
                </a:highlight>
                <a:latin typeface="Consolas" charset="0"/>
                <a:ea typeface="Consolas" charset="0"/>
                <a:cs typeface="Consolas" charset="0"/>
                <a:sym typeface="Source Code Pro"/>
              </a:rPr>
              <a:t>&lt;# of processes</a:t>
            </a:r>
            <a:r>
              <a:rPr lang="en" sz="1100" b="1" dirty="0" smtClean="0">
                <a:solidFill>
                  <a:schemeClr val="dk1"/>
                </a:solidFill>
                <a:highlight>
                  <a:srgbClr val="FFFF00"/>
                </a:highlight>
                <a:latin typeface="Consolas" charset="0"/>
                <a:ea typeface="Consolas" charset="0"/>
                <a:cs typeface="Consolas" charset="0"/>
                <a:sym typeface="Source Code Pro"/>
              </a:rPr>
              <a:t>&gt;</a:t>
            </a:r>
            <a:r>
              <a:rPr lang="en" sz="1100" b="1" dirty="0" smtClean="0">
                <a:solidFill>
                  <a:schemeClr val="dk1"/>
                </a:solidFill>
                <a:highlight>
                  <a:srgbClr val="00FFFF"/>
                </a:highlight>
                <a:latin typeface="Consolas" charset="0"/>
                <a:ea typeface="Consolas" charset="0"/>
                <a:cs typeface="Consolas" charset="0"/>
                <a:sym typeface="Source Code Pro"/>
              </a:rPr>
              <a:t> </a:t>
            </a:r>
            <a:r>
              <a:rPr lang="en-US" sz="1100" b="1" dirty="0" smtClean="0">
                <a:solidFill>
                  <a:schemeClr val="dk1"/>
                </a:solidFill>
                <a:highlight>
                  <a:srgbClr val="00FFFF"/>
                </a:highlight>
                <a:latin typeface="Consolas" charset="0"/>
                <a:ea typeface="Consolas" charset="0"/>
                <a:cs typeface="Consolas" charset="0"/>
                <a:sym typeface="Source Code Pro"/>
              </a:rPr>
              <a:t/>
            </a:r>
            <a:br>
              <a:rPr lang="en-US" sz="1100" b="1" dirty="0" smtClean="0">
                <a:solidFill>
                  <a:schemeClr val="dk1"/>
                </a:solidFill>
                <a:highlight>
                  <a:srgbClr val="00FFFF"/>
                </a:highlight>
                <a:latin typeface="Consolas" charset="0"/>
                <a:ea typeface="Consolas" charset="0"/>
                <a:cs typeface="Consolas" charset="0"/>
                <a:sym typeface="Source Code Pro"/>
              </a:rPr>
            </a:br>
            <a:r>
              <a:rPr lang="en" sz="1100" b="1" dirty="0" smtClean="0">
                <a:solidFill>
                  <a:schemeClr val="dk1"/>
                </a:solidFill>
                <a:latin typeface="Consolas" charset="0"/>
                <a:ea typeface="Consolas" charset="0"/>
                <a:cs typeface="Consolas" charset="0"/>
                <a:sym typeface="Source Code Pro"/>
              </a:rPr>
              <a:t>--</a:t>
            </a:r>
            <a:r>
              <a:rPr lang="en" sz="1100" b="1" dirty="0" err="1">
                <a:solidFill>
                  <a:schemeClr val="dk1"/>
                </a:solidFill>
                <a:latin typeface="Consolas" charset="0"/>
                <a:ea typeface="Consolas" charset="0"/>
                <a:cs typeface="Consolas" charset="0"/>
                <a:sym typeface="Source Code Pro"/>
              </a:rPr>
              <a:t>cpus</a:t>
            </a:r>
            <a:r>
              <a:rPr lang="en" sz="1100" b="1" dirty="0">
                <a:solidFill>
                  <a:schemeClr val="dk1"/>
                </a:solidFill>
                <a:latin typeface="Consolas" charset="0"/>
                <a:ea typeface="Consolas" charset="0"/>
                <a:cs typeface="Consolas" charset="0"/>
                <a:sym typeface="Source Code Pro"/>
              </a:rPr>
              <a:t>-per-task=</a:t>
            </a:r>
            <a:r>
              <a:rPr lang="en" sz="1100" b="1" dirty="0">
                <a:solidFill>
                  <a:schemeClr val="dk1"/>
                </a:solidFill>
                <a:highlight>
                  <a:srgbClr val="FFFF00"/>
                </a:highlight>
                <a:latin typeface="Consolas" charset="0"/>
                <a:ea typeface="Consolas" charset="0"/>
                <a:cs typeface="Consolas" charset="0"/>
                <a:sym typeface="Source Code Pro"/>
              </a:rPr>
              <a:t>&lt;# </a:t>
            </a:r>
            <a:r>
              <a:rPr lang="en" sz="1100" b="1" dirty="0" err="1">
                <a:solidFill>
                  <a:schemeClr val="dk1"/>
                </a:solidFill>
                <a:highlight>
                  <a:srgbClr val="FFFF00"/>
                </a:highlight>
                <a:latin typeface="Consolas" charset="0"/>
                <a:ea typeface="Consolas" charset="0"/>
                <a:cs typeface="Consolas" charset="0"/>
                <a:sym typeface="Source Code Pro"/>
              </a:rPr>
              <a:t>cpus</a:t>
            </a:r>
            <a:r>
              <a:rPr lang="en" sz="1100" b="1" dirty="0">
                <a:solidFill>
                  <a:schemeClr val="dk1"/>
                </a:solidFill>
                <a:highlight>
                  <a:srgbClr val="FFFF00"/>
                </a:highlight>
                <a:latin typeface="Consolas" charset="0"/>
                <a:ea typeface="Consolas" charset="0"/>
                <a:cs typeface="Consolas" charset="0"/>
                <a:sym typeface="Source Code Pro"/>
              </a:rPr>
              <a:t>/process/thread&gt;</a:t>
            </a:r>
            <a:r>
              <a:rPr lang="en" sz="1100" b="1" dirty="0">
                <a:solidFill>
                  <a:schemeClr val="dk1"/>
                </a:solidFill>
                <a:highlight>
                  <a:srgbClr val="00FFFF"/>
                </a:highlight>
                <a:latin typeface="Consolas" charset="0"/>
                <a:ea typeface="Consolas" charset="0"/>
                <a:cs typeface="Consolas" charset="0"/>
                <a:sym typeface="Source Code Pro"/>
              </a:rPr>
              <a:t> </a:t>
            </a:r>
            <a:r>
              <a:rPr lang="en" sz="1100" b="1" dirty="0">
                <a:solidFill>
                  <a:schemeClr val="dk1"/>
                </a:solidFill>
                <a:latin typeface="Consolas" charset="0"/>
                <a:ea typeface="Consolas" charset="0"/>
                <a:cs typeface="Consolas" charset="0"/>
                <a:sym typeface="Source Code Pro"/>
              </a:rPr>
              <a:t>--mem-per-</a:t>
            </a:r>
            <a:r>
              <a:rPr lang="en" sz="1100" b="1" dirty="0" err="1">
                <a:solidFill>
                  <a:schemeClr val="dk1"/>
                </a:solidFill>
                <a:latin typeface="Consolas" charset="0"/>
                <a:ea typeface="Consolas" charset="0"/>
                <a:cs typeface="Consolas" charset="0"/>
                <a:sym typeface="Source Code Pro"/>
              </a:rPr>
              <a:t>cpu</a:t>
            </a:r>
            <a:r>
              <a:rPr lang="en" sz="1100" b="1" dirty="0">
                <a:solidFill>
                  <a:schemeClr val="dk1"/>
                </a:solidFill>
                <a:latin typeface="Consolas" charset="0"/>
                <a:ea typeface="Consolas" charset="0"/>
                <a:cs typeface="Consolas" charset="0"/>
                <a:sym typeface="Source Code Pro"/>
              </a:rPr>
              <a:t>=</a:t>
            </a:r>
            <a:r>
              <a:rPr lang="en" sz="1100" b="1" dirty="0">
                <a:solidFill>
                  <a:schemeClr val="dk1"/>
                </a:solidFill>
                <a:highlight>
                  <a:srgbClr val="FFFF00"/>
                </a:highlight>
                <a:latin typeface="Consolas" charset="0"/>
                <a:ea typeface="Consolas" charset="0"/>
                <a:cs typeface="Consolas" charset="0"/>
                <a:sym typeface="Source Code Pro"/>
              </a:rPr>
              <a:t>&lt;amount of RAM per core</a:t>
            </a:r>
            <a:r>
              <a:rPr lang="en" sz="1100" b="1" dirty="0" smtClean="0">
                <a:solidFill>
                  <a:schemeClr val="dk1"/>
                </a:solidFill>
                <a:highlight>
                  <a:srgbClr val="FFFF00"/>
                </a:highlight>
                <a:latin typeface="Consolas" charset="0"/>
                <a:ea typeface="Consolas" charset="0"/>
                <a:cs typeface="Consolas" charset="0"/>
                <a:sym typeface="Source Code Pro"/>
              </a:rPr>
              <a:t>&gt;</a:t>
            </a:r>
            <a:r>
              <a:rPr lang="en" sz="1100" b="1" dirty="0" smtClean="0">
                <a:solidFill>
                  <a:schemeClr val="dk1"/>
                </a:solidFill>
                <a:highlight>
                  <a:srgbClr val="00FFFF"/>
                </a:highlight>
                <a:latin typeface="Consolas" charset="0"/>
                <a:ea typeface="Consolas" charset="0"/>
                <a:cs typeface="Consolas" charset="0"/>
                <a:sym typeface="Source Code Pro"/>
              </a:rPr>
              <a:t> </a:t>
            </a:r>
            <a:r>
              <a:rPr lang="en-US" sz="1100" b="1" dirty="0" smtClean="0">
                <a:solidFill>
                  <a:schemeClr val="dk1"/>
                </a:solidFill>
                <a:highlight>
                  <a:srgbClr val="00FFFF"/>
                </a:highlight>
                <a:latin typeface="Consolas" charset="0"/>
                <a:ea typeface="Consolas" charset="0"/>
                <a:cs typeface="Consolas" charset="0"/>
                <a:sym typeface="Source Code Pro"/>
              </a:rPr>
              <a:t/>
            </a:r>
            <a:br>
              <a:rPr lang="en-US" sz="1100" b="1" dirty="0" smtClean="0">
                <a:solidFill>
                  <a:schemeClr val="dk1"/>
                </a:solidFill>
                <a:highlight>
                  <a:srgbClr val="00FFFF"/>
                </a:highlight>
                <a:latin typeface="Consolas" charset="0"/>
                <a:ea typeface="Consolas" charset="0"/>
                <a:cs typeface="Consolas" charset="0"/>
                <a:sym typeface="Source Code Pro"/>
              </a:rPr>
            </a:br>
            <a:r>
              <a:rPr lang="en" sz="1100" b="1" dirty="0" smtClean="0">
                <a:solidFill>
                  <a:schemeClr val="dk1"/>
                </a:solidFill>
                <a:latin typeface="Consolas" charset="0"/>
                <a:ea typeface="Consolas" charset="0"/>
                <a:cs typeface="Consolas" charset="0"/>
                <a:sym typeface="Source Code Pro"/>
              </a:rPr>
              <a:t>--</a:t>
            </a:r>
            <a:r>
              <a:rPr lang="en" sz="1100" b="1" dirty="0">
                <a:solidFill>
                  <a:schemeClr val="dk1"/>
                </a:solidFill>
                <a:latin typeface="Consolas" charset="0"/>
                <a:ea typeface="Consolas" charset="0"/>
                <a:cs typeface="Consolas" charset="0"/>
                <a:sym typeface="Source Code Pro"/>
              </a:rPr>
              <a:t>account=</a:t>
            </a:r>
            <a:r>
              <a:rPr lang="en" sz="1100" b="1" dirty="0">
                <a:solidFill>
                  <a:schemeClr val="dk1"/>
                </a:solidFill>
                <a:highlight>
                  <a:srgbClr val="FFFF00"/>
                </a:highlight>
                <a:latin typeface="Consolas" charset="0"/>
                <a:ea typeface="Consolas" charset="0"/>
                <a:cs typeface="Consolas" charset="0"/>
                <a:sym typeface="Source Code Pro"/>
              </a:rPr>
              <a:t>&lt;</a:t>
            </a:r>
            <a:r>
              <a:rPr lang="en" sz="1100" b="1" dirty="0" err="1">
                <a:solidFill>
                  <a:schemeClr val="dk1"/>
                </a:solidFill>
                <a:highlight>
                  <a:srgbClr val="FFFF00"/>
                </a:highlight>
                <a:latin typeface="Consolas" charset="0"/>
                <a:ea typeface="Consolas" charset="0"/>
                <a:cs typeface="Consolas" charset="0"/>
                <a:sym typeface="Source Code Pro"/>
              </a:rPr>
              <a:t>def</a:t>
            </a:r>
            <a:r>
              <a:rPr lang="en" sz="1100" b="1" dirty="0">
                <a:solidFill>
                  <a:schemeClr val="dk1"/>
                </a:solidFill>
                <a:highlight>
                  <a:srgbClr val="FFFF00"/>
                </a:highlight>
                <a:latin typeface="Consolas" charset="0"/>
                <a:ea typeface="Consolas" charset="0"/>
                <a:cs typeface="Consolas" charset="0"/>
                <a:sym typeface="Source Code Pro"/>
              </a:rPr>
              <a:t>-username&gt;</a:t>
            </a:r>
            <a:r>
              <a:rPr lang="en" sz="1100" b="1" dirty="0">
                <a:solidFill>
                  <a:schemeClr val="dk1"/>
                </a:solidFill>
                <a:highlight>
                  <a:srgbClr val="00FF00"/>
                </a:highlight>
                <a:latin typeface="Consolas" charset="0"/>
                <a:ea typeface="Consolas" charset="0"/>
                <a:cs typeface="Consolas" charset="0"/>
                <a:sym typeface="Source Code Pro"/>
              </a:rPr>
              <a:t>&lt;ENTER&gt;</a:t>
            </a:r>
            <a:endParaRPr sz="1100" dirty="0">
              <a:solidFill>
                <a:schemeClr val="dk1"/>
              </a:solidFill>
              <a:latin typeface="Consolas" charset="0"/>
              <a:ea typeface="Consolas" charset="0"/>
              <a:cs typeface="Consolas" charset="0"/>
              <a:sym typeface="Arial"/>
            </a:endParaRPr>
          </a:p>
          <a:p>
            <a:pPr marL="0" lvl="0" indent="0" algn="l" rtl="0">
              <a:spcBef>
                <a:spcPts val="0"/>
              </a:spcBef>
              <a:spcAft>
                <a:spcPts val="0"/>
              </a:spcAft>
              <a:buNone/>
            </a:pPr>
            <a:endParaRPr sz="1100" dirty="0">
              <a:solidFill>
                <a:schemeClr val="dk1"/>
              </a:solidFill>
              <a:latin typeface="Arial"/>
              <a:ea typeface="Arial"/>
              <a:cs typeface="Arial"/>
              <a:sym typeface="Arial"/>
            </a:endParaRPr>
          </a:p>
          <a:p>
            <a:pPr marL="0" lvl="0" indent="0" algn="l" rtl="0">
              <a:spcBef>
                <a:spcPts val="0"/>
              </a:spcBef>
              <a:spcAft>
                <a:spcPts val="0"/>
              </a:spcAft>
              <a:buNone/>
            </a:pPr>
            <a:r>
              <a:rPr lang="en" sz="1300" b="1" dirty="0">
                <a:solidFill>
                  <a:schemeClr val="dk1"/>
                </a:solidFill>
                <a:latin typeface="Consolas" charset="0"/>
                <a:ea typeface="Consolas" charset="0"/>
                <a:cs typeface="Consolas" charset="0"/>
                <a:sym typeface="Source Code Pro"/>
              </a:rPr>
              <a:t>$ </a:t>
            </a:r>
            <a:r>
              <a:rPr lang="en" sz="1300" b="1" dirty="0" err="1">
                <a:solidFill>
                  <a:schemeClr val="dk1"/>
                </a:solidFill>
                <a:latin typeface="Consolas" charset="0"/>
                <a:ea typeface="Consolas" charset="0"/>
                <a:cs typeface="Consolas" charset="0"/>
                <a:sym typeface="Source Code Pro"/>
              </a:rPr>
              <a:t>salloc</a:t>
            </a:r>
            <a:r>
              <a:rPr lang="en" sz="1300" b="1" dirty="0">
                <a:solidFill>
                  <a:schemeClr val="dk1"/>
                </a:solidFill>
                <a:highlight>
                  <a:srgbClr val="00FFFF"/>
                </a:highlight>
                <a:latin typeface="Consolas" charset="0"/>
                <a:ea typeface="Consolas" charset="0"/>
                <a:cs typeface="Consolas" charset="0"/>
                <a:sym typeface="Source Code Pro"/>
              </a:rPr>
              <a:t> </a:t>
            </a:r>
            <a:r>
              <a:rPr lang="en" sz="1300" b="1" dirty="0">
                <a:solidFill>
                  <a:schemeClr val="dk1"/>
                </a:solidFill>
                <a:latin typeface="Consolas" charset="0"/>
                <a:ea typeface="Consolas" charset="0"/>
                <a:cs typeface="Consolas" charset="0"/>
                <a:sym typeface="Source Code Pro"/>
              </a:rPr>
              <a:t>--time=0:20:0</a:t>
            </a:r>
            <a:r>
              <a:rPr lang="en" sz="1300" b="1" dirty="0">
                <a:solidFill>
                  <a:schemeClr val="dk1"/>
                </a:solidFill>
                <a:highlight>
                  <a:srgbClr val="00FFFF"/>
                </a:highlight>
                <a:latin typeface="Consolas" charset="0"/>
                <a:ea typeface="Consolas" charset="0"/>
                <a:cs typeface="Consolas" charset="0"/>
                <a:sym typeface="Source Code Pro"/>
              </a:rPr>
              <a:t> </a:t>
            </a:r>
            <a:r>
              <a:rPr lang="en" sz="1300" b="1" dirty="0">
                <a:solidFill>
                  <a:schemeClr val="dk1"/>
                </a:solidFill>
                <a:latin typeface="Consolas" charset="0"/>
                <a:ea typeface="Consolas" charset="0"/>
                <a:cs typeface="Consolas" charset="0"/>
                <a:sym typeface="Source Code Pro"/>
              </a:rPr>
              <a:t>--nodes=2</a:t>
            </a:r>
            <a:r>
              <a:rPr lang="en" sz="1300" b="1" dirty="0">
                <a:solidFill>
                  <a:schemeClr val="dk1"/>
                </a:solidFill>
                <a:highlight>
                  <a:srgbClr val="00FFFF"/>
                </a:highlight>
                <a:latin typeface="Consolas" charset="0"/>
                <a:ea typeface="Consolas" charset="0"/>
                <a:cs typeface="Consolas" charset="0"/>
                <a:sym typeface="Source Code Pro"/>
              </a:rPr>
              <a:t> </a:t>
            </a:r>
            <a:r>
              <a:rPr lang="en" sz="1300" b="1" dirty="0">
                <a:solidFill>
                  <a:schemeClr val="dk1"/>
                </a:solidFill>
                <a:latin typeface="Consolas" charset="0"/>
                <a:ea typeface="Consolas" charset="0"/>
                <a:cs typeface="Consolas" charset="0"/>
                <a:sym typeface="Source Code Pro"/>
              </a:rPr>
              <a:t>--</a:t>
            </a:r>
            <a:r>
              <a:rPr lang="en" sz="1300" b="1" dirty="0" err="1">
                <a:solidFill>
                  <a:schemeClr val="dk1"/>
                </a:solidFill>
                <a:latin typeface="Consolas" charset="0"/>
                <a:ea typeface="Consolas" charset="0"/>
                <a:cs typeface="Consolas" charset="0"/>
                <a:sym typeface="Source Code Pro"/>
              </a:rPr>
              <a:t>ntasks</a:t>
            </a:r>
            <a:r>
              <a:rPr lang="en" sz="1300" b="1" dirty="0">
                <a:solidFill>
                  <a:schemeClr val="dk1"/>
                </a:solidFill>
                <a:latin typeface="Consolas" charset="0"/>
                <a:ea typeface="Consolas" charset="0"/>
                <a:cs typeface="Consolas" charset="0"/>
                <a:sym typeface="Source Code Pro"/>
              </a:rPr>
              <a:t>=64</a:t>
            </a:r>
            <a:r>
              <a:rPr lang="en" sz="1300" b="1" dirty="0">
                <a:solidFill>
                  <a:schemeClr val="dk1"/>
                </a:solidFill>
                <a:highlight>
                  <a:srgbClr val="00FFFF"/>
                </a:highlight>
                <a:latin typeface="Consolas" charset="0"/>
                <a:ea typeface="Consolas" charset="0"/>
                <a:cs typeface="Consolas" charset="0"/>
                <a:sym typeface="Source Code Pro"/>
              </a:rPr>
              <a:t> </a:t>
            </a:r>
            <a:r>
              <a:rPr lang="en" sz="1300" b="1" dirty="0">
                <a:solidFill>
                  <a:schemeClr val="dk1"/>
                </a:solidFill>
                <a:latin typeface="Consolas" charset="0"/>
                <a:ea typeface="Consolas" charset="0"/>
                <a:cs typeface="Consolas" charset="0"/>
                <a:sym typeface="Source Code Pro"/>
              </a:rPr>
              <a:t>--</a:t>
            </a:r>
            <a:r>
              <a:rPr lang="en" sz="1300" b="1" dirty="0" err="1">
                <a:solidFill>
                  <a:schemeClr val="dk1"/>
                </a:solidFill>
                <a:latin typeface="Consolas" charset="0"/>
                <a:ea typeface="Consolas" charset="0"/>
                <a:cs typeface="Consolas" charset="0"/>
                <a:sym typeface="Source Code Pro"/>
              </a:rPr>
              <a:t>cpus</a:t>
            </a:r>
            <a:r>
              <a:rPr lang="en" sz="1300" b="1" dirty="0">
                <a:solidFill>
                  <a:schemeClr val="dk1"/>
                </a:solidFill>
                <a:latin typeface="Consolas" charset="0"/>
                <a:ea typeface="Consolas" charset="0"/>
                <a:cs typeface="Consolas" charset="0"/>
                <a:sym typeface="Source Code Pro"/>
              </a:rPr>
              <a:t>-per-task=1</a:t>
            </a:r>
            <a:r>
              <a:rPr lang="en" sz="1300" b="1" dirty="0">
                <a:solidFill>
                  <a:schemeClr val="dk1"/>
                </a:solidFill>
                <a:highlight>
                  <a:srgbClr val="00FFFF"/>
                </a:highlight>
                <a:latin typeface="Consolas" charset="0"/>
                <a:ea typeface="Consolas" charset="0"/>
                <a:cs typeface="Consolas" charset="0"/>
                <a:sym typeface="Source Code Pro"/>
              </a:rPr>
              <a:t> </a:t>
            </a:r>
            <a:r>
              <a:rPr lang="en" sz="1300" b="1" dirty="0">
                <a:solidFill>
                  <a:schemeClr val="dk1"/>
                </a:solidFill>
                <a:latin typeface="Consolas" charset="0"/>
                <a:ea typeface="Consolas" charset="0"/>
                <a:cs typeface="Consolas" charset="0"/>
                <a:sym typeface="Source Code Pro"/>
              </a:rPr>
              <a:t>--mem-per-</a:t>
            </a:r>
            <a:r>
              <a:rPr lang="en" sz="1300" b="1" dirty="0" err="1">
                <a:solidFill>
                  <a:schemeClr val="dk1"/>
                </a:solidFill>
                <a:latin typeface="Consolas" charset="0"/>
                <a:ea typeface="Consolas" charset="0"/>
                <a:cs typeface="Consolas" charset="0"/>
                <a:sym typeface="Source Code Pro"/>
              </a:rPr>
              <a:t>cpu</a:t>
            </a:r>
            <a:r>
              <a:rPr lang="en" sz="1300" b="1" dirty="0">
                <a:solidFill>
                  <a:schemeClr val="dk1"/>
                </a:solidFill>
                <a:latin typeface="Consolas" charset="0"/>
                <a:ea typeface="Consolas" charset="0"/>
                <a:cs typeface="Consolas" charset="0"/>
                <a:sym typeface="Source Code Pro"/>
              </a:rPr>
              <a:t>=1GB</a:t>
            </a:r>
            <a:r>
              <a:rPr lang="en" sz="1300" b="1" dirty="0">
                <a:solidFill>
                  <a:schemeClr val="dk1"/>
                </a:solidFill>
                <a:highlight>
                  <a:srgbClr val="00FFFF"/>
                </a:highlight>
                <a:latin typeface="Consolas" charset="0"/>
                <a:ea typeface="Consolas" charset="0"/>
                <a:cs typeface="Consolas" charset="0"/>
                <a:sym typeface="Source Code Pro"/>
              </a:rPr>
              <a:t> </a:t>
            </a:r>
            <a:r>
              <a:rPr lang="en-US" sz="1300" b="1" dirty="0" smtClean="0">
                <a:solidFill>
                  <a:schemeClr val="dk1"/>
                </a:solidFill>
                <a:highlight>
                  <a:srgbClr val="00FFFF"/>
                </a:highlight>
                <a:latin typeface="Consolas" charset="0"/>
                <a:ea typeface="Consolas" charset="0"/>
                <a:cs typeface="Consolas" charset="0"/>
                <a:sym typeface="Source Code Pro"/>
              </a:rPr>
              <a:t/>
            </a:r>
            <a:br>
              <a:rPr lang="en-US" sz="1300" b="1" dirty="0" smtClean="0">
                <a:solidFill>
                  <a:schemeClr val="dk1"/>
                </a:solidFill>
                <a:highlight>
                  <a:srgbClr val="00FFFF"/>
                </a:highlight>
                <a:latin typeface="Consolas" charset="0"/>
                <a:ea typeface="Consolas" charset="0"/>
                <a:cs typeface="Consolas" charset="0"/>
                <a:sym typeface="Source Code Pro"/>
              </a:rPr>
            </a:br>
            <a:r>
              <a:rPr lang="en" sz="1300" b="1" dirty="0" smtClean="0">
                <a:solidFill>
                  <a:schemeClr val="dk1"/>
                </a:solidFill>
                <a:latin typeface="Consolas" charset="0"/>
                <a:ea typeface="Consolas" charset="0"/>
                <a:cs typeface="Consolas" charset="0"/>
                <a:sym typeface="Source Code Pro"/>
              </a:rPr>
              <a:t>--</a:t>
            </a:r>
            <a:r>
              <a:rPr lang="en" sz="1300" b="1" dirty="0">
                <a:solidFill>
                  <a:schemeClr val="dk1"/>
                </a:solidFill>
                <a:latin typeface="Consolas" charset="0"/>
                <a:ea typeface="Consolas" charset="0"/>
                <a:cs typeface="Consolas" charset="0"/>
                <a:sym typeface="Source Code Pro"/>
              </a:rPr>
              <a:t>account=</a:t>
            </a:r>
            <a:r>
              <a:rPr lang="en" sz="1300" b="1" dirty="0" err="1">
                <a:solidFill>
                  <a:schemeClr val="dk1"/>
                </a:solidFill>
                <a:latin typeface="Consolas" charset="0"/>
                <a:ea typeface="Consolas" charset="0"/>
                <a:cs typeface="Consolas" charset="0"/>
                <a:sym typeface="Source Code Pro"/>
              </a:rPr>
              <a:t>def-mludin</a:t>
            </a:r>
            <a:r>
              <a:rPr lang="en" sz="1300" b="1" dirty="0">
                <a:solidFill>
                  <a:schemeClr val="dk1"/>
                </a:solidFill>
                <a:highlight>
                  <a:srgbClr val="00FF00"/>
                </a:highlight>
                <a:latin typeface="Consolas" charset="0"/>
                <a:ea typeface="Consolas" charset="0"/>
                <a:cs typeface="Consolas" charset="0"/>
                <a:sym typeface="Source Code Pro"/>
              </a:rPr>
              <a:t>&lt;ENTER&gt;</a:t>
            </a:r>
            <a:endParaRPr sz="1300" b="1" dirty="0">
              <a:solidFill>
                <a:schemeClr val="dk1"/>
              </a:solidFill>
              <a:highlight>
                <a:srgbClr val="00FF00"/>
              </a:highlight>
              <a:latin typeface="Consolas" charset="0"/>
              <a:ea typeface="Consolas" charset="0"/>
              <a:cs typeface="Consolas" charset="0"/>
              <a:sym typeface="Source Code Pro"/>
            </a:endParaRPr>
          </a:p>
          <a:p>
            <a:pPr marL="0" lvl="0" indent="0" algn="l" rtl="0">
              <a:spcBef>
                <a:spcPts val="0"/>
              </a:spcBef>
              <a:spcAft>
                <a:spcPts val="0"/>
              </a:spcAft>
              <a:buNone/>
            </a:pPr>
            <a:endParaRPr sz="1300" b="1" dirty="0">
              <a:solidFill>
                <a:schemeClr val="dk1"/>
              </a:solidFill>
              <a:highlight>
                <a:srgbClr val="00FF00"/>
              </a:highlight>
              <a:latin typeface="Source Code Pro"/>
              <a:ea typeface="Source Code Pro"/>
              <a:cs typeface="Source Code Pro"/>
              <a:sym typeface="Source Code Pro"/>
            </a:endParaRPr>
          </a:p>
          <a:p>
            <a:pPr marL="0" lvl="0" indent="0" algn="l" rtl="0">
              <a:spcBef>
                <a:spcPts val="0"/>
              </a:spcBef>
              <a:spcAft>
                <a:spcPts val="0"/>
              </a:spcAft>
              <a:buNone/>
            </a:pPr>
            <a:r>
              <a:rPr lang="en" sz="1350" b="1" dirty="0">
                <a:latin typeface="Consolas"/>
                <a:ea typeface="Consolas"/>
                <a:cs typeface="Consolas"/>
                <a:sym typeface="Consolas"/>
              </a:rPr>
              <a:t>OUTPUT:</a:t>
            </a:r>
            <a:endParaRPr sz="1350" b="1" dirty="0">
              <a:latin typeface="Consolas"/>
              <a:ea typeface="Consolas"/>
              <a:cs typeface="Consolas"/>
              <a:sym typeface="Consolas"/>
            </a:endParaRPr>
          </a:p>
          <a:p>
            <a:pPr marL="0" lvl="0" indent="0" algn="l" rtl="0">
              <a:spcBef>
                <a:spcPts val="0"/>
              </a:spcBef>
              <a:spcAft>
                <a:spcPts val="0"/>
              </a:spcAft>
              <a:buNone/>
            </a:pPr>
            <a:r>
              <a:rPr lang="en" sz="1150" dirty="0">
                <a:latin typeface="Consolas"/>
                <a:ea typeface="Consolas"/>
                <a:cs typeface="Consolas"/>
                <a:sym typeface="Consolas"/>
              </a:rPr>
              <a:t>[mludin@cedar1 </a:t>
            </a:r>
            <a:r>
              <a:rPr lang="en" sz="1150" dirty="0" err="1">
                <a:latin typeface="Consolas"/>
                <a:ea typeface="Consolas"/>
                <a:cs typeface="Consolas"/>
                <a:sym typeface="Consolas"/>
              </a:rPr>
              <a:t>bw_capstone</a:t>
            </a:r>
            <a:r>
              <a:rPr lang="en" sz="1150" dirty="0">
                <a:latin typeface="Consolas"/>
                <a:ea typeface="Consolas"/>
                <a:cs typeface="Consolas"/>
                <a:sym typeface="Consolas"/>
              </a:rPr>
              <a:t>]$ </a:t>
            </a:r>
            <a:r>
              <a:rPr lang="en" sz="1150" dirty="0" err="1">
                <a:latin typeface="Consolas"/>
                <a:ea typeface="Consolas"/>
                <a:cs typeface="Consolas"/>
                <a:sym typeface="Consolas"/>
              </a:rPr>
              <a:t>salloc</a:t>
            </a:r>
            <a:r>
              <a:rPr lang="en" sz="1150" dirty="0">
                <a:latin typeface="Consolas"/>
                <a:ea typeface="Consolas"/>
                <a:cs typeface="Consolas"/>
                <a:sym typeface="Consolas"/>
              </a:rPr>
              <a:t> --time=0:20:0 --nodes=2 --</a:t>
            </a:r>
            <a:r>
              <a:rPr lang="en" sz="1150" dirty="0" err="1">
                <a:latin typeface="Consolas"/>
                <a:ea typeface="Consolas"/>
                <a:cs typeface="Consolas"/>
                <a:sym typeface="Consolas"/>
              </a:rPr>
              <a:t>ntasks</a:t>
            </a:r>
            <a:r>
              <a:rPr lang="en" sz="1150" dirty="0">
                <a:latin typeface="Consolas"/>
                <a:ea typeface="Consolas"/>
                <a:cs typeface="Consolas"/>
                <a:sym typeface="Consolas"/>
              </a:rPr>
              <a:t>=64 --</a:t>
            </a:r>
            <a:r>
              <a:rPr lang="en" sz="1150" dirty="0" err="1">
                <a:latin typeface="Consolas"/>
                <a:ea typeface="Consolas"/>
                <a:cs typeface="Consolas"/>
                <a:sym typeface="Consolas"/>
              </a:rPr>
              <a:t>cpus</a:t>
            </a:r>
            <a:r>
              <a:rPr lang="en" sz="1150" dirty="0">
                <a:latin typeface="Consolas"/>
                <a:ea typeface="Consolas"/>
                <a:cs typeface="Consolas"/>
                <a:sym typeface="Consolas"/>
              </a:rPr>
              <a:t>-per-task=1 --mem-per-</a:t>
            </a:r>
            <a:r>
              <a:rPr lang="en" sz="1150" dirty="0" err="1">
                <a:latin typeface="Consolas"/>
                <a:ea typeface="Consolas"/>
                <a:cs typeface="Consolas"/>
                <a:sym typeface="Consolas"/>
              </a:rPr>
              <a:t>cpu</a:t>
            </a:r>
            <a:r>
              <a:rPr lang="en" sz="1150" dirty="0">
                <a:latin typeface="Consolas"/>
                <a:ea typeface="Consolas"/>
                <a:cs typeface="Consolas"/>
                <a:sym typeface="Consolas"/>
              </a:rPr>
              <a:t>=1GB --account=</a:t>
            </a:r>
            <a:r>
              <a:rPr lang="en" sz="1150" dirty="0" err="1">
                <a:latin typeface="Consolas"/>
                <a:ea typeface="Consolas"/>
                <a:cs typeface="Consolas"/>
                <a:sym typeface="Consolas"/>
              </a:rPr>
              <a:t>def-mludin</a:t>
            </a:r>
            <a:endParaRPr sz="1150" dirty="0">
              <a:latin typeface="Consolas"/>
              <a:ea typeface="Consolas"/>
              <a:cs typeface="Consolas"/>
              <a:sym typeface="Consolas"/>
            </a:endParaRPr>
          </a:p>
          <a:p>
            <a:pPr marL="0" lvl="0" indent="0" algn="l" rtl="0">
              <a:spcBef>
                <a:spcPts val="0"/>
              </a:spcBef>
              <a:spcAft>
                <a:spcPts val="0"/>
              </a:spcAft>
              <a:buNone/>
            </a:pPr>
            <a:r>
              <a:rPr lang="en" sz="1150" dirty="0" err="1">
                <a:latin typeface="Consolas"/>
                <a:ea typeface="Consolas"/>
                <a:cs typeface="Consolas"/>
                <a:sym typeface="Consolas"/>
              </a:rPr>
              <a:t>salloc</a:t>
            </a:r>
            <a:r>
              <a:rPr lang="en" sz="1150" dirty="0">
                <a:latin typeface="Consolas"/>
                <a:ea typeface="Consolas"/>
                <a:cs typeface="Consolas"/>
                <a:sym typeface="Consolas"/>
              </a:rPr>
              <a:t>: Granted job allocation 45535851</a:t>
            </a:r>
            <a:endParaRPr sz="1150" dirty="0">
              <a:latin typeface="Consolas"/>
              <a:ea typeface="Consolas"/>
              <a:cs typeface="Consolas"/>
              <a:sym typeface="Consolas"/>
            </a:endParaRPr>
          </a:p>
          <a:p>
            <a:pPr marL="0" lvl="0" indent="0" algn="l" rtl="0">
              <a:spcBef>
                <a:spcPts val="0"/>
              </a:spcBef>
              <a:spcAft>
                <a:spcPts val="0"/>
              </a:spcAft>
              <a:buNone/>
            </a:pPr>
            <a:r>
              <a:rPr lang="en" sz="1150" dirty="0" err="1">
                <a:latin typeface="Consolas"/>
                <a:ea typeface="Consolas"/>
                <a:cs typeface="Consolas"/>
                <a:sym typeface="Consolas"/>
              </a:rPr>
              <a:t>salloc</a:t>
            </a:r>
            <a:r>
              <a:rPr lang="en" sz="1150" dirty="0">
                <a:latin typeface="Consolas"/>
                <a:ea typeface="Consolas"/>
                <a:cs typeface="Consolas"/>
                <a:sym typeface="Consolas"/>
              </a:rPr>
              <a:t>: Waiting for resource configuration</a:t>
            </a:r>
            <a:endParaRPr sz="1150" dirty="0">
              <a:latin typeface="Consolas"/>
              <a:ea typeface="Consolas"/>
              <a:cs typeface="Consolas"/>
              <a:sym typeface="Consolas"/>
            </a:endParaRPr>
          </a:p>
          <a:p>
            <a:pPr marL="0" lvl="0" indent="0" algn="l" rtl="0">
              <a:spcBef>
                <a:spcPts val="0"/>
              </a:spcBef>
              <a:spcAft>
                <a:spcPts val="0"/>
              </a:spcAft>
              <a:buNone/>
            </a:pPr>
            <a:r>
              <a:rPr lang="en" sz="1150" dirty="0" err="1">
                <a:latin typeface="Consolas"/>
                <a:ea typeface="Consolas"/>
                <a:cs typeface="Consolas"/>
                <a:sym typeface="Consolas"/>
              </a:rPr>
              <a:t>salloc</a:t>
            </a:r>
            <a:r>
              <a:rPr lang="en" sz="1150" dirty="0">
                <a:latin typeface="Consolas"/>
                <a:ea typeface="Consolas"/>
                <a:cs typeface="Consolas"/>
                <a:sym typeface="Consolas"/>
              </a:rPr>
              <a:t>: Nodes </a:t>
            </a:r>
            <a:r>
              <a:rPr lang="en" sz="1150" dirty="0" err="1">
                <a:latin typeface="Consolas"/>
                <a:ea typeface="Consolas"/>
                <a:cs typeface="Consolas"/>
                <a:sym typeface="Consolas"/>
              </a:rPr>
              <a:t>cdr</a:t>
            </a:r>
            <a:r>
              <a:rPr lang="en" sz="1150" dirty="0">
                <a:latin typeface="Consolas"/>
                <a:ea typeface="Consolas"/>
                <a:cs typeface="Consolas"/>
                <a:sym typeface="Consolas"/>
              </a:rPr>
              <a:t>[</a:t>
            </a:r>
            <a:r>
              <a:rPr lang="en" sz="1150" dirty="0">
                <a:highlight>
                  <a:srgbClr val="B6D7A8"/>
                </a:highlight>
                <a:latin typeface="Consolas"/>
                <a:ea typeface="Consolas"/>
                <a:cs typeface="Consolas"/>
                <a:sym typeface="Consolas"/>
              </a:rPr>
              <a:t>768,774</a:t>
            </a:r>
            <a:r>
              <a:rPr lang="en" sz="1150" dirty="0">
                <a:latin typeface="Consolas"/>
                <a:ea typeface="Consolas"/>
                <a:cs typeface="Consolas"/>
                <a:sym typeface="Consolas"/>
              </a:rPr>
              <a:t>] are ready for job</a:t>
            </a:r>
            <a:endParaRPr sz="1150" dirty="0">
              <a:latin typeface="Consolas"/>
              <a:ea typeface="Consolas"/>
              <a:cs typeface="Consolas"/>
              <a:sym typeface="Consolas"/>
            </a:endParaRPr>
          </a:p>
          <a:p>
            <a:pPr marL="0" lvl="0" indent="0" algn="l" rtl="0">
              <a:spcBef>
                <a:spcPts val="0"/>
              </a:spcBef>
              <a:spcAft>
                <a:spcPts val="0"/>
              </a:spcAft>
              <a:buNone/>
            </a:pPr>
            <a:endParaRPr sz="115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050" dirty="0">
              <a:latin typeface="Consolas"/>
              <a:ea typeface="Consolas"/>
              <a:cs typeface="Consolas"/>
              <a:sym typeface="Consolas"/>
            </a:endParaRPr>
          </a:p>
          <a:p>
            <a:pPr marL="0" lvl="0" indent="0" algn="l" rtl="0">
              <a:spcBef>
                <a:spcPts val="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457200" lvl="0" indent="0" algn="l" rtl="0">
              <a:spcBef>
                <a:spcPts val="1600"/>
              </a:spcBef>
              <a:spcAft>
                <a:spcPts val="1600"/>
              </a:spcAft>
              <a:buNone/>
            </a:pPr>
            <a:endParaRPr dirty="0"/>
          </a:p>
        </p:txBody>
      </p:sp>
      <p:sp>
        <p:nvSpPr>
          <p:cNvPr id="150" name="Google Shape;150;p32"/>
          <p:cNvSpPr txBox="1">
            <a:spLocks noGrp="1"/>
          </p:cNvSpPr>
          <p:nvPr>
            <p:ph type="title"/>
          </p:nvPr>
        </p:nvSpPr>
        <p:spPr>
          <a:xfrm>
            <a:off x="311700" y="215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Using SLURM Scheduler</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3"/>
          <p:cNvSpPr txBox="1">
            <a:spLocks noGrp="1"/>
          </p:cNvSpPr>
          <p:nvPr>
            <p:ph type="title"/>
          </p:nvPr>
        </p:nvSpPr>
        <p:spPr>
          <a:xfrm>
            <a:off x="311700" y="154450"/>
            <a:ext cx="8520600" cy="57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Examples:</a:t>
            </a:r>
            <a:endParaRPr/>
          </a:p>
        </p:txBody>
      </p:sp>
      <p:sp>
        <p:nvSpPr>
          <p:cNvPr id="156" name="Google Shape;156;p33"/>
          <p:cNvSpPr txBox="1">
            <a:spLocks noGrp="1"/>
          </p:cNvSpPr>
          <p:nvPr>
            <p:ph type="body" idx="1"/>
          </p:nvPr>
        </p:nvSpPr>
        <p:spPr>
          <a:xfrm>
            <a:off x="311700" y="741750"/>
            <a:ext cx="3882000" cy="435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b="1">
                <a:solidFill>
                  <a:srgbClr val="0000FF"/>
                </a:solidFill>
                <a:latin typeface="Consolas"/>
                <a:ea typeface="Consolas"/>
                <a:cs typeface="Consolas"/>
                <a:sym typeface="Consolas"/>
              </a:rPr>
              <a:t>[ mpi_example.c ]</a:t>
            </a:r>
            <a:endParaRPr sz="1200" b="1">
              <a:solidFill>
                <a:srgbClr val="0000FF"/>
              </a:solidFill>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 less mpi_example.c</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How to compile:</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	</a:t>
            </a:r>
            <a:r>
              <a:rPr lang="en" sz="1200">
                <a:solidFill>
                  <a:schemeClr val="dk1"/>
                </a:solidFill>
                <a:latin typeface="Consolas"/>
                <a:ea typeface="Consolas"/>
                <a:cs typeface="Consolas"/>
                <a:sym typeface="Consolas"/>
              </a:rPr>
              <a:t>$ make mpi_example</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How to run:</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	</a:t>
            </a:r>
            <a:r>
              <a:rPr lang="en" sz="1200">
                <a:solidFill>
                  <a:schemeClr val="dk1"/>
                </a:solidFill>
                <a:latin typeface="Consolas"/>
                <a:ea typeface="Consolas"/>
                <a:cs typeface="Consolas"/>
                <a:sym typeface="Consolas"/>
              </a:rPr>
              <a:t>$ srun -n 4 ./mpi_example.exe</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200"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b="1">
                <a:solidFill>
                  <a:srgbClr val="0000FF"/>
                </a:solidFill>
                <a:latin typeface="Consolas"/>
                <a:ea typeface="Consolas"/>
                <a:cs typeface="Consolas"/>
                <a:sym typeface="Consolas"/>
              </a:rPr>
              <a:t>[ mpi_reduce.c ]</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 less omp_pi_area.c</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How to compile:</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	</a:t>
            </a:r>
            <a:r>
              <a:rPr lang="en" sz="1200">
                <a:solidFill>
                  <a:schemeClr val="dk1"/>
                </a:solidFill>
                <a:latin typeface="Consolas"/>
                <a:ea typeface="Consolas"/>
                <a:cs typeface="Consolas"/>
                <a:sym typeface="Consolas"/>
              </a:rPr>
              <a:t>$</a:t>
            </a:r>
            <a:r>
              <a:rPr lang="en" sz="1200" b="1">
                <a:solidFill>
                  <a:schemeClr val="dk1"/>
                </a:solidFill>
                <a:latin typeface="Consolas"/>
                <a:ea typeface="Consolas"/>
                <a:cs typeface="Consolas"/>
                <a:sym typeface="Consolas"/>
              </a:rPr>
              <a:t> </a:t>
            </a:r>
            <a:r>
              <a:rPr lang="en" sz="1200">
                <a:solidFill>
                  <a:schemeClr val="dk1"/>
                </a:solidFill>
                <a:latin typeface="Consolas"/>
                <a:ea typeface="Consolas"/>
                <a:cs typeface="Consolas"/>
                <a:sym typeface="Consolas"/>
              </a:rPr>
              <a:t>make omp_pi_area</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How to run:</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	</a:t>
            </a:r>
            <a:r>
              <a:rPr lang="en" sz="1200">
                <a:solidFill>
                  <a:schemeClr val="dk1"/>
                </a:solidFill>
                <a:latin typeface="Consolas"/>
                <a:ea typeface="Consolas"/>
                <a:cs typeface="Consolas"/>
                <a:sym typeface="Consolas"/>
              </a:rPr>
              <a:t>$ export OMP_NUM_THREADS=8</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	</a:t>
            </a:r>
            <a:r>
              <a:rPr lang="en" sz="1200">
                <a:solidFill>
                  <a:schemeClr val="dk1"/>
                </a:solidFill>
                <a:latin typeface="Consolas"/>
                <a:ea typeface="Consolas"/>
                <a:cs typeface="Consolas"/>
                <a:sym typeface="Consolas"/>
              </a:rPr>
              <a:t>$ srun -n 8 ./omp_pi_area.exe</a:t>
            </a:r>
            <a:endParaRPr sz="1200"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b="1">
                <a:solidFill>
                  <a:srgbClr val="0000FF"/>
                </a:solidFill>
                <a:latin typeface="Consolas"/>
                <a:ea typeface="Consolas"/>
                <a:cs typeface="Consolas"/>
                <a:sym typeface="Consolas"/>
              </a:rPr>
              <a:t>[ mpi_pi_area.c ]</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latin typeface="Consolas"/>
                <a:ea typeface="Consolas"/>
                <a:cs typeface="Consolas"/>
                <a:sym typeface="Consolas"/>
              </a:rPr>
              <a:t>	</a:t>
            </a:r>
            <a:r>
              <a:rPr lang="en" sz="1200">
                <a:solidFill>
                  <a:schemeClr val="dk1"/>
                </a:solidFill>
                <a:latin typeface="Consolas"/>
                <a:ea typeface="Consolas"/>
                <a:cs typeface="Consolas"/>
                <a:sym typeface="Consolas"/>
              </a:rPr>
              <a:t>$ less mpi_pi_area.c</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How to compile:</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	</a:t>
            </a:r>
            <a:r>
              <a:rPr lang="en" sz="1200">
                <a:solidFill>
                  <a:schemeClr val="dk1"/>
                </a:solidFill>
                <a:latin typeface="Consolas"/>
                <a:ea typeface="Consolas"/>
                <a:cs typeface="Consolas"/>
                <a:sym typeface="Consolas"/>
              </a:rPr>
              <a:t>$ make mpi_pi_area</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How to run:</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	</a:t>
            </a:r>
            <a:r>
              <a:rPr lang="en" sz="1200">
                <a:solidFill>
                  <a:schemeClr val="dk1"/>
                </a:solidFill>
                <a:latin typeface="Consolas"/>
                <a:ea typeface="Consolas"/>
                <a:cs typeface="Consolas"/>
                <a:sym typeface="Consolas"/>
              </a:rPr>
              <a:t>$ srun -n 8 ./mpi_pi_area.exe</a:t>
            </a:r>
            <a:endParaRPr sz="1200" b="1">
              <a:solidFill>
                <a:schemeClr val="dk1"/>
              </a:solidFill>
              <a:latin typeface="Consolas"/>
              <a:ea typeface="Consolas"/>
              <a:cs typeface="Consolas"/>
              <a:sym typeface="Consolas"/>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
        <p:nvSpPr>
          <p:cNvPr id="157" name="Google Shape;157;p33"/>
          <p:cNvSpPr txBox="1">
            <a:spLocks noGrp="1"/>
          </p:cNvSpPr>
          <p:nvPr>
            <p:ph type="body" idx="1"/>
          </p:nvPr>
        </p:nvSpPr>
        <p:spPr>
          <a:xfrm>
            <a:off x="4193700" y="154450"/>
            <a:ext cx="4845000" cy="494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b="1" dirty="0">
                <a:solidFill>
                  <a:srgbClr val="0000FF"/>
                </a:solidFill>
                <a:latin typeface="Consolas"/>
                <a:ea typeface="Consolas"/>
                <a:cs typeface="Consolas"/>
                <a:sym typeface="Consolas"/>
              </a:rPr>
              <a:t>[ </a:t>
            </a:r>
            <a:r>
              <a:rPr lang="en-US" sz="1200" b="1" dirty="0" smtClean="0">
                <a:solidFill>
                  <a:srgbClr val="0000FF"/>
                </a:solidFill>
                <a:latin typeface="Consolas"/>
                <a:ea typeface="Consolas"/>
                <a:cs typeface="Consolas"/>
                <a:sym typeface="Consolas"/>
              </a:rPr>
              <a:t>diffusion</a:t>
            </a:r>
            <a:r>
              <a:rPr lang="en" sz="1200" b="1" dirty="0" smtClean="0">
                <a:solidFill>
                  <a:srgbClr val="0000FF"/>
                </a:solidFill>
                <a:latin typeface="Consolas"/>
                <a:ea typeface="Consolas"/>
                <a:cs typeface="Consolas"/>
                <a:sym typeface="Consolas"/>
              </a:rPr>
              <a:t>.c </a:t>
            </a:r>
            <a:r>
              <a:rPr lang="en" sz="1200" b="1" dirty="0">
                <a:solidFill>
                  <a:srgbClr val="0000FF"/>
                </a:solidFill>
                <a:latin typeface="Consolas"/>
                <a:ea typeface="Consolas"/>
                <a:cs typeface="Consolas"/>
                <a:sym typeface="Consolas"/>
              </a:rPr>
              <a:t>]</a:t>
            </a:r>
            <a:endParaRPr sz="1200" b="1" dirty="0">
              <a:solidFill>
                <a:schemeClr val="dk1"/>
              </a:solidFill>
            </a:endParaRPr>
          </a:p>
          <a:p>
            <a:pPr marL="0" lvl="0" indent="0" algn="l" rtl="0">
              <a:spcBef>
                <a:spcPts val="0"/>
              </a:spcBef>
              <a:spcAft>
                <a:spcPts val="0"/>
              </a:spcAft>
              <a:buClr>
                <a:schemeClr val="dk1"/>
              </a:buClr>
              <a:buSzPts val="1100"/>
              <a:buFont typeface="Arial"/>
              <a:buNone/>
            </a:pPr>
            <a:r>
              <a:rPr lang="en" sz="1200" b="1" dirty="0">
                <a:solidFill>
                  <a:schemeClr val="dk1"/>
                </a:solidFill>
                <a:latin typeface="Consolas"/>
                <a:ea typeface="Consolas"/>
                <a:cs typeface="Consolas"/>
                <a:sym typeface="Consolas"/>
              </a:rPr>
              <a:t>	</a:t>
            </a:r>
            <a:r>
              <a:rPr lang="en" sz="1200" dirty="0">
                <a:solidFill>
                  <a:schemeClr val="dk1"/>
                </a:solidFill>
                <a:latin typeface="Consolas"/>
                <a:ea typeface="Consolas"/>
                <a:cs typeface="Consolas"/>
                <a:sym typeface="Consolas"/>
              </a:rPr>
              <a:t>$ less </a:t>
            </a:r>
            <a:r>
              <a:rPr lang="en-US" sz="1200" dirty="0" smtClean="0">
                <a:solidFill>
                  <a:schemeClr val="dk1"/>
                </a:solidFill>
                <a:latin typeface="Consolas"/>
                <a:ea typeface="Consolas"/>
                <a:cs typeface="Consolas"/>
                <a:sym typeface="Consolas"/>
              </a:rPr>
              <a:t>diffusion</a:t>
            </a:r>
            <a:r>
              <a:rPr lang="en" sz="1200" dirty="0" smtClean="0">
                <a:solidFill>
                  <a:schemeClr val="dk1"/>
                </a:solidFill>
                <a:latin typeface="Consolas"/>
                <a:ea typeface="Consolas"/>
                <a:cs typeface="Consolas"/>
                <a:sym typeface="Consolas"/>
              </a:rPr>
              <a:t>.c</a:t>
            </a:r>
            <a:endParaRPr sz="1200" b="1" dirty="0">
              <a:solidFill>
                <a:schemeClr val="dk1"/>
              </a:solidFill>
            </a:endParaRPr>
          </a:p>
          <a:p>
            <a:pPr marL="0" lvl="0" indent="0" algn="l" rtl="0">
              <a:spcBef>
                <a:spcPts val="0"/>
              </a:spcBef>
              <a:spcAft>
                <a:spcPts val="0"/>
              </a:spcAft>
              <a:buClr>
                <a:schemeClr val="dk1"/>
              </a:buClr>
              <a:buSzPts val="1100"/>
              <a:buFont typeface="Arial"/>
              <a:buNone/>
            </a:pPr>
            <a:r>
              <a:rPr lang="en" sz="1200" b="1" dirty="0">
                <a:solidFill>
                  <a:schemeClr val="dk1"/>
                </a:solidFill>
              </a:rPr>
              <a:t>How to compile:</a:t>
            </a:r>
            <a:endParaRPr sz="1200" b="1" dirty="0">
              <a:solidFill>
                <a:schemeClr val="dk1"/>
              </a:solidFill>
            </a:endParaRPr>
          </a:p>
          <a:p>
            <a:pPr marL="0" lvl="0" indent="0" algn="l" rtl="0">
              <a:spcBef>
                <a:spcPts val="0"/>
              </a:spcBef>
              <a:spcAft>
                <a:spcPts val="0"/>
              </a:spcAft>
              <a:buClr>
                <a:schemeClr val="dk1"/>
              </a:buClr>
              <a:buSzPts val="1100"/>
              <a:buFont typeface="Arial"/>
              <a:buNone/>
            </a:pPr>
            <a:r>
              <a:rPr lang="en" sz="1200" b="1" dirty="0">
                <a:solidFill>
                  <a:schemeClr val="dk1"/>
                </a:solidFill>
              </a:rPr>
              <a:t>	</a:t>
            </a:r>
            <a:r>
              <a:rPr lang="en" sz="1200" dirty="0">
                <a:solidFill>
                  <a:schemeClr val="dk1"/>
                </a:solidFill>
                <a:latin typeface="Consolas"/>
                <a:ea typeface="Consolas"/>
                <a:cs typeface="Consolas"/>
                <a:sym typeface="Consolas"/>
              </a:rPr>
              <a:t>$ make </a:t>
            </a:r>
            <a:r>
              <a:rPr lang="en-US" sz="1200" dirty="0" smtClean="0">
                <a:solidFill>
                  <a:schemeClr val="dk1"/>
                </a:solidFill>
                <a:latin typeface="Consolas"/>
                <a:ea typeface="Consolas"/>
                <a:cs typeface="Consolas"/>
                <a:sym typeface="Consolas"/>
              </a:rPr>
              <a:t>diffusion</a:t>
            </a:r>
            <a:endParaRPr sz="1200" b="1" dirty="0">
              <a:solidFill>
                <a:schemeClr val="dk1"/>
              </a:solidFill>
            </a:endParaRPr>
          </a:p>
          <a:p>
            <a:pPr marL="0" lvl="0" indent="0" algn="l" rtl="0">
              <a:spcBef>
                <a:spcPts val="0"/>
              </a:spcBef>
              <a:spcAft>
                <a:spcPts val="0"/>
              </a:spcAft>
              <a:buClr>
                <a:schemeClr val="dk1"/>
              </a:buClr>
              <a:buSzPts val="1100"/>
              <a:buFont typeface="Arial"/>
              <a:buNone/>
            </a:pPr>
            <a:r>
              <a:rPr lang="en" sz="1200" b="1" dirty="0">
                <a:solidFill>
                  <a:schemeClr val="dk1"/>
                </a:solidFill>
              </a:rPr>
              <a:t>How to run:</a:t>
            </a:r>
            <a:endParaRPr sz="1200" dirty="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b="1" dirty="0">
                <a:solidFill>
                  <a:schemeClr val="dk1"/>
                </a:solidFill>
              </a:rPr>
              <a:t>	</a:t>
            </a:r>
            <a:r>
              <a:rPr lang="en" sz="1200" dirty="0">
                <a:solidFill>
                  <a:schemeClr val="dk1"/>
                </a:solidFill>
                <a:latin typeface="Consolas"/>
                <a:ea typeface="Consolas"/>
                <a:cs typeface="Consolas"/>
                <a:sym typeface="Consolas"/>
              </a:rPr>
              <a:t>$ </a:t>
            </a:r>
            <a:r>
              <a:rPr lang="en" sz="1200" dirty="0" err="1">
                <a:solidFill>
                  <a:schemeClr val="dk1"/>
                </a:solidFill>
                <a:latin typeface="Consolas"/>
                <a:ea typeface="Consolas"/>
                <a:cs typeface="Consolas"/>
                <a:sym typeface="Consolas"/>
              </a:rPr>
              <a:t>srun</a:t>
            </a:r>
            <a:r>
              <a:rPr lang="en" sz="1200" dirty="0">
                <a:solidFill>
                  <a:schemeClr val="dk1"/>
                </a:solidFill>
                <a:latin typeface="Consolas"/>
                <a:ea typeface="Consolas"/>
                <a:cs typeface="Consolas"/>
                <a:sym typeface="Consolas"/>
              </a:rPr>
              <a:t> </a:t>
            </a:r>
            <a:r>
              <a:rPr lang="en" sz="1200" dirty="0" smtClean="0">
                <a:solidFill>
                  <a:schemeClr val="dk1"/>
                </a:solidFill>
                <a:latin typeface="Consolas"/>
                <a:ea typeface="Consolas"/>
                <a:cs typeface="Consolas"/>
                <a:sym typeface="Consolas"/>
              </a:rPr>
              <a:t>./</a:t>
            </a:r>
            <a:r>
              <a:rPr lang="en-US" sz="1200" dirty="0" smtClean="0">
                <a:solidFill>
                  <a:schemeClr val="dk1"/>
                </a:solidFill>
                <a:latin typeface="Consolas"/>
                <a:ea typeface="Consolas"/>
                <a:cs typeface="Consolas"/>
                <a:sym typeface="Consolas"/>
              </a:rPr>
              <a:t>diffusion</a:t>
            </a:r>
            <a:r>
              <a:rPr lang="en" sz="1200" dirty="0" smtClean="0">
                <a:solidFill>
                  <a:schemeClr val="dk1"/>
                </a:solidFill>
                <a:latin typeface="Consolas"/>
                <a:ea typeface="Consolas"/>
                <a:cs typeface="Consolas"/>
                <a:sym typeface="Consolas"/>
              </a:rPr>
              <a:t>.exe</a:t>
            </a:r>
            <a:endParaRPr sz="1200" b="1" dirty="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200" dirty="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dirty="0">
                <a:solidFill>
                  <a:schemeClr val="dk1"/>
                </a:solidFill>
                <a:latin typeface="Consolas"/>
                <a:ea typeface="Consolas"/>
                <a:cs typeface="Consolas"/>
                <a:sym typeface="Consolas"/>
              </a:rPr>
              <a:t>#!/bin/bash</a:t>
            </a:r>
            <a:endParaRPr sz="1200" dirty="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dirty="0">
                <a:solidFill>
                  <a:schemeClr val="dk1"/>
                </a:solidFill>
                <a:latin typeface="Consolas"/>
                <a:ea typeface="Consolas"/>
                <a:cs typeface="Consolas"/>
                <a:sym typeface="Consolas"/>
              </a:rPr>
              <a:t>#SBATCH --</a:t>
            </a:r>
            <a:r>
              <a:rPr lang="en" sz="1200" dirty="0" smtClean="0">
                <a:solidFill>
                  <a:schemeClr val="dk1"/>
                </a:solidFill>
                <a:latin typeface="Consolas"/>
                <a:ea typeface="Consolas"/>
                <a:cs typeface="Consolas"/>
                <a:sym typeface="Consolas"/>
              </a:rPr>
              <a:t>account=</a:t>
            </a:r>
            <a:r>
              <a:rPr lang="en" sz="1200" dirty="0" err="1" smtClean="0">
                <a:solidFill>
                  <a:schemeClr val="dk1"/>
                </a:solidFill>
                <a:latin typeface="Consolas"/>
                <a:ea typeface="Consolas"/>
                <a:cs typeface="Consolas"/>
                <a:sym typeface="Consolas"/>
              </a:rPr>
              <a:t>def-someuser</a:t>
            </a:r>
            <a:endParaRPr lang="en-US" sz="1200" dirty="0" smtClean="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dirty="0" smtClean="0">
                <a:solidFill>
                  <a:schemeClr val="dk1"/>
                </a:solidFill>
                <a:latin typeface="Consolas"/>
                <a:ea typeface="Consolas"/>
                <a:cs typeface="Consolas"/>
                <a:sym typeface="Consolas"/>
              </a:rPr>
              <a:t>#SBATCH --job-name=</a:t>
            </a:r>
            <a:r>
              <a:rPr lang="en-US" sz="1200" dirty="0" smtClean="0">
                <a:solidFill>
                  <a:schemeClr val="dk1"/>
                </a:solidFill>
                <a:latin typeface="Consolas"/>
                <a:ea typeface="Consolas"/>
                <a:cs typeface="Consolas"/>
                <a:sym typeface="Consolas"/>
              </a:rPr>
              <a:t>diffusion</a:t>
            </a:r>
            <a:endParaRPr sz="1200" dirty="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dirty="0">
                <a:solidFill>
                  <a:schemeClr val="dk1"/>
                </a:solidFill>
                <a:latin typeface="Consolas"/>
                <a:ea typeface="Consolas"/>
                <a:cs typeface="Consolas"/>
                <a:sym typeface="Consolas"/>
              </a:rPr>
              <a:t>#SBATCH --</a:t>
            </a:r>
            <a:r>
              <a:rPr lang="en" sz="1200" dirty="0" err="1" smtClean="0">
                <a:solidFill>
                  <a:schemeClr val="dk1"/>
                </a:solidFill>
                <a:latin typeface="Consolas"/>
                <a:ea typeface="Consolas"/>
                <a:cs typeface="Consolas"/>
                <a:sym typeface="Consolas"/>
              </a:rPr>
              <a:t>gres</a:t>
            </a:r>
            <a:r>
              <a:rPr lang="en" sz="1200" dirty="0" smtClean="0">
                <a:solidFill>
                  <a:schemeClr val="dk1"/>
                </a:solidFill>
                <a:latin typeface="Consolas"/>
                <a:ea typeface="Consolas"/>
                <a:cs typeface="Consolas"/>
                <a:sym typeface="Consolas"/>
              </a:rPr>
              <a:t>=gpu:p100:1</a:t>
            </a:r>
            <a:endParaRPr lang="en-US" sz="1200" dirty="0" smtClean="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dirty="0" smtClean="0">
                <a:solidFill>
                  <a:schemeClr val="dk1"/>
                </a:solidFill>
                <a:latin typeface="Consolas"/>
                <a:ea typeface="Consolas"/>
                <a:cs typeface="Consolas"/>
                <a:sym typeface="Consolas"/>
              </a:rPr>
              <a:t>#SBATCH </a:t>
            </a:r>
            <a:r>
              <a:rPr lang="en" sz="1200" dirty="0">
                <a:solidFill>
                  <a:schemeClr val="dk1"/>
                </a:solidFill>
                <a:latin typeface="Consolas"/>
                <a:ea typeface="Consolas"/>
                <a:cs typeface="Consolas"/>
                <a:sym typeface="Consolas"/>
              </a:rPr>
              <a:t>--</a:t>
            </a:r>
            <a:r>
              <a:rPr lang="en" sz="1200" dirty="0" smtClean="0">
                <a:solidFill>
                  <a:schemeClr val="dk1"/>
                </a:solidFill>
                <a:latin typeface="Consolas"/>
                <a:ea typeface="Consolas"/>
                <a:cs typeface="Consolas"/>
                <a:sym typeface="Consolas"/>
              </a:rPr>
              <a:t>nodes=1</a:t>
            </a:r>
            <a:endParaRPr lang="en-US" sz="1200" dirty="0" smtClean="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dirty="0" smtClean="0">
                <a:solidFill>
                  <a:schemeClr val="dk1"/>
                </a:solidFill>
                <a:latin typeface="Consolas"/>
                <a:ea typeface="Consolas"/>
                <a:cs typeface="Consolas"/>
                <a:sym typeface="Consolas"/>
              </a:rPr>
              <a:t>#SBATCH </a:t>
            </a:r>
            <a:r>
              <a:rPr lang="en" sz="1200" dirty="0">
                <a:solidFill>
                  <a:schemeClr val="dk1"/>
                </a:solidFill>
                <a:latin typeface="Consolas"/>
                <a:ea typeface="Consolas"/>
                <a:cs typeface="Consolas"/>
                <a:sym typeface="Consolas"/>
              </a:rPr>
              <a:t>--</a:t>
            </a:r>
            <a:r>
              <a:rPr lang="en" sz="1200" dirty="0" err="1" smtClean="0">
                <a:solidFill>
                  <a:schemeClr val="dk1"/>
                </a:solidFill>
                <a:latin typeface="Consolas"/>
                <a:ea typeface="Consolas"/>
                <a:cs typeface="Consolas"/>
                <a:sym typeface="Consolas"/>
              </a:rPr>
              <a:t>ntasks</a:t>
            </a:r>
            <a:r>
              <a:rPr lang="en" sz="1200" dirty="0" smtClean="0">
                <a:solidFill>
                  <a:schemeClr val="dk1"/>
                </a:solidFill>
                <a:latin typeface="Consolas"/>
                <a:ea typeface="Consolas"/>
                <a:cs typeface="Consolas"/>
                <a:sym typeface="Consolas"/>
              </a:rPr>
              <a:t>=1</a:t>
            </a:r>
            <a:endParaRPr sz="1200" dirty="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dirty="0">
                <a:solidFill>
                  <a:schemeClr val="dk1"/>
                </a:solidFill>
                <a:latin typeface="Consolas"/>
                <a:ea typeface="Consolas"/>
                <a:cs typeface="Consolas"/>
                <a:sym typeface="Consolas"/>
              </a:rPr>
              <a:t>#SBATCH --</a:t>
            </a:r>
            <a:r>
              <a:rPr lang="en" sz="1200" dirty="0" err="1" smtClean="0">
                <a:solidFill>
                  <a:schemeClr val="dk1"/>
                </a:solidFill>
                <a:latin typeface="Consolas"/>
                <a:ea typeface="Consolas"/>
                <a:cs typeface="Consolas"/>
                <a:sym typeface="Consolas"/>
              </a:rPr>
              <a:t>cpus</a:t>
            </a:r>
            <a:r>
              <a:rPr lang="en" sz="1200" dirty="0" smtClean="0">
                <a:solidFill>
                  <a:schemeClr val="dk1"/>
                </a:solidFill>
                <a:latin typeface="Consolas"/>
                <a:ea typeface="Consolas"/>
                <a:cs typeface="Consolas"/>
                <a:sym typeface="Consolas"/>
              </a:rPr>
              <a:t>-per-task=1</a:t>
            </a:r>
            <a:endParaRPr sz="1200" dirty="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dirty="0">
                <a:solidFill>
                  <a:schemeClr val="dk1"/>
                </a:solidFill>
                <a:latin typeface="Consolas"/>
                <a:ea typeface="Consolas"/>
                <a:cs typeface="Consolas"/>
                <a:sym typeface="Consolas"/>
              </a:rPr>
              <a:t>#SBATCH --</a:t>
            </a:r>
            <a:r>
              <a:rPr lang="en" sz="1200" dirty="0" smtClean="0">
                <a:solidFill>
                  <a:schemeClr val="dk1"/>
                </a:solidFill>
                <a:latin typeface="Consolas"/>
                <a:ea typeface="Consolas"/>
                <a:cs typeface="Consolas"/>
                <a:sym typeface="Consolas"/>
              </a:rPr>
              <a:t>mem-per-</a:t>
            </a:r>
            <a:r>
              <a:rPr lang="en" sz="1200" dirty="0" err="1" smtClean="0">
                <a:solidFill>
                  <a:schemeClr val="dk1"/>
                </a:solidFill>
                <a:latin typeface="Consolas"/>
                <a:ea typeface="Consolas"/>
                <a:cs typeface="Consolas"/>
                <a:sym typeface="Consolas"/>
              </a:rPr>
              <a:t>cpu</a:t>
            </a:r>
            <a:r>
              <a:rPr lang="en" sz="1200" dirty="0" smtClean="0">
                <a:solidFill>
                  <a:schemeClr val="dk1"/>
                </a:solidFill>
                <a:latin typeface="Consolas"/>
                <a:ea typeface="Consolas"/>
                <a:cs typeface="Consolas"/>
                <a:sym typeface="Consolas"/>
              </a:rPr>
              <a:t>=1024M</a:t>
            </a:r>
            <a:endParaRPr sz="1200" dirty="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dirty="0">
                <a:solidFill>
                  <a:schemeClr val="dk1"/>
                </a:solidFill>
                <a:latin typeface="Consolas"/>
                <a:ea typeface="Consolas"/>
                <a:cs typeface="Consolas"/>
                <a:sym typeface="Consolas"/>
              </a:rPr>
              <a:t>#SBATCH --</a:t>
            </a:r>
            <a:r>
              <a:rPr lang="en" sz="1200" dirty="0" smtClean="0">
                <a:solidFill>
                  <a:schemeClr val="dk1"/>
                </a:solidFill>
                <a:latin typeface="Consolas"/>
                <a:ea typeface="Consolas"/>
                <a:cs typeface="Consolas"/>
                <a:sym typeface="Consolas"/>
              </a:rPr>
              <a:t>time=00:00:05</a:t>
            </a:r>
            <a:endParaRPr sz="1200" dirty="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dirty="0">
                <a:solidFill>
                  <a:schemeClr val="dk1"/>
                </a:solidFill>
                <a:latin typeface="Consolas"/>
                <a:ea typeface="Consolas"/>
                <a:cs typeface="Consolas"/>
                <a:sym typeface="Consolas"/>
              </a:rPr>
              <a:t>export OMP_NUM_THREADS=$</a:t>
            </a:r>
            <a:r>
              <a:rPr lang="en" sz="1200" dirty="0" smtClean="0">
                <a:solidFill>
                  <a:schemeClr val="dk1"/>
                </a:solidFill>
                <a:latin typeface="Consolas"/>
                <a:ea typeface="Consolas"/>
                <a:cs typeface="Consolas"/>
                <a:sym typeface="Consolas"/>
              </a:rPr>
              <a:t>SLURM_CPUS_PER_TASK</a:t>
            </a:r>
            <a:endParaRPr sz="1200" dirty="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dirty="0">
                <a:solidFill>
                  <a:schemeClr val="dk1"/>
                </a:solidFill>
                <a:latin typeface="Consolas"/>
                <a:ea typeface="Consolas"/>
                <a:cs typeface="Consolas"/>
                <a:sym typeface="Consolas"/>
              </a:rPr>
              <a:t>echo "Hostname is: `hostname`"</a:t>
            </a:r>
            <a:endParaRPr sz="1200" dirty="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dirty="0">
                <a:solidFill>
                  <a:schemeClr val="dk1"/>
                </a:solidFill>
                <a:latin typeface="Consolas"/>
                <a:ea typeface="Consolas"/>
                <a:cs typeface="Consolas"/>
                <a:sym typeface="Consolas"/>
              </a:rPr>
              <a:t>echo "</a:t>
            </a:r>
            <a:r>
              <a:rPr lang="en" sz="1200" dirty="0" err="1">
                <a:solidFill>
                  <a:schemeClr val="dk1"/>
                </a:solidFill>
                <a:latin typeface="Consolas"/>
                <a:ea typeface="Consolas"/>
                <a:cs typeface="Consolas"/>
                <a:sym typeface="Consolas"/>
              </a:rPr>
              <a:t>Nvidia-smi</a:t>
            </a:r>
            <a:r>
              <a:rPr lang="en" sz="1200" dirty="0">
                <a:solidFill>
                  <a:schemeClr val="dk1"/>
                </a:solidFill>
                <a:latin typeface="Consolas"/>
                <a:ea typeface="Consolas"/>
                <a:cs typeface="Consolas"/>
                <a:sym typeface="Consolas"/>
              </a:rPr>
              <a:t> info is:"</a:t>
            </a:r>
            <a:endParaRPr sz="1200" dirty="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dirty="0" err="1">
                <a:solidFill>
                  <a:schemeClr val="dk1"/>
                </a:solidFill>
                <a:latin typeface="Consolas"/>
                <a:ea typeface="Consolas"/>
                <a:cs typeface="Consolas"/>
                <a:sym typeface="Consolas"/>
              </a:rPr>
              <a:t>nvidia-smi</a:t>
            </a:r>
            <a:endParaRPr sz="1200" dirty="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dirty="0">
                <a:solidFill>
                  <a:schemeClr val="dk1"/>
                </a:solidFill>
                <a:latin typeface="Consolas"/>
                <a:ea typeface="Consolas"/>
                <a:cs typeface="Consolas"/>
                <a:sym typeface="Consolas"/>
              </a:rPr>
              <a:t>echo "Current working directory is: `</a:t>
            </a:r>
            <a:r>
              <a:rPr lang="en" sz="1200" dirty="0" err="1">
                <a:solidFill>
                  <a:schemeClr val="dk1"/>
                </a:solidFill>
                <a:latin typeface="Consolas"/>
                <a:ea typeface="Consolas"/>
                <a:cs typeface="Consolas"/>
                <a:sym typeface="Consolas"/>
              </a:rPr>
              <a:t>pwd</a:t>
            </a:r>
            <a:r>
              <a:rPr lang="en" sz="1200" dirty="0">
                <a:solidFill>
                  <a:schemeClr val="dk1"/>
                </a:solidFill>
                <a:latin typeface="Consolas"/>
                <a:ea typeface="Consolas"/>
                <a:cs typeface="Consolas"/>
                <a:sym typeface="Consolas"/>
              </a:rPr>
              <a:t>`"</a:t>
            </a:r>
            <a:endParaRPr sz="1200" dirty="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dirty="0" err="1">
                <a:solidFill>
                  <a:schemeClr val="dk1"/>
                </a:solidFill>
                <a:latin typeface="Consolas"/>
                <a:ea typeface="Consolas"/>
                <a:cs typeface="Consolas"/>
                <a:sym typeface="Consolas"/>
              </a:rPr>
              <a:t>srun</a:t>
            </a:r>
            <a:r>
              <a:rPr lang="en" sz="1200" dirty="0">
                <a:solidFill>
                  <a:schemeClr val="dk1"/>
                </a:solidFill>
                <a:latin typeface="Consolas"/>
                <a:ea typeface="Consolas"/>
                <a:cs typeface="Consolas"/>
                <a:sym typeface="Consolas"/>
              </a:rPr>
              <a:t> </a:t>
            </a:r>
            <a:r>
              <a:rPr lang="en" sz="1200" dirty="0" smtClean="0">
                <a:solidFill>
                  <a:schemeClr val="dk1"/>
                </a:solidFill>
                <a:latin typeface="Consolas"/>
                <a:ea typeface="Consolas"/>
                <a:cs typeface="Consolas"/>
                <a:sym typeface="Consolas"/>
              </a:rPr>
              <a:t>./</a:t>
            </a:r>
            <a:r>
              <a:rPr lang="en-US" sz="1200" dirty="0" smtClean="0">
                <a:solidFill>
                  <a:schemeClr val="dk1"/>
                </a:solidFill>
                <a:latin typeface="Consolas"/>
                <a:ea typeface="Consolas"/>
                <a:cs typeface="Consolas"/>
                <a:sym typeface="Consolas"/>
              </a:rPr>
              <a:t>diffusion</a:t>
            </a:r>
            <a:r>
              <a:rPr lang="en" sz="1200" dirty="0" smtClean="0">
                <a:solidFill>
                  <a:schemeClr val="dk1"/>
                </a:solidFill>
                <a:latin typeface="Consolas"/>
                <a:ea typeface="Consolas"/>
                <a:cs typeface="Consolas"/>
                <a:sym typeface="Consolas"/>
              </a:rPr>
              <a:t>.exe   </a:t>
            </a:r>
            <a:r>
              <a:rPr lang="en" sz="1200" dirty="0">
                <a:solidFill>
                  <a:schemeClr val="dk1"/>
                </a:solidFill>
                <a:latin typeface="Consolas"/>
                <a:ea typeface="Consolas"/>
                <a:cs typeface="Consolas"/>
                <a:sym typeface="Consolas"/>
              </a:rPr>
              <a:t># </a:t>
            </a:r>
            <a:r>
              <a:rPr lang="en" sz="1200" dirty="0" err="1">
                <a:solidFill>
                  <a:schemeClr val="dk1"/>
                </a:solidFill>
                <a:latin typeface="Consolas"/>
                <a:ea typeface="Consolas"/>
                <a:cs typeface="Consolas"/>
                <a:sym typeface="Consolas"/>
              </a:rPr>
              <a:t>mpirun</a:t>
            </a:r>
            <a:r>
              <a:rPr lang="en" sz="1200" dirty="0">
                <a:solidFill>
                  <a:schemeClr val="dk1"/>
                </a:solidFill>
                <a:latin typeface="Consolas"/>
                <a:ea typeface="Consolas"/>
                <a:cs typeface="Consolas"/>
                <a:sym typeface="Consolas"/>
              </a:rPr>
              <a:t> or </a:t>
            </a:r>
            <a:r>
              <a:rPr lang="en" sz="1200" dirty="0" err="1">
                <a:solidFill>
                  <a:schemeClr val="dk1"/>
                </a:solidFill>
                <a:latin typeface="Consolas"/>
                <a:ea typeface="Consolas"/>
                <a:cs typeface="Consolas"/>
                <a:sym typeface="Consolas"/>
              </a:rPr>
              <a:t>mpiexec</a:t>
            </a:r>
            <a:r>
              <a:rPr lang="en" sz="1200" dirty="0">
                <a:solidFill>
                  <a:schemeClr val="dk1"/>
                </a:solidFill>
                <a:latin typeface="Consolas"/>
                <a:ea typeface="Consolas"/>
                <a:cs typeface="Consolas"/>
                <a:sym typeface="Consolas"/>
              </a:rPr>
              <a:t> also works</a:t>
            </a:r>
            <a:endParaRPr sz="1200" dirty="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200" dirty="0">
              <a:solidFill>
                <a:schemeClr val="dk1"/>
              </a:solidFill>
              <a:latin typeface="Consolas"/>
              <a:ea typeface="Consolas"/>
              <a:cs typeface="Consolas"/>
              <a:sym typeface="Consolas"/>
            </a:endParaRPr>
          </a:p>
          <a:p>
            <a:pPr marL="0" lvl="0" indent="0" algn="l" rtl="0">
              <a:spcBef>
                <a:spcPts val="0"/>
              </a:spcBef>
              <a:spcAft>
                <a:spcPts val="0"/>
              </a:spcAft>
              <a:buNone/>
            </a:pPr>
            <a:endParaRPr sz="1200" dirty="0">
              <a:solidFill>
                <a:schemeClr val="dk1"/>
              </a:solidFill>
              <a:latin typeface="Consolas"/>
              <a:ea typeface="Consolas"/>
              <a:cs typeface="Consolas"/>
              <a:sym typeface="Consolas"/>
            </a:endParaRPr>
          </a:p>
          <a:p>
            <a:pPr marL="0" lvl="0" indent="0" algn="l" rtl="0">
              <a:spcBef>
                <a:spcPts val="1600"/>
              </a:spcBef>
              <a:spcAft>
                <a:spcPts val="1600"/>
              </a:spcAft>
              <a:buNone/>
            </a:pPr>
            <a:endParaRPr sz="1200" dirty="0">
              <a:solidFill>
                <a:schemeClr val="dk1"/>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4"/>
          <p:cNvSpPr txBox="1">
            <a:spLocks noGrp="1"/>
          </p:cNvSpPr>
          <p:nvPr>
            <p:ph type="title"/>
          </p:nvPr>
        </p:nvSpPr>
        <p:spPr>
          <a:xfrm>
            <a:off x="311700" y="21555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600">
                <a:solidFill>
                  <a:schemeClr val="dk1"/>
                </a:solidFill>
              </a:rPr>
              <a:t>References / Further Readings</a:t>
            </a:r>
            <a:endParaRPr/>
          </a:p>
        </p:txBody>
      </p:sp>
      <p:sp>
        <p:nvSpPr>
          <p:cNvPr id="163" name="Google Shape;163;p34"/>
          <p:cNvSpPr txBox="1">
            <a:spLocks noGrp="1"/>
          </p:cNvSpPr>
          <p:nvPr>
            <p:ph type="body" idx="1"/>
          </p:nvPr>
        </p:nvSpPr>
        <p:spPr>
          <a:xfrm>
            <a:off x="311700" y="788250"/>
            <a:ext cx="8520600" cy="410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b="1" dirty="0">
              <a:solidFill>
                <a:schemeClr val="dk1"/>
              </a:solidFill>
              <a:highlight>
                <a:srgbClr val="FFFFFF"/>
              </a:highlight>
            </a:endParaRPr>
          </a:p>
          <a:p>
            <a:pPr marL="457200" lvl="0" indent="-304800" algn="l" rtl="0">
              <a:spcBef>
                <a:spcPts val="0"/>
              </a:spcBef>
              <a:spcAft>
                <a:spcPts val="0"/>
              </a:spcAft>
              <a:buClr>
                <a:schemeClr val="dk1"/>
              </a:buClr>
              <a:buSzPts val="1200"/>
              <a:buChar char="●"/>
            </a:pPr>
            <a:r>
              <a:rPr lang="en" sz="1200" u="sng" dirty="0">
                <a:solidFill>
                  <a:srgbClr val="1155CC"/>
                </a:solidFill>
                <a:hlinkClick r:id="rId3"/>
              </a:rPr>
              <a:t>Compute Canada Documentation Wiki Page</a:t>
            </a:r>
            <a:endParaRPr sz="1200" u="sng" dirty="0">
              <a:solidFill>
                <a:srgbClr val="1155CC"/>
              </a:solidFill>
            </a:endParaRPr>
          </a:p>
          <a:p>
            <a:pPr marL="457200" lvl="0" indent="-304800" algn="l" rtl="0">
              <a:spcBef>
                <a:spcPts val="0"/>
              </a:spcBef>
              <a:spcAft>
                <a:spcPts val="0"/>
              </a:spcAft>
              <a:buClr>
                <a:schemeClr val="dk1"/>
              </a:buClr>
              <a:buSzPts val="1200"/>
              <a:buChar char="●"/>
            </a:pPr>
            <a:r>
              <a:rPr lang="en" sz="1200" u="sng" dirty="0">
                <a:solidFill>
                  <a:srgbClr val="1155CC"/>
                </a:solidFill>
                <a:hlinkClick r:id="rId4"/>
              </a:rPr>
              <a:t>Running Jobs</a:t>
            </a:r>
            <a:endParaRPr sz="1200" u="sng" dirty="0">
              <a:solidFill>
                <a:srgbClr val="1155CC"/>
              </a:solidFill>
            </a:endParaRPr>
          </a:p>
          <a:p>
            <a:pPr marL="457200" lvl="0" indent="-304800" algn="l" rtl="0">
              <a:spcBef>
                <a:spcPts val="0"/>
              </a:spcBef>
              <a:spcAft>
                <a:spcPts val="0"/>
              </a:spcAft>
              <a:buClr>
                <a:schemeClr val="dk1"/>
              </a:buClr>
              <a:buSzPts val="1200"/>
              <a:buChar char="●"/>
            </a:pPr>
            <a:r>
              <a:rPr lang="en" sz="1200" u="sng" dirty="0">
                <a:solidFill>
                  <a:srgbClr val="1155CC"/>
                </a:solidFill>
                <a:hlinkClick r:id="rId5"/>
              </a:rPr>
              <a:t>Using Modules</a:t>
            </a:r>
            <a:endParaRPr sz="1200" b="1" dirty="0">
              <a:solidFill>
                <a:schemeClr val="dk1"/>
              </a:solidFill>
              <a:highlight>
                <a:srgbClr val="FFFFFF"/>
              </a:highlight>
            </a:endParaRPr>
          </a:p>
          <a:p>
            <a:pPr marL="457200" lvl="0" indent="-304800" algn="l" rtl="0">
              <a:spcBef>
                <a:spcPts val="0"/>
              </a:spcBef>
              <a:spcAft>
                <a:spcPts val="0"/>
              </a:spcAft>
              <a:buClr>
                <a:schemeClr val="dk1"/>
              </a:buClr>
              <a:buSzPts val="1200"/>
              <a:buChar char="●"/>
            </a:pPr>
            <a:r>
              <a:rPr lang="en" sz="1200" u="sng" dirty="0">
                <a:solidFill>
                  <a:srgbClr val="1155CC"/>
                </a:solidFill>
                <a:highlight>
                  <a:srgbClr val="FFFFFF"/>
                </a:highlight>
                <a:hlinkClick r:id="rId6"/>
              </a:rPr>
              <a:t>Using Globus on Cedar</a:t>
            </a:r>
            <a:endParaRPr sz="1200" b="1" dirty="0">
              <a:solidFill>
                <a:schemeClr val="dk1"/>
              </a:solidFill>
              <a:highlight>
                <a:srgbClr val="FFFFFF"/>
              </a:highlight>
            </a:endParaRPr>
          </a:p>
          <a:p>
            <a:pPr marL="457200" lvl="0" indent="-304800" algn="l" rtl="0">
              <a:spcBef>
                <a:spcPts val="0"/>
              </a:spcBef>
              <a:spcAft>
                <a:spcPts val="0"/>
              </a:spcAft>
              <a:buClr>
                <a:schemeClr val="dk1"/>
              </a:buClr>
              <a:buSzPts val="1200"/>
              <a:buChar char="●"/>
            </a:pPr>
            <a:r>
              <a:rPr lang="en" sz="1200" u="sng" dirty="0">
                <a:solidFill>
                  <a:srgbClr val="1155CC"/>
                </a:solidFill>
                <a:highlight>
                  <a:srgbClr val="FFFFFF"/>
                </a:highlight>
                <a:hlinkClick r:id="rId7"/>
              </a:rPr>
              <a:t>How to SSH to Cedar</a:t>
            </a:r>
            <a:endParaRPr sz="1200" b="1" dirty="0">
              <a:solidFill>
                <a:schemeClr val="dk1"/>
              </a:solidFill>
              <a:highlight>
                <a:srgbClr val="FFFFFF"/>
              </a:highlight>
            </a:endParaRPr>
          </a:p>
          <a:p>
            <a:pPr marL="457200" lvl="0" indent="-304800" algn="l" rtl="0">
              <a:spcBef>
                <a:spcPts val="0"/>
              </a:spcBef>
              <a:spcAft>
                <a:spcPts val="0"/>
              </a:spcAft>
              <a:buClr>
                <a:schemeClr val="dk1"/>
              </a:buClr>
              <a:buSzPts val="1200"/>
              <a:buChar char="●"/>
            </a:pPr>
            <a:r>
              <a:rPr lang="en" sz="1200" u="sng" dirty="0">
                <a:solidFill>
                  <a:srgbClr val="1155CC"/>
                </a:solidFill>
                <a:highlight>
                  <a:srgbClr val="FFFFFF"/>
                </a:highlight>
                <a:hlinkClick r:id="rId8"/>
              </a:rPr>
              <a:t>Open MPI Organization/Community</a:t>
            </a:r>
            <a:endParaRPr sz="1200" dirty="0">
              <a:solidFill>
                <a:schemeClr val="dk1"/>
              </a:solidFill>
              <a:highlight>
                <a:srgbClr val="FFFFFF"/>
              </a:highlight>
            </a:endParaRPr>
          </a:p>
          <a:p>
            <a:pPr marL="457200" lvl="0" indent="-304800" algn="l" rtl="0">
              <a:spcBef>
                <a:spcPts val="0"/>
              </a:spcBef>
              <a:spcAft>
                <a:spcPts val="0"/>
              </a:spcAft>
              <a:buClr>
                <a:schemeClr val="dk1"/>
              </a:buClr>
              <a:buSzPts val="1200"/>
              <a:buChar char="●"/>
            </a:pPr>
            <a:r>
              <a:rPr lang="en" sz="1200" u="sng" dirty="0">
                <a:solidFill>
                  <a:srgbClr val="1155CC"/>
                </a:solidFill>
                <a:highlight>
                  <a:srgbClr val="FFFFFF"/>
                </a:highlight>
                <a:hlinkClick r:id="rId9"/>
              </a:rPr>
              <a:t>Top500 List</a:t>
            </a:r>
            <a:r>
              <a:rPr lang="en" sz="1200" dirty="0">
                <a:solidFill>
                  <a:schemeClr val="dk1"/>
                </a:solidFill>
                <a:highlight>
                  <a:srgbClr val="FFFFFF"/>
                </a:highlight>
              </a:rPr>
              <a:t> of supercomputers in the world</a:t>
            </a:r>
            <a:endParaRPr sz="1200" dirty="0">
              <a:solidFill>
                <a:schemeClr val="dk1"/>
              </a:solidFill>
              <a:highlight>
                <a:srgbClr val="FFFFFF"/>
              </a:highlight>
            </a:endParaRPr>
          </a:p>
          <a:p>
            <a:pPr marL="457200" lvl="0" indent="-304800" algn="l" rtl="0">
              <a:spcBef>
                <a:spcPts val="0"/>
              </a:spcBef>
              <a:spcAft>
                <a:spcPts val="0"/>
              </a:spcAft>
              <a:buClr>
                <a:schemeClr val="dk1"/>
              </a:buClr>
              <a:buSzPts val="1200"/>
              <a:buChar char="●"/>
            </a:pPr>
            <a:r>
              <a:rPr lang="en" sz="1200" u="sng" dirty="0">
                <a:solidFill>
                  <a:srgbClr val="1155CC"/>
                </a:solidFill>
                <a:highlight>
                  <a:srgbClr val="FFFFFF"/>
                </a:highlight>
                <a:hlinkClick r:id="rId10"/>
              </a:rPr>
              <a:t>MPI Library Man Pages</a:t>
            </a:r>
            <a:endParaRPr sz="1200" dirty="0">
              <a:solidFill>
                <a:schemeClr val="dk1"/>
              </a:solidFill>
              <a:highlight>
                <a:srgbClr val="FFFFFF"/>
              </a:highlight>
            </a:endParaRPr>
          </a:p>
          <a:p>
            <a:pPr marL="457200" lvl="0" indent="-304800" algn="l" rtl="0">
              <a:lnSpc>
                <a:spcPct val="100000"/>
              </a:lnSpc>
              <a:spcBef>
                <a:spcPts val="0"/>
              </a:spcBef>
              <a:spcAft>
                <a:spcPts val="0"/>
              </a:spcAft>
              <a:buClr>
                <a:schemeClr val="dk1"/>
              </a:buClr>
              <a:buSzPts val="1200"/>
              <a:buChar char="●"/>
            </a:pPr>
            <a:r>
              <a:rPr lang="en" sz="1200" u="sng" dirty="0">
                <a:solidFill>
                  <a:srgbClr val="1155CC"/>
                </a:solidFill>
                <a:highlight>
                  <a:srgbClr val="FFFFFF"/>
                </a:highlight>
                <a:hlinkClick r:id="rId11"/>
              </a:rPr>
              <a:t>MPI Standar</a:t>
            </a:r>
            <a:r>
              <a:rPr lang="en" sz="1200" u="sng" dirty="0">
                <a:solidFill>
                  <a:srgbClr val="1155CC"/>
                </a:solidFill>
                <a:hlinkClick r:id="rId11"/>
              </a:rPr>
              <a:t>ds</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u="sng" dirty="0">
                <a:solidFill>
                  <a:srgbClr val="1155CC"/>
                </a:solidFill>
                <a:hlinkClick r:id="rId12"/>
              </a:rPr>
              <a:t>MPI Tutorials</a:t>
            </a:r>
            <a:endParaRPr sz="1200" u="sng" dirty="0">
              <a:solidFill>
                <a:srgbClr val="1155CC"/>
              </a:solidFill>
            </a:endParaRPr>
          </a:p>
          <a:p>
            <a:pPr marL="457200" lvl="0" indent="-304800" algn="l" rtl="0">
              <a:lnSpc>
                <a:spcPct val="100000"/>
              </a:lnSpc>
              <a:spcBef>
                <a:spcPts val="0"/>
              </a:spcBef>
              <a:spcAft>
                <a:spcPts val="0"/>
              </a:spcAft>
              <a:buClr>
                <a:schemeClr val="dk1"/>
              </a:buClr>
              <a:buSzPts val="1200"/>
              <a:buChar char="●"/>
            </a:pPr>
            <a:r>
              <a:rPr lang="en" sz="1200" u="sng" dirty="0">
                <a:solidFill>
                  <a:srgbClr val="1155CC"/>
                </a:solidFill>
                <a:hlinkClick r:id="rId13"/>
              </a:rPr>
              <a:t>More MPI Tutorials</a:t>
            </a:r>
            <a:endParaRPr sz="1200" u="sng" dirty="0">
              <a:solidFill>
                <a:srgbClr val="1155CC"/>
              </a:solidFill>
            </a:endParaRPr>
          </a:p>
          <a:p>
            <a:pPr marL="0" lvl="0" indent="0" algn="l" rtl="0">
              <a:spcBef>
                <a:spcPts val="0"/>
              </a:spcBef>
              <a:spcAft>
                <a:spcPts val="16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7" y="0"/>
            <a:ext cx="8011886" cy="5143500"/>
          </a:xfrm>
        </p:spPr>
        <p:txBody>
          <a:bodyPr anchor="ctr">
            <a:noAutofit/>
          </a:bodyPr>
          <a:lstStyle/>
          <a:p>
            <a:pPr algn="l" fontAlgn="ctr"/>
            <a:r>
              <a:rPr lang="en-US" sz="2100" dirty="0">
                <a:latin typeface="Times New Roman" charset="0"/>
                <a:ea typeface="Times New Roman" charset="0"/>
                <a:cs typeface="Times New Roman" charset="0"/>
              </a:rPr>
              <a:t>Except where otherwise noted, this work by</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The Shodor Education Foundation, Inc. is licensed under</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CC </a:t>
            </a:r>
            <a:r>
              <a:rPr lang="en-US" sz="2100" dirty="0" smtClean="0">
                <a:latin typeface="Times New Roman" charset="0"/>
                <a:ea typeface="Times New Roman" charset="0"/>
                <a:cs typeface="Times New Roman" charset="0"/>
              </a:rPr>
              <a:t>BY-SA </a:t>
            </a:r>
            <a:r>
              <a:rPr lang="en-US" sz="2100" dirty="0">
                <a:latin typeface="Times New Roman" charset="0"/>
                <a:ea typeface="Times New Roman" charset="0"/>
                <a:cs typeface="Times New Roman" charset="0"/>
              </a:rPr>
              <a:t>4.0. To view a copy of this license, visit </a:t>
            </a:r>
            <a:r>
              <a:rPr lang="en-US" sz="2100" dirty="0">
                <a:latin typeface="Times New Roman" charset="0"/>
                <a:ea typeface="Times New Roman" charset="0"/>
                <a:cs typeface="Times New Roman" charset="0"/>
                <a:hlinkClick r:id="rId2"/>
              </a:rPr>
              <a:t>https://</a:t>
            </a:r>
            <a:r>
              <a:rPr lang="en-US" sz="2100" dirty="0" smtClean="0">
                <a:latin typeface="Times New Roman" charset="0"/>
                <a:ea typeface="Times New Roman" charset="0"/>
                <a:cs typeface="Times New Roman" charset="0"/>
                <a:hlinkClick r:id="rId2"/>
              </a:rPr>
              <a:t>creativecommons.org/licenses/by-sa/4.0</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Browse and search the full curriculum at </a:t>
            </a:r>
            <a:r>
              <a:rPr lang="en-US" sz="2100" dirty="0">
                <a:latin typeface="Times New Roman" charset="0"/>
                <a:ea typeface="Times New Roman" charset="0"/>
                <a:cs typeface="Times New Roman" charset="0"/>
                <a:hlinkClick r:id="rId3"/>
              </a:rPr>
              <a:t>http://shodor.org/petascale/materials/semester-curriculum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100" dirty="0">
                <a:latin typeface="Times New Roman" charset="0"/>
                <a:ea typeface="Times New Roman" charset="0"/>
                <a:cs typeface="Times New Roman" charset="0"/>
                <a:hlinkClick r:id="rId4"/>
              </a:rPr>
              <a:t>https://github.com/shodor-education/petascale-semester-curriculum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want to hear from you! Please let us know your experiences using this material by sending email to </a:t>
            </a:r>
            <a:r>
              <a:rPr lang="en-US" sz="2100" dirty="0">
                <a:latin typeface="Times New Roman" charset="0"/>
                <a:ea typeface="Times New Roman" charset="0"/>
                <a:cs typeface="Times New Roman" charset="0"/>
                <a:hlinkClick r:id="rId5"/>
              </a:rPr>
              <a:t>petascale@shodor.org</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69760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Running Parallel Applications on Cedar Supercomputer</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6"/>
          <p:cNvSpPr txBox="1">
            <a:spLocks noGrp="1"/>
          </p:cNvSpPr>
          <p:nvPr>
            <p:ph type="title"/>
          </p:nvPr>
        </p:nvSpPr>
        <p:spPr>
          <a:xfrm>
            <a:off x="311700" y="220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Getting started</a:t>
            </a:r>
            <a:endParaRPr>
              <a:latin typeface="Times New Roman"/>
              <a:ea typeface="Times New Roman"/>
              <a:cs typeface="Times New Roman"/>
              <a:sym typeface="Times New Roman"/>
            </a:endParaRPr>
          </a:p>
        </p:txBody>
      </p:sp>
      <p:sp>
        <p:nvSpPr>
          <p:cNvPr id="105" name="Google Shape;105;p26"/>
          <p:cNvSpPr txBox="1">
            <a:spLocks noGrp="1"/>
          </p:cNvSpPr>
          <p:nvPr>
            <p:ph type="body" idx="1"/>
          </p:nvPr>
        </p:nvSpPr>
        <p:spPr>
          <a:xfrm>
            <a:off x="311700" y="793325"/>
            <a:ext cx="8520600" cy="4210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b="1" dirty="0">
                <a:solidFill>
                  <a:srgbClr val="000000"/>
                </a:solidFill>
                <a:latin typeface="Times New Roman"/>
                <a:ea typeface="Times New Roman"/>
                <a:cs typeface="Times New Roman"/>
                <a:sym typeface="Times New Roman"/>
              </a:rPr>
              <a:t>Login:</a:t>
            </a:r>
            <a:endParaRPr sz="1300" b="1"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sz="1300" b="1" dirty="0">
                <a:solidFill>
                  <a:schemeClr val="dk1"/>
                </a:solidFill>
                <a:latin typeface="Consolas" charset="0"/>
                <a:ea typeface="Consolas" charset="0"/>
                <a:cs typeface="Consolas" charset="0"/>
                <a:sym typeface="Source Code Pro"/>
              </a:rPr>
              <a:t>$ </a:t>
            </a:r>
            <a:r>
              <a:rPr lang="en" sz="1300" b="1" dirty="0" err="1">
                <a:solidFill>
                  <a:schemeClr val="dk1"/>
                </a:solidFill>
                <a:latin typeface="Consolas" charset="0"/>
                <a:ea typeface="Consolas" charset="0"/>
                <a:cs typeface="Consolas" charset="0"/>
                <a:sym typeface="Source Code Pro"/>
              </a:rPr>
              <a:t>ssh</a:t>
            </a:r>
            <a:r>
              <a:rPr lang="en" sz="1300" b="1" dirty="0">
                <a:solidFill>
                  <a:schemeClr val="dk1"/>
                </a:solidFill>
                <a:highlight>
                  <a:srgbClr val="00FFFF"/>
                </a:highlight>
                <a:latin typeface="Consolas" charset="0"/>
                <a:ea typeface="Consolas" charset="0"/>
                <a:cs typeface="Consolas" charset="0"/>
                <a:sym typeface="Source Code Pro"/>
              </a:rPr>
              <a:t> </a:t>
            </a:r>
            <a:r>
              <a:rPr lang="en" sz="1300" b="1" dirty="0">
                <a:solidFill>
                  <a:schemeClr val="dk1"/>
                </a:solidFill>
                <a:highlight>
                  <a:srgbClr val="FFFF00"/>
                </a:highlight>
                <a:latin typeface="Consolas" charset="0"/>
                <a:ea typeface="Consolas" charset="0"/>
                <a:cs typeface="Consolas" charset="0"/>
                <a:sym typeface="Source Code Pro"/>
              </a:rPr>
              <a:t>&lt;username&gt;</a:t>
            </a:r>
            <a:r>
              <a:rPr lang="en" sz="1300" b="1" dirty="0">
                <a:solidFill>
                  <a:schemeClr val="dk1"/>
                </a:solidFill>
                <a:latin typeface="Consolas" charset="0"/>
                <a:ea typeface="Consolas" charset="0"/>
                <a:cs typeface="Consolas" charset="0"/>
                <a:sym typeface="Source Code Pro"/>
              </a:rPr>
              <a:t>@</a:t>
            </a:r>
            <a:r>
              <a:rPr lang="en" sz="1300" b="1" dirty="0" err="1">
                <a:solidFill>
                  <a:schemeClr val="dk1"/>
                </a:solidFill>
                <a:latin typeface="Consolas" charset="0"/>
                <a:ea typeface="Consolas" charset="0"/>
                <a:cs typeface="Consolas" charset="0"/>
                <a:sym typeface="Source Code Pro"/>
              </a:rPr>
              <a:t>cedar.computecanada.ca</a:t>
            </a:r>
            <a:r>
              <a:rPr lang="en" sz="1300" b="1" dirty="0">
                <a:solidFill>
                  <a:schemeClr val="dk1"/>
                </a:solidFill>
                <a:highlight>
                  <a:srgbClr val="00FF00"/>
                </a:highlight>
                <a:latin typeface="Consolas" charset="0"/>
                <a:ea typeface="Consolas" charset="0"/>
                <a:cs typeface="Consolas" charset="0"/>
                <a:sym typeface="Source Code Pro"/>
              </a:rPr>
              <a:t>&lt;ENTER&gt;</a:t>
            </a:r>
            <a:endParaRPr sz="1300" dirty="0">
              <a:solidFill>
                <a:srgbClr val="000000"/>
              </a:solidFill>
              <a:latin typeface="Consolas" charset="0"/>
              <a:ea typeface="Consolas" charset="0"/>
              <a:cs typeface="Consolas" charset="0"/>
              <a:sym typeface="Times New Roman"/>
            </a:endParaRPr>
          </a:p>
          <a:p>
            <a:pPr marL="0" marR="0" lvl="0" indent="0" algn="l" rtl="0">
              <a:lnSpc>
                <a:spcPct val="115000"/>
              </a:lnSpc>
              <a:spcBef>
                <a:spcPts val="0"/>
              </a:spcBef>
              <a:spcAft>
                <a:spcPts val="0"/>
              </a:spcAft>
              <a:buNone/>
            </a:pPr>
            <a:endParaRPr sz="1300" dirty="0">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 sz="1300" b="1" dirty="0">
                <a:solidFill>
                  <a:srgbClr val="000000"/>
                </a:solidFill>
                <a:latin typeface="Times New Roman"/>
                <a:ea typeface="Times New Roman"/>
                <a:cs typeface="Times New Roman"/>
                <a:sym typeface="Times New Roman"/>
              </a:rPr>
              <a:t>Interactive node request:</a:t>
            </a:r>
            <a:endParaRPr sz="1300" b="1" dirty="0">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 sz="1300" b="1" dirty="0">
                <a:solidFill>
                  <a:schemeClr val="dk1"/>
                </a:solidFill>
                <a:latin typeface="Consolas" charset="0"/>
                <a:ea typeface="Consolas" charset="0"/>
                <a:cs typeface="Consolas" charset="0"/>
                <a:sym typeface="Source Code Pro"/>
              </a:rPr>
              <a:t>$ </a:t>
            </a:r>
            <a:r>
              <a:rPr lang="en" sz="1300" b="1" dirty="0" err="1">
                <a:solidFill>
                  <a:schemeClr val="dk1"/>
                </a:solidFill>
                <a:latin typeface="Consolas" charset="0"/>
                <a:ea typeface="Consolas" charset="0"/>
                <a:cs typeface="Consolas" charset="0"/>
                <a:sym typeface="Source Code Pro"/>
              </a:rPr>
              <a:t>salloc</a:t>
            </a:r>
            <a:r>
              <a:rPr lang="en" sz="1300" b="1" dirty="0">
                <a:solidFill>
                  <a:schemeClr val="dk1"/>
                </a:solidFill>
                <a:highlight>
                  <a:srgbClr val="00FFFF"/>
                </a:highlight>
                <a:latin typeface="Consolas" charset="0"/>
                <a:ea typeface="Consolas" charset="0"/>
                <a:cs typeface="Consolas" charset="0"/>
                <a:sym typeface="Source Code Pro"/>
              </a:rPr>
              <a:t> </a:t>
            </a:r>
            <a:r>
              <a:rPr lang="en" sz="1300" b="1" dirty="0">
                <a:solidFill>
                  <a:schemeClr val="dk1"/>
                </a:solidFill>
                <a:latin typeface="Consolas" charset="0"/>
                <a:ea typeface="Consolas" charset="0"/>
                <a:cs typeface="Consolas" charset="0"/>
                <a:sym typeface="Source Code Pro"/>
              </a:rPr>
              <a:t>--time=1:0:0</a:t>
            </a:r>
            <a:r>
              <a:rPr lang="en" sz="1300" b="1" dirty="0">
                <a:solidFill>
                  <a:schemeClr val="dk1"/>
                </a:solidFill>
                <a:highlight>
                  <a:srgbClr val="00FFFF"/>
                </a:highlight>
                <a:latin typeface="Consolas" charset="0"/>
                <a:ea typeface="Consolas" charset="0"/>
                <a:cs typeface="Consolas" charset="0"/>
                <a:sym typeface="Source Code Pro"/>
              </a:rPr>
              <a:t> </a:t>
            </a:r>
            <a:r>
              <a:rPr lang="en" sz="1300" b="1" dirty="0">
                <a:solidFill>
                  <a:schemeClr val="dk1"/>
                </a:solidFill>
                <a:latin typeface="Consolas" charset="0"/>
                <a:ea typeface="Consolas" charset="0"/>
                <a:cs typeface="Consolas" charset="0"/>
                <a:sym typeface="Source Code Pro"/>
              </a:rPr>
              <a:t>--</a:t>
            </a:r>
            <a:r>
              <a:rPr lang="en" sz="1300" b="1" dirty="0" err="1">
                <a:solidFill>
                  <a:schemeClr val="dk1"/>
                </a:solidFill>
                <a:latin typeface="Consolas" charset="0"/>
                <a:ea typeface="Consolas" charset="0"/>
                <a:cs typeface="Consolas" charset="0"/>
                <a:sym typeface="Source Code Pro"/>
              </a:rPr>
              <a:t>ntasks</a:t>
            </a:r>
            <a:r>
              <a:rPr lang="en" sz="1300" b="1" dirty="0">
                <a:solidFill>
                  <a:schemeClr val="dk1"/>
                </a:solidFill>
                <a:latin typeface="Consolas" charset="0"/>
                <a:ea typeface="Consolas" charset="0"/>
                <a:cs typeface="Consolas" charset="0"/>
                <a:sym typeface="Source Code Pro"/>
              </a:rPr>
              <a:t>=16</a:t>
            </a:r>
            <a:r>
              <a:rPr lang="en" sz="1300" b="1" dirty="0">
                <a:solidFill>
                  <a:schemeClr val="dk1"/>
                </a:solidFill>
                <a:highlight>
                  <a:srgbClr val="00FFFF"/>
                </a:highlight>
                <a:latin typeface="Consolas" charset="0"/>
                <a:ea typeface="Consolas" charset="0"/>
                <a:cs typeface="Consolas" charset="0"/>
                <a:sym typeface="Source Code Pro"/>
              </a:rPr>
              <a:t> </a:t>
            </a:r>
            <a:r>
              <a:rPr lang="en" sz="1300" b="1" dirty="0">
                <a:solidFill>
                  <a:schemeClr val="dk1"/>
                </a:solidFill>
                <a:latin typeface="Consolas" charset="0"/>
                <a:ea typeface="Consolas" charset="0"/>
                <a:cs typeface="Consolas" charset="0"/>
                <a:sym typeface="Source Code Pro"/>
              </a:rPr>
              <a:t>--mem-per-</a:t>
            </a:r>
            <a:r>
              <a:rPr lang="en" sz="1300" b="1" dirty="0" err="1">
                <a:solidFill>
                  <a:schemeClr val="dk1"/>
                </a:solidFill>
                <a:latin typeface="Consolas" charset="0"/>
                <a:ea typeface="Consolas" charset="0"/>
                <a:cs typeface="Consolas" charset="0"/>
                <a:sym typeface="Source Code Pro"/>
              </a:rPr>
              <a:t>cpu</a:t>
            </a:r>
            <a:r>
              <a:rPr lang="en" sz="1300" b="1" dirty="0">
                <a:solidFill>
                  <a:schemeClr val="dk1"/>
                </a:solidFill>
                <a:latin typeface="Consolas" charset="0"/>
                <a:ea typeface="Consolas" charset="0"/>
                <a:cs typeface="Consolas" charset="0"/>
                <a:sym typeface="Source Code Pro"/>
              </a:rPr>
              <a:t>=1GB</a:t>
            </a:r>
            <a:r>
              <a:rPr lang="en" sz="1300" b="1" dirty="0">
                <a:solidFill>
                  <a:schemeClr val="dk1"/>
                </a:solidFill>
                <a:highlight>
                  <a:srgbClr val="00FFFF"/>
                </a:highlight>
                <a:latin typeface="Consolas" charset="0"/>
                <a:ea typeface="Consolas" charset="0"/>
                <a:cs typeface="Consolas" charset="0"/>
                <a:sym typeface="Source Code Pro"/>
              </a:rPr>
              <a:t> </a:t>
            </a:r>
            <a:r>
              <a:rPr lang="en" sz="1300" b="1" dirty="0">
                <a:solidFill>
                  <a:schemeClr val="dk1"/>
                </a:solidFill>
                <a:latin typeface="Consolas" charset="0"/>
                <a:ea typeface="Consolas" charset="0"/>
                <a:cs typeface="Consolas" charset="0"/>
                <a:sym typeface="Source Code Pro"/>
              </a:rPr>
              <a:t>--account=</a:t>
            </a:r>
            <a:r>
              <a:rPr lang="en" sz="1300" b="1" dirty="0" err="1">
                <a:solidFill>
                  <a:schemeClr val="dk1"/>
                </a:solidFill>
                <a:latin typeface="Consolas" charset="0"/>
                <a:ea typeface="Consolas" charset="0"/>
                <a:cs typeface="Consolas" charset="0"/>
                <a:sym typeface="Source Code Pro"/>
              </a:rPr>
              <a:t>def-mludin</a:t>
            </a:r>
            <a:r>
              <a:rPr lang="en" sz="1300" b="1" dirty="0">
                <a:solidFill>
                  <a:schemeClr val="dk1"/>
                </a:solidFill>
                <a:highlight>
                  <a:srgbClr val="00FF00"/>
                </a:highlight>
                <a:latin typeface="Consolas" charset="0"/>
                <a:ea typeface="Consolas" charset="0"/>
                <a:cs typeface="Consolas" charset="0"/>
                <a:sym typeface="Source Code Pro"/>
              </a:rPr>
              <a:t>&lt;ENTER</a:t>
            </a:r>
            <a:r>
              <a:rPr lang="en" sz="1300" b="1" dirty="0" smtClean="0">
                <a:solidFill>
                  <a:schemeClr val="dk1"/>
                </a:solidFill>
                <a:highlight>
                  <a:srgbClr val="00FF00"/>
                </a:highlight>
                <a:latin typeface="Consolas" charset="0"/>
                <a:ea typeface="Consolas" charset="0"/>
                <a:cs typeface="Consolas" charset="0"/>
                <a:sym typeface="Source Code Pro"/>
              </a:rPr>
              <a:t>&gt;</a:t>
            </a:r>
            <a:endParaRPr sz="1300" b="1" dirty="0">
              <a:solidFill>
                <a:schemeClr val="dk1"/>
              </a:solidFill>
              <a:latin typeface="Consolas" charset="0"/>
              <a:ea typeface="Consolas" charset="0"/>
              <a:cs typeface="Consolas" charset="0"/>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7"/>
          <p:cNvSpPr txBox="1">
            <a:spLocks noGrp="1"/>
          </p:cNvSpPr>
          <p:nvPr>
            <p:ph type="body" idx="1"/>
          </p:nvPr>
        </p:nvSpPr>
        <p:spPr>
          <a:xfrm>
            <a:off x="311700" y="736725"/>
            <a:ext cx="8520600" cy="410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Provides Advanced Research Computing services and infrastructure for Canadian researchers and their associated collaborators from different industries and academic.</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Any Faculty member in Canada can register with CC. </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1800">
                <a:solidFill>
                  <a:srgbClr val="000000"/>
                </a:solidFill>
                <a:latin typeface="Times New Roman"/>
                <a:ea typeface="Times New Roman"/>
                <a:cs typeface="Times New Roman"/>
                <a:sym typeface="Times New Roman"/>
              </a:rPr>
              <a:t>Registered faculty can sponsor students, research staff, and collaborators</a:t>
            </a:r>
            <a:endParaRPr sz="18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Research projects from across Canada as well as international collaborations from around the world uses CC resources</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To Register: </a:t>
            </a:r>
            <a:r>
              <a:rPr lang="en">
                <a:solidFill>
                  <a:srgbClr val="0000FF"/>
                </a:solidFill>
                <a:latin typeface="Times New Roman"/>
                <a:ea typeface="Times New Roman"/>
                <a:cs typeface="Times New Roman"/>
                <a:sym typeface="Times New Roman"/>
              </a:rPr>
              <a:t>https://ccdb.computecanada.ca</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For More information: </a:t>
            </a:r>
            <a:r>
              <a:rPr lang="en">
                <a:solidFill>
                  <a:srgbClr val="0000FF"/>
                </a:solidFill>
                <a:latin typeface="Times New Roman"/>
                <a:ea typeface="Times New Roman"/>
                <a:cs typeface="Times New Roman"/>
                <a:sym typeface="Times New Roman"/>
              </a:rPr>
              <a:t>www.computecanada.ca</a:t>
            </a:r>
            <a:endParaRPr>
              <a:solidFill>
                <a:srgbClr val="000000"/>
              </a:solidFill>
              <a:latin typeface="Times New Roman"/>
              <a:ea typeface="Times New Roman"/>
              <a:cs typeface="Times New Roman"/>
              <a:sym typeface="Times New Roman"/>
            </a:endParaRPr>
          </a:p>
        </p:txBody>
      </p:sp>
      <p:sp>
        <p:nvSpPr>
          <p:cNvPr id="111" name="Google Shape;111;p27"/>
          <p:cNvSpPr txBox="1">
            <a:spLocks noGrp="1"/>
          </p:cNvSpPr>
          <p:nvPr>
            <p:ph type="title"/>
          </p:nvPr>
        </p:nvSpPr>
        <p:spPr>
          <a:xfrm>
            <a:off x="311700" y="164025"/>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b="1">
                <a:solidFill>
                  <a:srgbClr val="000000"/>
                </a:solidFill>
                <a:latin typeface="Times New Roman"/>
                <a:ea typeface="Times New Roman"/>
                <a:cs typeface="Times New Roman"/>
                <a:sym typeface="Times New Roman"/>
              </a:rPr>
              <a:t>Introduction to Compute Canada</a:t>
            </a:r>
            <a:endParaRPr b="1">
              <a:solidFill>
                <a:srgbClr val="000000"/>
              </a:solidFill>
              <a:latin typeface="Times New Roman"/>
              <a:ea typeface="Times New Roman"/>
              <a:cs typeface="Times New Roman"/>
              <a:sym typeface="Times New Roman"/>
            </a:endParaRPr>
          </a:p>
        </p:txBody>
      </p:sp>
      <p:cxnSp>
        <p:nvCxnSpPr>
          <p:cNvPr id="112" name="Google Shape;112;p27"/>
          <p:cNvCxnSpPr/>
          <p:nvPr/>
        </p:nvCxnSpPr>
        <p:spPr>
          <a:xfrm>
            <a:off x="2844975" y="3045190"/>
            <a:ext cx="0" cy="0"/>
          </a:xfrm>
          <a:prstGeom prst="straightConnector1">
            <a:avLst/>
          </a:prstGeom>
          <a:noFill/>
          <a:ln w="9525" cap="flat" cmpd="sng">
            <a:solidFill>
              <a:schemeClr val="dk2"/>
            </a:solidFill>
            <a:prstDash val="solid"/>
            <a:round/>
            <a:headEnd type="none" w="med" len="med"/>
            <a:tailEnd type="none" w="med" len="med"/>
          </a:ln>
        </p:spPr>
      </p:cxnSp>
      <p:sp>
        <p:nvSpPr>
          <p:cNvPr id="113" name="Google Shape;113;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8"/>
          <p:cNvSpPr txBox="1">
            <a:spLocks noGrp="1"/>
          </p:cNvSpPr>
          <p:nvPr>
            <p:ph type="title"/>
          </p:nvPr>
        </p:nvSpPr>
        <p:spPr>
          <a:xfrm>
            <a:off x="319200" y="40475"/>
            <a:ext cx="8520600" cy="7281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b="1">
                <a:solidFill>
                  <a:srgbClr val="000000"/>
                </a:solidFill>
                <a:latin typeface="Times New Roman"/>
                <a:ea typeface="Times New Roman"/>
                <a:cs typeface="Times New Roman"/>
                <a:sym typeface="Times New Roman"/>
              </a:rPr>
              <a:t>Quick Overview of CC Hardware </a:t>
            </a:r>
            <a:r>
              <a:rPr lang="en" sz="1400">
                <a:latin typeface="Source Code Pro"/>
                <a:ea typeface="Source Code Pro"/>
                <a:cs typeface="Source Code Pro"/>
                <a:sym typeface="Source Code Pro"/>
              </a:rPr>
              <a:t>(</a:t>
            </a:r>
            <a:r>
              <a:rPr lang="en" sz="1400">
                <a:latin typeface="Times New Roman"/>
                <a:ea typeface="Times New Roman"/>
                <a:cs typeface="Times New Roman"/>
                <a:sym typeface="Times New Roman"/>
              </a:rPr>
              <a:t>$ </a:t>
            </a:r>
            <a:r>
              <a:rPr lang="en" sz="1400">
                <a:latin typeface="Source Code Pro"/>
                <a:ea typeface="Source Code Pro"/>
                <a:cs typeface="Source Code Pro"/>
                <a:sym typeface="Source Code Pro"/>
              </a:rPr>
              <a:t>numactl --hardware)</a:t>
            </a:r>
            <a:endParaRPr sz="1400">
              <a:latin typeface="Source Code Pro"/>
              <a:ea typeface="Source Code Pro"/>
              <a:cs typeface="Source Code Pro"/>
              <a:sym typeface="Source Code Pro"/>
            </a:endParaRPr>
          </a:p>
          <a:p>
            <a:pPr marL="0" marR="0" lvl="0" indent="0" algn="l" rtl="0">
              <a:lnSpc>
                <a:spcPct val="100000"/>
              </a:lnSpc>
              <a:spcBef>
                <a:spcPts val="0"/>
              </a:spcBef>
              <a:spcAft>
                <a:spcPts val="0"/>
              </a:spcAft>
              <a:buNone/>
            </a:pPr>
            <a:r>
              <a:rPr lang="en" sz="1050">
                <a:solidFill>
                  <a:srgbClr val="222222"/>
                </a:solidFill>
                <a:highlight>
                  <a:srgbClr val="FFFFFF"/>
                </a:highlight>
              </a:rPr>
              <a:t>Cedar has a total of 94,528 CPU cores for computation, and 1352 GPU devices.</a:t>
            </a:r>
            <a:endParaRPr sz="1400">
              <a:latin typeface="Source Code Pro"/>
              <a:ea typeface="Source Code Pro"/>
              <a:cs typeface="Source Code Pro"/>
              <a:sym typeface="Source Code Pro"/>
            </a:endParaRPr>
          </a:p>
        </p:txBody>
      </p:sp>
      <p:cxnSp>
        <p:nvCxnSpPr>
          <p:cNvPr id="119" name="Google Shape;119;p28"/>
          <p:cNvCxnSpPr/>
          <p:nvPr/>
        </p:nvCxnSpPr>
        <p:spPr>
          <a:xfrm>
            <a:off x="2844975" y="3045190"/>
            <a:ext cx="0" cy="0"/>
          </a:xfrm>
          <a:prstGeom prst="straightConnector1">
            <a:avLst/>
          </a:prstGeom>
          <a:noFill/>
          <a:ln w="9525" cap="flat" cmpd="sng">
            <a:solidFill>
              <a:schemeClr val="dk2"/>
            </a:solidFill>
            <a:prstDash val="solid"/>
            <a:round/>
            <a:headEnd type="none" w="med" len="med"/>
            <a:tailEnd type="none" w="med" len="med"/>
          </a:ln>
        </p:spPr>
      </p:cxnSp>
      <p:sp>
        <p:nvSpPr>
          <p:cNvPr id="120" name="Google Shape;120;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graphicFrame>
        <p:nvGraphicFramePr>
          <p:cNvPr id="121" name="Google Shape;121;p28"/>
          <p:cNvGraphicFramePr/>
          <p:nvPr/>
        </p:nvGraphicFramePr>
        <p:xfrm>
          <a:off x="87675" y="884975"/>
          <a:ext cx="8968650" cy="3930425"/>
        </p:xfrm>
        <a:graphic>
          <a:graphicData uri="http://schemas.openxmlformats.org/drawingml/2006/table">
            <a:tbl>
              <a:tblPr>
                <a:solidFill>
                  <a:srgbClr val="F9F9F9"/>
                </a:solidFill>
                <a:tableStyleId>{FAF89809-CDAF-4FC7-BCAB-EB9436535E19}</a:tableStyleId>
              </a:tblPr>
              <a:tblGrid>
                <a:gridCol w="791725"/>
                <a:gridCol w="796825"/>
                <a:gridCol w="1460175"/>
                <a:gridCol w="2331225"/>
                <a:gridCol w="1470075"/>
                <a:gridCol w="2118625"/>
              </a:tblGrid>
              <a:tr h="348925">
                <a:tc>
                  <a:txBody>
                    <a:bodyPr/>
                    <a:lstStyle/>
                    <a:p>
                      <a:pPr marL="0" marR="139700" lvl="0" indent="0" algn="ctr" rtl="0">
                        <a:lnSpc>
                          <a:spcPct val="100000"/>
                        </a:lnSpc>
                        <a:spcBef>
                          <a:spcPts val="0"/>
                        </a:spcBef>
                        <a:spcAft>
                          <a:spcPts val="0"/>
                        </a:spcAft>
                        <a:buNone/>
                      </a:pPr>
                      <a:r>
                        <a:rPr lang="en" sz="900" b="1">
                          <a:solidFill>
                            <a:srgbClr val="222222"/>
                          </a:solidFill>
                          <a:latin typeface="Times New Roman"/>
                          <a:ea typeface="Times New Roman"/>
                          <a:cs typeface="Times New Roman"/>
                          <a:sym typeface="Times New Roman"/>
                        </a:rPr>
                        <a:t># Nodes</a:t>
                      </a:r>
                      <a:endParaRPr sz="900" b="1">
                        <a:solidFill>
                          <a:srgbClr val="222222"/>
                        </a:solidFill>
                        <a:latin typeface="Times New Roman"/>
                        <a:ea typeface="Times New Roman"/>
                        <a:cs typeface="Times New Roman"/>
                        <a:sym typeface="Times New Roman"/>
                      </a:endParaRPr>
                    </a:p>
                  </a:txBody>
                  <a:tcPr marL="53350" marR="200025" marT="26675" marB="26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39700" lvl="0" indent="0" algn="ctr" rtl="0">
                        <a:lnSpc>
                          <a:spcPct val="100000"/>
                        </a:lnSpc>
                        <a:spcBef>
                          <a:spcPts val="0"/>
                        </a:spcBef>
                        <a:spcAft>
                          <a:spcPts val="0"/>
                        </a:spcAft>
                        <a:buNone/>
                      </a:pPr>
                      <a:r>
                        <a:rPr lang="en" sz="900" b="1">
                          <a:solidFill>
                            <a:srgbClr val="222222"/>
                          </a:solidFill>
                          <a:latin typeface="Times New Roman"/>
                          <a:ea typeface="Times New Roman"/>
                          <a:cs typeface="Times New Roman"/>
                          <a:sym typeface="Times New Roman"/>
                        </a:rPr>
                        <a:t># Cores</a:t>
                      </a:r>
                      <a:endParaRPr sz="900" b="1">
                        <a:solidFill>
                          <a:srgbClr val="222222"/>
                        </a:solidFill>
                        <a:latin typeface="Times New Roman"/>
                        <a:ea typeface="Times New Roman"/>
                        <a:cs typeface="Times New Roman"/>
                        <a:sym typeface="Times New Roman"/>
                      </a:endParaRPr>
                    </a:p>
                  </a:txBody>
                  <a:tcPr marL="53350" marR="200025" marT="26675" marB="26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39700" lvl="0" indent="0" algn="ctr" rtl="0">
                        <a:lnSpc>
                          <a:spcPct val="100000"/>
                        </a:lnSpc>
                        <a:spcBef>
                          <a:spcPts val="0"/>
                        </a:spcBef>
                        <a:spcAft>
                          <a:spcPts val="0"/>
                        </a:spcAft>
                        <a:buNone/>
                      </a:pPr>
                      <a:r>
                        <a:rPr lang="en" sz="900" b="1">
                          <a:solidFill>
                            <a:srgbClr val="222222"/>
                          </a:solidFill>
                          <a:latin typeface="Times New Roman"/>
                          <a:ea typeface="Times New Roman"/>
                          <a:cs typeface="Times New Roman"/>
                          <a:sym typeface="Times New Roman"/>
                        </a:rPr>
                        <a:t>Available memory</a:t>
                      </a:r>
                      <a:endParaRPr sz="900" b="1">
                        <a:solidFill>
                          <a:srgbClr val="222222"/>
                        </a:solidFill>
                        <a:latin typeface="Times New Roman"/>
                        <a:ea typeface="Times New Roman"/>
                        <a:cs typeface="Times New Roman"/>
                        <a:sym typeface="Times New Roman"/>
                      </a:endParaRPr>
                    </a:p>
                  </a:txBody>
                  <a:tcPr marL="53350" marR="200025" marT="26675" marB="26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39700" lvl="0" indent="0" algn="ctr" rtl="0">
                        <a:lnSpc>
                          <a:spcPct val="100000"/>
                        </a:lnSpc>
                        <a:spcBef>
                          <a:spcPts val="0"/>
                        </a:spcBef>
                        <a:spcAft>
                          <a:spcPts val="0"/>
                        </a:spcAft>
                        <a:buNone/>
                      </a:pPr>
                      <a:r>
                        <a:rPr lang="en" sz="900" b="1">
                          <a:solidFill>
                            <a:srgbClr val="222222"/>
                          </a:solidFill>
                          <a:latin typeface="Times New Roman"/>
                          <a:ea typeface="Times New Roman"/>
                          <a:cs typeface="Times New Roman"/>
                          <a:sym typeface="Times New Roman"/>
                        </a:rPr>
                        <a:t>CPU</a:t>
                      </a:r>
                      <a:endParaRPr sz="900" b="1">
                        <a:solidFill>
                          <a:srgbClr val="222222"/>
                        </a:solidFill>
                        <a:latin typeface="Times New Roman"/>
                        <a:ea typeface="Times New Roman"/>
                        <a:cs typeface="Times New Roman"/>
                        <a:sym typeface="Times New Roman"/>
                      </a:endParaRPr>
                    </a:p>
                  </a:txBody>
                  <a:tcPr marL="53350" marR="200025" marT="26675" marB="26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39700" lvl="0" indent="0" algn="ctr" rtl="0">
                        <a:lnSpc>
                          <a:spcPct val="100000"/>
                        </a:lnSpc>
                        <a:spcBef>
                          <a:spcPts val="0"/>
                        </a:spcBef>
                        <a:spcAft>
                          <a:spcPts val="0"/>
                        </a:spcAft>
                        <a:buNone/>
                      </a:pPr>
                      <a:r>
                        <a:rPr lang="en" sz="900" b="1">
                          <a:solidFill>
                            <a:srgbClr val="222222"/>
                          </a:solidFill>
                          <a:latin typeface="Times New Roman"/>
                          <a:ea typeface="Times New Roman"/>
                          <a:cs typeface="Times New Roman"/>
                          <a:sym typeface="Times New Roman"/>
                        </a:rPr>
                        <a:t>Storage</a:t>
                      </a:r>
                      <a:endParaRPr sz="900" b="1">
                        <a:solidFill>
                          <a:srgbClr val="222222"/>
                        </a:solidFill>
                        <a:latin typeface="Times New Roman"/>
                        <a:ea typeface="Times New Roman"/>
                        <a:cs typeface="Times New Roman"/>
                        <a:sym typeface="Times New Roman"/>
                      </a:endParaRPr>
                    </a:p>
                  </a:txBody>
                  <a:tcPr marL="53350" marR="200025" marT="26675" marB="26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39700" lvl="0" indent="0" algn="ctr" rtl="0">
                        <a:lnSpc>
                          <a:spcPct val="100000"/>
                        </a:lnSpc>
                        <a:spcBef>
                          <a:spcPts val="0"/>
                        </a:spcBef>
                        <a:spcAft>
                          <a:spcPts val="0"/>
                        </a:spcAft>
                        <a:buNone/>
                      </a:pPr>
                      <a:r>
                        <a:rPr lang="en" sz="900" b="1">
                          <a:solidFill>
                            <a:srgbClr val="222222"/>
                          </a:solidFill>
                          <a:latin typeface="Times New Roman"/>
                          <a:ea typeface="Times New Roman"/>
                          <a:cs typeface="Times New Roman"/>
                          <a:sym typeface="Times New Roman"/>
                        </a:rPr>
                        <a:t>GPU</a:t>
                      </a:r>
                      <a:endParaRPr sz="900" b="1">
                        <a:solidFill>
                          <a:srgbClr val="222222"/>
                        </a:solidFill>
                        <a:latin typeface="Times New Roman"/>
                        <a:ea typeface="Times New Roman"/>
                        <a:cs typeface="Times New Roman"/>
                        <a:sym typeface="Times New Roman"/>
                      </a:endParaRPr>
                    </a:p>
                  </a:txBody>
                  <a:tcPr marL="53350" marR="200025" marT="26675" marB="26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768</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48</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187G or 192000M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Platinum 8260 Cascade Lake @ 2.4Ghz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480G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640</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48</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187G or 192000M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Platinum 8160F Skylake @ 2.1Ghz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480G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576</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32</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125G or 128000M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E5-2683 v4 Broadwell @ 2.1Ghz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480G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192</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32</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187G or 192000M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Silver 4216 Cascade Lake @ 2.1GHz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 x 480G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4 x NVIDIA V100 Volta (32G HBM2 memory)</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128</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32</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250G or 257000M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E5-2683 v4 Broadwell @ 2.1Ghz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480G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114</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24</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125G or 128000M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E5-2650 v4 Broadwell @ 2.2GHz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 x 800G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4 x NVIDIA P100 Pascal (12G HBM2 memory)</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32</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24</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250G or 257000M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E5-2650 v4 Broadwell @ 2.2GHz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 x 800G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4 x NVIDIA P100 Pascal (16G HBM2 memory)</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24</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32</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502G or 515000M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E5-2683 v4 Broadwell @ 2.1Ghz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480G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24</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32</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1510G or 1547000M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E5-2683 v4 Broadwell @ 2.1Ghz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480G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4</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32</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3022G or 3095000M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4 x Intel E7-4809 v4 Broadwell @ 2.1Ghz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480G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
        <p:nvSpPr>
          <p:cNvPr id="122" name="Google Shape;122;p28"/>
          <p:cNvSpPr txBox="1"/>
          <p:nvPr/>
        </p:nvSpPr>
        <p:spPr>
          <a:xfrm>
            <a:off x="208075" y="4773800"/>
            <a:ext cx="8520600" cy="31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3"/>
              </a:rPr>
              <a:t>https://docs.computecanada.ca/wiki/Cedar#Node_characteristics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9"/>
          <p:cNvSpPr txBox="1">
            <a:spLocks noGrp="1"/>
          </p:cNvSpPr>
          <p:nvPr>
            <p:ph type="body" idx="1"/>
          </p:nvPr>
        </p:nvSpPr>
        <p:spPr>
          <a:xfrm>
            <a:off x="187125" y="826875"/>
            <a:ext cx="8520600" cy="4146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Operating system and job scheduler:</a:t>
            </a:r>
            <a:endParaRPr/>
          </a:p>
          <a:p>
            <a:pPr marL="0" lvl="0" indent="457200" algn="l" rtl="0">
              <a:lnSpc>
                <a:spcPct val="100000"/>
              </a:lnSpc>
              <a:spcBef>
                <a:spcPts val="0"/>
              </a:spcBef>
              <a:spcAft>
                <a:spcPts val="0"/>
              </a:spcAft>
              <a:buNone/>
            </a:pPr>
            <a:r>
              <a:rPr lang="en" sz="1800"/>
              <a:t>CentOS 7 Linux, S</a:t>
            </a:r>
            <a:r>
              <a:rPr lang="en"/>
              <a:t>LURM job scheduler</a:t>
            </a:r>
            <a:endParaRPr sz="1800"/>
          </a:p>
          <a:p>
            <a:pPr marL="0" lvl="0" indent="45720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Programming Languages and Compilers</a:t>
            </a:r>
            <a:endParaRPr/>
          </a:p>
          <a:p>
            <a:pPr marL="0" lvl="0" indent="457200" algn="l" rtl="0">
              <a:lnSpc>
                <a:spcPct val="100000"/>
              </a:lnSpc>
              <a:spcBef>
                <a:spcPts val="0"/>
              </a:spcBef>
              <a:spcAft>
                <a:spcPts val="0"/>
              </a:spcAft>
              <a:buNone/>
            </a:pPr>
            <a:r>
              <a:rPr lang="en" sz="1800"/>
              <a:t>C, C++, Fortran, Python, Java, Matlab</a:t>
            </a:r>
            <a:endParaRPr sz="1800"/>
          </a:p>
          <a:p>
            <a:pPr marL="0" lvl="0" indent="45720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Parallel programming support</a:t>
            </a:r>
            <a:endParaRPr/>
          </a:p>
          <a:p>
            <a:pPr marL="0" lvl="0" indent="457200" algn="l" rtl="0">
              <a:lnSpc>
                <a:spcPct val="100000"/>
              </a:lnSpc>
              <a:spcBef>
                <a:spcPts val="0"/>
              </a:spcBef>
              <a:spcAft>
                <a:spcPts val="0"/>
              </a:spcAft>
              <a:buNone/>
            </a:pPr>
            <a:r>
              <a:rPr lang="en" sz="1800"/>
              <a:t>MPI, OpenMP, OpenACC, CUDA, OpenCL</a:t>
            </a:r>
            <a:endParaRPr sz="1800"/>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There are different versions and flavours of compilers and development environment supported on both clusters.</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Contact </a:t>
            </a:r>
            <a:r>
              <a:rPr lang="en" u="sng">
                <a:solidFill>
                  <a:schemeClr val="hlink"/>
                </a:solidFill>
                <a:hlinkClick r:id="rId3"/>
              </a:rPr>
              <a:t>support@computecanada.ca</a:t>
            </a:r>
            <a:r>
              <a:rPr lang="en">
                <a:solidFill>
                  <a:srgbClr val="0000FF"/>
                </a:solidFill>
              </a:rPr>
              <a:t> </a:t>
            </a:r>
            <a:r>
              <a:rPr lang="en"/>
              <a:t>if you would like a software package installed for you or if you want to compile and install it in your own space.  </a:t>
            </a:r>
            <a:endParaRPr/>
          </a:p>
        </p:txBody>
      </p:sp>
      <p:sp>
        <p:nvSpPr>
          <p:cNvPr id="128" name="Google Shape;128;p29"/>
          <p:cNvSpPr txBox="1">
            <a:spLocks noGrp="1"/>
          </p:cNvSpPr>
          <p:nvPr>
            <p:ph type="title"/>
          </p:nvPr>
        </p:nvSpPr>
        <p:spPr>
          <a:xfrm>
            <a:off x="311700" y="215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Software Environment on Cedar</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0"/>
          <p:cNvSpPr txBox="1">
            <a:spLocks noGrp="1"/>
          </p:cNvSpPr>
          <p:nvPr>
            <p:ph type="body" idx="1"/>
          </p:nvPr>
        </p:nvSpPr>
        <p:spPr>
          <a:xfrm>
            <a:off x="187125" y="826875"/>
            <a:ext cx="8796900" cy="1481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Compute Canada provides different storage options for diverse user needs such as:</a:t>
            </a:r>
            <a:endParaRPr/>
          </a:p>
          <a:p>
            <a:pPr marL="457200" lvl="0" indent="-342900" algn="l" rtl="0">
              <a:lnSpc>
                <a:spcPct val="100000"/>
              </a:lnSpc>
              <a:spcBef>
                <a:spcPts val="0"/>
              </a:spcBef>
              <a:spcAft>
                <a:spcPts val="0"/>
              </a:spcAft>
              <a:buSzPts val="1800"/>
              <a:buChar char="-"/>
            </a:pPr>
            <a:r>
              <a:rPr lang="en"/>
              <a:t>High-speed temporary storage</a:t>
            </a:r>
            <a:endParaRPr/>
          </a:p>
          <a:p>
            <a:pPr marL="457200" lvl="0" indent="-342900" algn="l" rtl="0">
              <a:lnSpc>
                <a:spcPct val="100000"/>
              </a:lnSpc>
              <a:spcBef>
                <a:spcPts val="0"/>
              </a:spcBef>
              <a:spcAft>
                <a:spcPts val="0"/>
              </a:spcAft>
              <a:buSzPts val="1800"/>
              <a:buChar char="-"/>
            </a:pPr>
            <a:r>
              <a:rPr lang="en"/>
              <a:t>Long-term storage</a:t>
            </a:r>
            <a:endParaRPr/>
          </a:p>
          <a:p>
            <a:pPr marL="457200" lvl="0" indent="-342900" algn="l" rtl="0">
              <a:lnSpc>
                <a:spcPct val="100000"/>
              </a:lnSpc>
              <a:spcBef>
                <a:spcPts val="0"/>
              </a:spcBef>
              <a:spcAft>
                <a:spcPts val="0"/>
              </a:spcAft>
              <a:buSzPts val="1800"/>
              <a:buChar char="-"/>
            </a:pPr>
            <a:r>
              <a:rPr lang="en"/>
              <a:t>You can copy files to Home Space, but only able to run parallel applications under scratch and project space </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p:txBody>
      </p:sp>
      <p:sp>
        <p:nvSpPr>
          <p:cNvPr id="134" name="Google Shape;134;p30"/>
          <p:cNvSpPr txBox="1">
            <a:spLocks noGrp="1"/>
          </p:cNvSpPr>
          <p:nvPr>
            <p:ph type="title"/>
          </p:nvPr>
        </p:nvSpPr>
        <p:spPr>
          <a:xfrm>
            <a:off x="311700" y="215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Compute Canada Clusters’ Filesystem</a:t>
            </a:r>
            <a:endParaRPr b="1"/>
          </a:p>
        </p:txBody>
      </p:sp>
      <p:graphicFrame>
        <p:nvGraphicFramePr>
          <p:cNvPr id="135" name="Google Shape;135;p30"/>
          <p:cNvGraphicFramePr/>
          <p:nvPr/>
        </p:nvGraphicFramePr>
        <p:xfrm>
          <a:off x="160000" y="2374775"/>
          <a:ext cx="8823975" cy="2385925"/>
        </p:xfrm>
        <a:graphic>
          <a:graphicData uri="http://schemas.openxmlformats.org/drawingml/2006/table">
            <a:tbl>
              <a:tblPr>
                <a:solidFill>
                  <a:srgbClr val="F9F9F9"/>
                </a:solidFill>
                <a:tableStyleId>{FAF89809-CDAF-4FC7-BCAB-EB9436535E19}</a:tableStyleId>
              </a:tblPr>
              <a:tblGrid>
                <a:gridCol w="1396475"/>
                <a:gridCol w="1895700"/>
                <a:gridCol w="1052050"/>
                <a:gridCol w="779725"/>
                <a:gridCol w="1022175"/>
                <a:gridCol w="978175"/>
                <a:gridCol w="1699675"/>
              </a:tblGrid>
              <a:tr h="475475">
                <a:tc>
                  <a:txBody>
                    <a:bodyPr/>
                    <a:lstStyle/>
                    <a:p>
                      <a:pPr marL="0" marR="127000" lvl="0" indent="0" algn="ctr" rtl="0">
                        <a:lnSpc>
                          <a:spcPct val="100000"/>
                        </a:lnSpc>
                        <a:spcBef>
                          <a:spcPts val="0"/>
                        </a:spcBef>
                        <a:spcAft>
                          <a:spcPts val="0"/>
                        </a:spcAft>
                        <a:buNone/>
                      </a:pPr>
                      <a:r>
                        <a:rPr lang="en" sz="1000" b="1">
                          <a:solidFill>
                            <a:srgbClr val="222222"/>
                          </a:solidFill>
                          <a:latin typeface="Times New Roman"/>
                          <a:ea typeface="Times New Roman"/>
                          <a:cs typeface="Times New Roman"/>
                          <a:sym typeface="Times New Roman"/>
                        </a:rPr>
                        <a:t>Filesystem</a:t>
                      </a:r>
                      <a:endParaRPr sz="1000" b="1">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27000" lvl="0" indent="0" algn="ctr" rtl="0">
                        <a:lnSpc>
                          <a:spcPct val="100000"/>
                        </a:lnSpc>
                        <a:spcBef>
                          <a:spcPts val="0"/>
                        </a:spcBef>
                        <a:spcAft>
                          <a:spcPts val="0"/>
                        </a:spcAft>
                        <a:buNone/>
                      </a:pPr>
                      <a:r>
                        <a:rPr lang="en" sz="1000" b="1">
                          <a:solidFill>
                            <a:srgbClr val="222222"/>
                          </a:solidFill>
                          <a:latin typeface="Times New Roman"/>
                          <a:ea typeface="Times New Roman"/>
                          <a:cs typeface="Times New Roman"/>
                          <a:sym typeface="Times New Roman"/>
                        </a:rPr>
                        <a:t>Default Quota</a:t>
                      </a:r>
                      <a:endParaRPr sz="1000" b="1">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27000" lvl="0" indent="0" algn="ctr" rtl="0">
                        <a:lnSpc>
                          <a:spcPct val="100000"/>
                        </a:lnSpc>
                        <a:spcBef>
                          <a:spcPts val="0"/>
                        </a:spcBef>
                        <a:spcAft>
                          <a:spcPts val="0"/>
                        </a:spcAft>
                        <a:buNone/>
                      </a:pPr>
                      <a:r>
                        <a:rPr lang="en" sz="1000" b="1">
                          <a:solidFill>
                            <a:srgbClr val="222222"/>
                          </a:solidFill>
                          <a:latin typeface="Times New Roman"/>
                          <a:ea typeface="Times New Roman"/>
                          <a:cs typeface="Times New Roman"/>
                          <a:sym typeface="Times New Roman"/>
                        </a:rPr>
                        <a:t>Lustre-based?</a:t>
                      </a:r>
                      <a:endParaRPr sz="1000" b="1">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27000" lvl="0" indent="0" algn="ctr" rtl="0">
                        <a:lnSpc>
                          <a:spcPct val="100000"/>
                        </a:lnSpc>
                        <a:spcBef>
                          <a:spcPts val="0"/>
                        </a:spcBef>
                        <a:spcAft>
                          <a:spcPts val="0"/>
                        </a:spcAft>
                        <a:buNone/>
                      </a:pPr>
                      <a:r>
                        <a:rPr lang="en" sz="1000" b="1">
                          <a:solidFill>
                            <a:srgbClr val="222222"/>
                          </a:solidFill>
                          <a:latin typeface="Times New Roman"/>
                          <a:ea typeface="Times New Roman"/>
                          <a:cs typeface="Times New Roman"/>
                          <a:sym typeface="Times New Roman"/>
                        </a:rPr>
                        <a:t>Backed up?</a:t>
                      </a:r>
                      <a:endParaRPr sz="1000" b="1">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27000" lvl="0" indent="0" algn="ctr" rtl="0">
                        <a:lnSpc>
                          <a:spcPct val="100000"/>
                        </a:lnSpc>
                        <a:spcBef>
                          <a:spcPts val="0"/>
                        </a:spcBef>
                        <a:spcAft>
                          <a:spcPts val="0"/>
                        </a:spcAft>
                        <a:buNone/>
                      </a:pPr>
                      <a:r>
                        <a:rPr lang="en" sz="1000" b="1">
                          <a:solidFill>
                            <a:srgbClr val="222222"/>
                          </a:solidFill>
                          <a:latin typeface="Times New Roman"/>
                          <a:ea typeface="Times New Roman"/>
                          <a:cs typeface="Times New Roman"/>
                          <a:sym typeface="Times New Roman"/>
                        </a:rPr>
                        <a:t>Purged?</a:t>
                      </a:r>
                      <a:endParaRPr sz="1000" b="1">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27000" lvl="0" indent="0" algn="ctr" rtl="0">
                        <a:lnSpc>
                          <a:spcPct val="100000"/>
                        </a:lnSpc>
                        <a:spcBef>
                          <a:spcPts val="0"/>
                        </a:spcBef>
                        <a:spcAft>
                          <a:spcPts val="0"/>
                        </a:spcAft>
                        <a:buNone/>
                      </a:pPr>
                      <a:r>
                        <a:rPr lang="en" sz="1000" b="1">
                          <a:solidFill>
                            <a:srgbClr val="222222"/>
                          </a:solidFill>
                          <a:latin typeface="Times New Roman"/>
                          <a:ea typeface="Times New Roman"/>
                          <a:cs typeface="Times New Roman"/>
                          <a:sym typeface="Times New Roman"/>
                        </a:rPr>
                        <a:t>Available by Default?</a:t>
                      </a:r>
                      <a:endParaRPr sz="1000" b="1">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27000" lvl="0" indent="0" algn="ctr" rtl="0">
                        <a:lnSpc>
                          <a:spcPct val="100000"/>
                        </a:lnSpc>
                        <a:spcBef>
                          <a:spcPts val="0"/>
                        </a:spcBef>
                        <a:spcAft>
                          <a:spcPts val="0"/>
                        </a:spcAft>
                        <a:buNone/>
                      </a:pPr>
                      <a:r>
                        <a:rPr lang="en" sz="1000" b="1">
                          <a:solidFill>
                            <a:srgbClr val="222222"/>
                          </a:solidFill>
                          <a:latin typeface="Times New Roman"/>
                          <a:ea typeface="Times New Roman"/>
                          <a:cs typeface="Times New Roman"/>
                          <a:sym typeface="Times New Roman"/>
                        </a:rPr>
                        <a:t>Mounted on Compute Nodes?</a:t>
                      </a:r>
                      <a:endParaRPr sz="1000" b="1">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r>
              <a:tr h="384775">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Home Space (NFS)</a:t>
                      </a:r>
                      <a:endParaRPr sz="1000">
                        <a:solidFill>
                          <a:srgbClr val="222222"/>
                        </a:solidFill>
                        <a:latin typeface="Times New Roman"/>
                        <a:ea typeface="Times New Roman"/>
                        <a:cs typeface="Times New Roman"/>
                        <a:sym typeface="Times New Roman"/>
                      </a:endParaRPr>
                    </a:p>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/home</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50 GB and 500K files per user</a:t>
                      </a:r>
                      <a:r>
                        <a:rPr lang="en" sz="1000" baseline="30000">
                          <a:solidFill>
                            <a:srgbClr val="0B0080"/>
                          </a:solidFill>
                          <a:uFill>
                            <a:noFill/>
                          </a:uFill>
                          <a:latin typeface="Times New Roman"/>
                          <a:ea typeface="Times New Roman"/>
                          <a:cs typeface="Times New Roman"/>
                          <a:sym typeface="Times New Roman"/>
                          <a:hlinkClick r:id="rId3"/>
                        </a:rPr>
                        <a:t>[1]</a:t>
                      </a:r>
                      <a:endParaRPr sz="1000" baseline="30000">
                        <a:solidFill>
                          <a:srgbClr val="0B0080"/>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No</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620400">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Scratch Space</a:t>
                      </a:r>
                      <a:endParaRPr sz="1000">
                        <a:solidFill>
                          <a:srgbClr val="222222"/>
                        </a:solidFill>
                        <a:latin typeface="Times New Roman"/>
                        <a:ea typeface="Times New Roman"/>
                        <a:cs typeface="Times New Roman"/>
                        <a:sym typeface="Times New Roman"/>
                      </a:endParaRPr>
                    </a:p>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Short-Term Parallel</a:t>
                      </a:r>
                      <a:endParaRPr sz="1000">
                        <a:solidFill>
                          <a:srgbClr val="222222"/>
                        </a:solidFill>
                        <a:latin typeface="Times New Roman"/>
                        <a:ea typeface="Times New Roman"/>
                        <a:cs typeface="Times New Roman"/>
                        <a:sym typeface="Times New Roman"/>
                      </a:endParaRPr>
                    </a:p>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/scratch</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20 TB and 1M files per user</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No</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Files older than 60 days are purged.</a:t>
                      </a:r>
                      <a:r>
                        <a:rPr lang="en" sz="1000" baseline="30000">
                          <a:solidFill>
                            <a:srgbClr val="0B0080"/>
                          </a:solidFill>
                          <a:uFill>
                            <a:noFill/>
                          </a:uFill>
                          <a:latin typeface="Times New Roman"/>
                          <a:ea typeface="Times New Roman"/>
                          <a:cs typeface="Times New Roman"/>
                          <a:sym typeface="Times New Roman"/>
                          <a:hlinkClick r:id="rId4"/>
                        </a:rPr>
                        <a:t>[2]</a:t>
                      </a:r>
                      <a:endParaRPr sz="1000" baseline="30000">
                        <a:solidFill>
                          <a:srgbClr val="0B0080"/>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549675">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Project Space</a:t>
                      </a:r>
                      <a:endParaRPr sz="1000">
                        <a:solidFill>
                          <a:srgbClr val="222222"/>
                        </a:solidFill>
                        <a:latin typeface="Times New Roman"/>
                        <a:ea typeface="Times New Roman"/>
                        <a:cs typeface="Times New Roman"/>
                        <a:sym typeface="Times New Roman"/>
                      </a:endParaRPr>
                    </a:p>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Long-Term Parallel</a:t>
                      </a:r>
                      <a:endParaRPr sz="1000">
                        <a:solidFill>
                          <a:srgbClr val="222222"/>
                        </a:solidFill>
                        <a:latin typeface="Times New Roman"/>
                        <a:ea typeface="Times New Roman"/>
                        <a:cs typeface="Times New Roman"/>
                        <a:sym typeface="Times New Roman"/>
                      </a:endParaRPr>
                    </a:p>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/project</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 TB and 500K files per group</a:t>
                      </a:r>
                      <a:r>
                        <a:rPr lang="en" sz="1000" baseline="30000">
                          <a:solidFill>
                            <a:srgbClr val="0B0080"/>
                          </a:solidFill>
                          <a:uFill>
                            <a:noFill/>
                          </a:uFill>
                          <a:latin typeface="Times New Roman"/>
                          <a:ea typeface="Times New Roman"/>
                          <a:cs typeface="Times New Roman"/>
                          <a:sym typeface="Times New Roman"/>
                          <a:hlinkClick r:id="rId5"/>
                        </a:rPr>
                        <a:t>[3]</a:t>
                      </a:r>
                      <a:endParaRPr sz="1000" baseline="30000">
                        <a:solidFill>
                          <a:srgbClr val="0B0080"/>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No</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30575">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Nearline Space</a:t>
                      </a:r>
                      <a:endParaRPr sz="1000">
                        <a:solidFill>
                          <a:srgbClr val="222222"/>
                        </a:solidFill>
                        <a:latin typeface="Times New Roman"/>
                        <a:ea typeface="Times New Roman"/>
                        <a:cs typeface="Times New Roman"/>
                        <a:sym typeface="Times New Roman"/>
                      </a:endParaRPr>
                    </a:p>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/nearline</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TB and 5000 files per group</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No</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N/A</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No</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No</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
        <p:nvSpPr>
          <p:cNvPr id="136" name="Google Shape;136;p30"/>
          <p:cNvSpPr txBox="1"/>
          <p:nvPr/>
        </p:nvSpPr>
        <p:spPr>
          <a:xfrm>
            <a:off x="187125" y="4735675"/>
            <a:ext cx="8406000" cy="34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6"/>
              </a:rPr>
              <a:t>https://docs.computecanada.ca/wiki/Storage_and_file_management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31"/>
          <p:cNvSpPr txBox="1">
            <a:spLocks noGrp="1"/>
          </p:cNvSpPr>
          <p:nvPr>
            <p:ph type="body" idx="1"/>
          </p:nvPr>
        </p:nvSpPr>
        <p:spPr>
          <a:xfrm>
            <a:off x="187125" y="1668725"/>
            <a:ext cx="3999300" cy="3300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dirty="0"/>
              <a:t>List all available modules</a:t>
            </a:r>
            <a:br>
              <a:rPr lang="en" sz="1400" dirty="0"/>
            </a:br>
            <a:r>
              <a:rPr lang="en" sz="1400" b="1" dirty="0">
                <a:solidFill>
                  <a:schemeClr val="dk1"/>
                </a:solidFill>
                <a:latin typeface="Consolas" charset="0"/>
                <a:ea typeface="Consolas" charset="0"/>
                <a:cs typeface="Consolas" charset="0"/>
                <a:sym typeface="Source Code Pro"/>
              </a:rPr>
              <a:t>$ module</a:t>
            </a:r>
            <a:r>
              <a:rPr lang="en" sz="1400" b="1" dirty="0">
                <a:solidFill>
                  <a:schemeClr val="dk1"/>
                </a:solidFill>
                <a:highlight>
                  <a:srgbClr val="00FFFF"/>
                </a:highlight>
                <a:latin typeface="Consolas" charset="0"/>
                <a:ea typeface="Consolas" charset="0"/>
                <a:cs typeface="Consolas" charset="0"/>
                <a:sym typeface="Source Code Pro"/>
              </a:rPr>
              <a:t> </a:t>
            </a:r>
            <a:r>
              <a:rPr lang="en" sz="1400" b="1" dirty="0">
                <a:solidFill>
                  <a:schemeClr val="dk1"/>
                </a:solidFill>
                <a:latin typeface="Consolas" charset="0"/>
                <a:ea typeface="Consolas" charset="0"/>
                <a:cs typeface="Consolas" charset="0"/>
                <a:sym typeface="Source Code Pro"/>
              </a:rPr>
              <a:t>avail</a:t>
            </a:r>
            <a:endParaRPr sz="1400" dirty="0">
              <a:latin typeface="Consolas" charset="0"/>
              <a:ea typeface="Consolas" charset="0"/>
              <a:cs typeface="Consolas" charset="0"/>
            </a:endParaRPr>
          </a:p>
          <a:p>
            <a:pPr marL="457200" lvl="0" indent="-317500" algn="l" rtl="0">
              <a:spcBef>
                <a:spcPts val="0"/>
              </a:spcBef>
              <a:spcAft>
                <a:spcPts val="0"/>
              </a:spcAft>
              <a:buSzPts val="1400"/>
              <a:buChar char="●"/>
            </a:pPr>
            <a:r>
              <a:rPr lang="en" sz="1400" dirty="0"/>
              <a:t>List currently loaded modules</a:t>
            </a:r>
            <a:br>
              <a:rPr lang="en" sz="1400" dirty="0"/>
            </a:br>
            <a:r>
              <a:rPr lang="en" sz="1400" b="1" dirty="0">
                <a:solidFill>
                  <a:schemeClr val="dk1"/>
                </a:solidFill>
                <a:latin typeface="Consolas" charset="0"/>
                <a:ea typeface="Consolas" charset="0"/>
                <a:cs typeface="Consolas" charset="0"/>
                <a:sym typeface="Source Code Pro"/>
              </a:rPr>
              <a:t>$ module</a:t>
            </a:r>
            <a:r>
              <a:rPr lang="en" sz="1400" b="1" dirty="0">
                <a:solidFill>
                  <a:schemeClr val="dk1"/>
                </a:solidFill>
                <a:highlight>
                  <a:srgbClr val="00FFFF"/>
                </a:highlight>
                <a:latin typeface="Consolas" charset="0"/>
                <a:ea typeface="Consolas" charset="0"/>
                <a:cs typeface="Consolas" charset="0"/>
                <a:sym typeface="Source Code Pro"/>
              </a:rPr>
              <a:t> </a:t>
            </a:r>
            <a:r>
              <a:rPr lang="en" sz="1400" b="1" dirty="0">
                <a:solidFill>
                  <a:schemeClr val="dk1"/>
                </a:solidFill>
                <a:latin typeface="Consolas" charset="0"/>
                <a:ea typeface="Consolas" charset="0"/>
                <a:cs typeface="Consolas" charset="0"/>
                <a:sym typeface="Source Code Pro"/>
              </a:rPr>
              <a:t>list</a:t>
            </a:r>
            <a:endParaRPr sz="1400" dirty="0">
              <a:latin typeface="Consolas" charset="0"/>
              <a:ea typeface="Consolas" charset="0"/>
              <a:cs typeface="Consolas" charset="0"/>
            </a:endParaRPr>
          </a:p>
          <a:p>
            <a:pPr marL="457200" lvl="0" indent="-317500" algn="l" rtl="0">
              <a:spcBef>
                <a:spcPts val="0"/>
              </a:spcBef>
              <a:spcAft>
                <a:spcPts val="0"/>
              </a:spcAft>
              <a:buSzPts val="1400"/>
              <a:buChar char="●"/>
            </a:pPr>
            <a:r>
              <a:rPr lang="en" sz="1400" dirty="0"/>
              <a:t>Get more information about the currently loaded version of the module</a:t>
            </a:r>
            <a:br>
              <a:rPr lang="en" sz="1400" dirty="0"/>
            </a:br>
            <a:r>
              <a:rPr lang="en" sz="1400" b="1" dirty="0">
                <a:solidFill>
                  <a:schemeClr val="dk1"/>
                </a:solidFill>
                <a:latin typeface="Consolas" charset="0"/>
                <a:ea typeface="Consolas" charset="0"/>
                <a:cs typeface="Consolas" charset="0"/>
                <a:sym typeface="Source Code Pro"/>
              </a:rPr>
              <a:t>$ module</a:t>
            </a:r>
            <a:r>
              <a:rPr lang="en" sz="1400" b="1" dirty="0">
                <a:solidFill>
                  <a:schemeClr val="dk1"/>
                </a:solidFill>
                <a:highlight>
                  <a:srgbClr val="00FFFF"/>
                </a:highlight>
                <a:latin typeface="Consolas" charset="0"/>
                <a:ea typeface="Consolas" charset="0"/>
                <a:cs typeface="Consolas" charset="0"/>
                <a:sym typeface="Source Code Pro"/>
              </a:rPr>
              <a:t> </a:t>
            </a:r>
            <a:r>
              <a:rPr lang="en" sz="1400" b="1" dirty="0">
                <a:solidFill>
                  <a:schemeClr val="dk1"/>
                </a:solidFill>
                <a:latin typeface="Consolas" charset="0"/>
                <a:ea typeface="Consolas" charset="0"/>
                <a:cs typeface="Consolas" charset="0"/>
                <a:sym typeface="Source Code Pro"/>
              </a:rPr>
              <a:t>spider</a:t>
            </a:r>
            <a:r>
              <a:rPr lang="en" sz="1400" b="1" dirty="0">
                <a:solidFill>
                  <a:schemeClr val="dk1"/>
                </a:solidFill>
                <a:highlight>
                  <a:srgbClr val="00FFFF"/>
                </a:highlight>
                <a:latin typeface="Consolas" charset="0"/>
                <a:ea typeface="Consolas" charset="0"/>
                <a:cs typeface="Consolas" charset="0"/>
                <a:sym typeface="Source Code Pro"/>
              </a:rPr>
              <a:t> </a:t>
            </a:r>
            <a:r>
              <a:rPr lang="en" sz="1400" b="1" dirty="0" err="1">
                <a:solidFill>
                  <a:schemeClr val="dk1"/>
                </a:solidFill>
                <a:latin typeface="Consolas" charset="0"/>
                <a:ea typeface="Consolas" charset="0"/>
                <a:cs typeface="Consolas" charset="0"/>
                <a:sym typeface="Source Code Pro"/>
              </a:rPr>
              <a:t>StdEnv</a:t>
            </a:r>
            <a:r>
              <a:rPr lang="en" sz="1400" b="1" dirty="0">
                <a:solidFill>
                  <a:schemeClr val="dk1"/>
                </a:solidFill>
                <a:latin typeface="Consolas" charset="0"/>
                <a:ea typeface="Consolas" charset="0"/>
                <a:cs typeface="Consolas" charset="0"/>
                <a:sym typeface="Source Code Pro"/>
              </a:rPr>
              <a:t>/2016.4</a:t>
            </a:r>
            <a:endParaRPr sz="1400" b="1" dirty="0">
              <a:solidFill>
                <a:schemeClr val="dk1"/>
              </a:solidFill>
              <a:latin typeface="Consolas" charset="0"/>
              <a:ea typeface="Consolas" charset="0"/>
              <a:cs typeface="Consolas" charset="0"/>
              <a:sym typeface="Source Code Pro"/>
            </a:endParaRPr>
          </a:p>
          <a:p>
            <a:pPr marL="457200" lvl="0" indent="-317500" algn="l" rtl="0">
              <a:spcBef>
                <a:spcPts val="0"/>
              </a:spcBef>
              <a:spcAft>
                <a:spcPts val="0"/>
              </a:spcAft>
              <a:buSzPts val="1400"/>
              <a:buChar char="●"/>
            </a:pPr>
            <a:r>
              <a:rPr lang="en" sz="1400" dirty="0"/>
              <a:t>List all versions of specific software</a:t>
            </a:r>
            <a:br>
              <a:rPr lang="en" sz="1400" dirty="0"/>
            </a:br>
            <a:r>
              <a:rPr lang="en" sz="1400" b="1" dirty="0">
                <a:solidFill>
                  <a:schemeClr val="dk1"/>
                </a:solidFill>
                <a:latin typeface="Consolas" charset="0"/>
                <a:ea typeface="Consolas" charset="0"/>
                <a:cs typeface="Consolas" charset="0"/>
                <a:sym typeface="Source Code Pro"/>
              </a:rPr>
              <a:t>$ module</a:t>
            </a:r>
            <a:r>
              <a:rPr lang="en" sz="1400" b="1" dirty="0">
                <a:solidFill>
                  <a:schemeClr val="dk1"/>
                </a:solidFill>
                <a:highlight>
                  <a:srgbClr val="00FFFF"/>
                </a:highlight>
                <a:latin typeface="Consolas" charset="0"/>
                <a:ea typeface="Consolas" charset="0"/>
                <a:cs typeface="Consolas" charset="0"/>
                <a:sym typeface="Source Code Pro"/>
              </a:rPr>
              <a:t> </a:t>
            </a:r>
            <a:r>
              <a:rPr lang="en" sz="1400" b="1" dirty="0">
                <a:solidFill>
                  <a:schemeClr val="dk1"/>
                </a:solidFill>
                <a:latin typeface="Consolas" charset="0"/>
                <a:ea typeface="Consolas" charset="0"/>
                <a:cs typeface="Consolas" charset="0"/>
                <a:sym typeface="Source Code Pro"/>
              </a:rPr>
              <a:t>spider</a:t>
            </a:r>
            <a:r>
              <a:rPr lang="en" sz="1400" b="1" dirty="0">
                <a:solidFill>
                  <a:schemeClr val="dk1"/>
                </a:solidFill>
                <a:highlight>
                  <a:srgbClr val="00FFFF"/>
                </a:highlight>
                <a:latin typeface="Consolas" charset="0"/>
                <a:ea typeface="Consolas" charset="0"/>
                <a:cs typeface="Consolas" charset="0"/>
                <a:sym typeface="Source Code Pro"/>
              </a:rPr>
              <a:t> </a:t>
            </a:r>
            <a:r>
              <a:rPr lang="en" sz="1400" b="1" dirty="0" err="1">
                <a:solidFill>
                  <a:schemeClr val="dk1"/>
                </a:solidFill>
                <a:latin typeface="Consolas" charset="0"/>
                <a:ea typeface="Consolas" charset="0"/>
                <a:cs typeface="Consolas" charset="0"/>
                <a:sym typeface="Source Code Pro"/>
              </a:rPr>
              <a:t>StdEnv</a:t>
            </a:r>
            <a:endParaRPr sz="1400" b="1" dirty="0">
              <a:solidFill>
                <a:schemeClr val="dk1"/>
              </a:solidFill>
              <a:latin typeface="Consolas" charset="0"/>
              <a:ea typeface="Consolas" charset="0"/>
              <a:cs typeface="Consolas" charset="0"/>
              <a:sym typeface="Source Code Pro"/>
            </a:endParaRPr>
          </a:p>
          <a:p>
            <a:pPr marL="0" lvl="0" indent="0" algn="l" rtl="0">
              <a:spcBef>
                <a:spcPts val="1600"/>
              </a:spcBef>
              <a:spcAft>
                <a:spcPts val="1600"/>
              </a:spcAft>
              <a:buNone/>
            </a:pPr>
            <a:endParaRPr sz="1400" dirty="0"/>
          </a:p>
        </p:txBody>
      </p:sp>
      <p:sp>
        <p:nvSpPr>
          <p:cNvPr id="142" name="Google Shape;142;p31"/>
          <p:cNvSpPr txBox="1">
            <a:spLocks noGrp="1"/>
          </p:cNvSpPr>
          <p:nvPr>
            <p:ph type="title"/>
          </p:nvPr>
        </p:nvSpPr>
        <p:spPr>
          <a:xfrm>
            <a:off x="311700" y="215550"/>
            <a:ext cx="8520600" cy="46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Using Module</a:t>
            </a:r>
            <a:endParaRPr b="1" dirty="0"/>
          </a:p>
        </p:txBody>
      </p:sp>
      <p:sp>
        <p:nvSpPr>
          <p:cNvPr id="143" name="Google Shape;143;p31"/>
          <p:cNvSpPr txBox="1"/>
          <p:nvPr/>
        </p:nvSpPr>
        <p:spPr>
          <a:xfrm>
            <a:off x="4327875" y="1668725"/>
            <a:ext cx="4694100" cy="33000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Source Code Pro"/>
              <a:buChar char="●"/>
            </a:pPr>
            <a:r>
              <a:rPr lang="en" dirty="0">
                <a:solidFill>
                  <a:schemeClr val="dk1"/>
                </a:solidFill>
                <a:latin typeface="Times New Roman"/>
                <a:ea typeface="Times New Roman"/>
                <a:cs typeface="Times New Roman"/>
                <a:sym typeface="Times New Roman"/>
              </a:rPr>
              <a:t>Search for all possible modules</a:t>
            </a:r>
            <a:br>
              <a:rPr lang="en" dirty="0">
                <a:solidFill>
                  <a:schemeClr val="dk1"/>
                </a:solidFill>
                <a:latin typeface="Times New Roman"/>
                <a:ea typeface="Times New Roman"/>
                <a:cs typeface="Times New Roman"/>
                <a:sym typeface="Times New Roman"/>
              </a:rPr>
            </a:br>
            <a:r>
              <a:rPr lang="en" b="1" dirty="0">
                <a:solidFill>
                  <a:schemeClr val="dk1"/>
                </a:solidFill>
                <a:latin typeface="Consolas" charset="0"/>
                <a:ea typeface="Consolas" charset="0"/>
                <a:cs typeface="Consolas" charset="0"/>
                <a:sym typeface="Source Code Pro"/>
              </a:rPr>
              <a:t>$ module</a:t>
            </a:r>
            <a:r>
              <a:rPr lang="en" b="1" dirty="0">
                <a:solidFill>
                  <a:schemeClr val="dk1"/>
                </a:solidFill>
                <a:highlight>
                  <a:srgbClr val="00FFFF"/>
                </a:highlight>
                <a:latin typeface="Consolas" charset="0"/>
                <a:ea typeface="Consolas" charset="0"/>
                <a:cs typeface="Consolas" charset="0"/>
                <a:sym typeface="Source Code Pro"/>
              </a:rPr>
              <a:t> </a:t>
            </a:r>
            <a:r>
              <a:rPr lang="en" b="1" dirty="0">
                <a:solidFill>
                  <a:schemeClr val="dk1"/>
                </a:solidFill>
                <a:latin typeface="Consolas" charset="0"/>
                <a:ea typeface="Consolas" charset="0"/>
                <a:cs typeface="Consolas" charset="0"/>
                <a:sym typeface="Source Code Pro"/>
              </a:rPr>
              <a:t>keyword</a:t>
            </a:r>
            <a:r>
              <a:rPr lang="en" b="1" dirty="0">
                <a:solidFill>
                  <a:schemeClr val="dk1"/>
                </a:solidFill>
                <a:highlight>
                  <a:srgbClr val="00FFFF"/>
                </a:highlight>
                <a:latin typeface="Consolas" charset="0"/>
                <a:ea typeface="Consolas" charset="0"/>
                <a:cs typeface="Consolas" charset="0"/>
                <a:sym typeface="Source Code Pro"/>
              </a:rPr>
              <a:t> </a:t>
            </a:r>
            <a:r>
              <a:rPr lang="en" b="1" dirty="0">
                <a:solidFill>
                  <a:schemeClr val="dk1"/>
                </a:solidFill>
                <a:latin typeface="Consolas" charset="0"/>
                <a:ea typeface="Consolas" charset="0"/>
                <a:cs typeface="Consolas" charset="0"/>
                <a:sym typeface="Source Code Pro"/>
              </a:rPr>
              <a:t>key1</a:t>
            </a:r>
            <a:r>
              <a:rPr lang="en" b="1" dirty="0">
                <a:solidFill>
                  <a:schemeClr val="dk1"/>
                </a:solidFill>
                <a:highlight>
                  <a:srgbClr val="00FFFF"/>
                </a:highlight>
                <a:latin typeface="Consolas" charset="0"/>
                <a:ea typeface="Consolas" charset="0"/>
                <a:cs typeface="Consolas" charset="0"/>
                <a:sym typeface="Source Code Pro"/>
              </a:rPr>
              <a:t> </a:t>
            </a:r>
            <a:r>
              <a:rPr lang="en" b="1" dirty="0">
                <a:solidFill>
                  <a:schemeClr val="dk1"/>
                </a:solidFill>
                <a:latin typeface="Consolas" charset="0"/>
                <a:ea typeface="Consolas" charset="0"/>
                <a:cs typeface="Consolas" charset="0"/>
                <a:sym typeface="Source Code Pro"/>
              </a:rPr>
              <a:t>key1</a:t>
            </a:r>
            <a:r>
              <a:rPr lang="en" b="1" dirty="0">
                <a:solidFill>
                  <a:schemeClr val="dk1"/>
                </a:solidFill>
                <a:latin typeface="Source Code Pro"/>
                <a:ea typeface="Source Code Pro"/>
                <a:cs typeface="Source Code Pro"/>
                <a:sym typeface="Source Code Pro"/>
              </a:rPr>
              <a:t/>
            </a:r>
            <a:br>
              <a:rPr lang="en" b="1" dirty="0">
                <a:solidFill>
                  <a:schemeClr val="dk1"/>
                </a:solidFill>
                <a:latin typeface="Source Code Pro"/>
                <a:ea typeface="Source Code Pro"/>
                <a:cs typeface="Source Code Pro"/>
                <a:sym typeface="Source Code Pro"/>
              </a:rPr>
            </a:br>
            <a:r>
              <a:rPr lang="en" b="1" dirty="0">
                <a:solidFill>
                  <a:schemeClr val="dk1"/>
                </a:solidFill>
                <a:latin typeface="Consolas" charset="0"/>
                <a:ea typeface="Consolas" charset="0"/>
                <a:cs typeface="Consolas" charset="0"/>
                <a:sym typeface="Source Code Pro"/>
              </a:rPr>
              <a:t>$ module</a:t>
            </a:r>
            <a:r>
              <a:rPr lang="en" b="1" dirty="0">
                <a:solidFill>
                  <a:schemeClr val="dk1"/>
                </a:solidFill>
                <a:highlight>
                  <a:srgbClr val="00FFFF"/>
                </a:highlight>
                <a:latin typeface="Consolas" charset="0"/>
                <a:ea typeface="Consolas" charset="0"/>
                <a:cs typeface="Consolas" charset="0"/>
                <a:sym typeface="Source Code Pro"/>
              </a:rPr>
              <a:t> </a:t>
            </a:r>
            <a:r>
              <a:rPr lang="en" b="1" dirty="0">
                <a:solidFill>
                  <a:schemeClr val="dk1"/>
                </a:solidFill>
                <a:latin typeface="Consolas" charset="0"/>
                <a:ea typeface="Consolas" charset="0"/>
                <a:cs typeface="Consolas" charset="0"/>
                <a:sym typeface="Source Code Pro"/>
              </a:rPr>
              <a:t>keyword</a:t>
            </a:r>
            <a:r>
              <a:rPr lang="en" b="1" dirty="0">
                <a:solidFill>
                  <a:schemeClr val="dk1"/>
                </a:solidFill>
                <a:highlight>
                  <a:srgbClr val="00FFFF"/>
                </a:highlight>
                <a:latin typeface="Consolas" charset="0"/>
                <a:ea typeface="Consolas" charset="0"/>
                <a:cs typeface="Consolas" charset="0"/>
                <a:sym typeface="Source Code Pro"/>
              </a:rPr>
              <a:t> </a:t>
            </a:r>
            <a:r>
              <a:rPr lang="en" b="1" dirty="0">
                <a:solidFill>
                  <a:schemeClr val="dk1"/>
                </a:solidFill>
                <a:latin typeface="Consolas" charset="0"/>
                <a:ea typeface="Consolas" charset="0"/>
                <a:cs typeface="Consolas" charset="0"/>
                <a:sym typeface="Source Code Pro"/>
              </a:rPr>
              <a:t>intel</a:t>
            </a:r>
            <a:r>
              <a:rPr lang="en" b="1" dirty="0">
                <a:solidFill>
                  <a:schemeClr val="dk1"/>
                </a:solidFill>
                <a:highlight>
                  <a:srgbClr val="00FFFF"/>
                </a:highlight>
                <a:latin typeface="Consolas" charset="0"/>
                <a:ea typeface="Consolas" charset="0"/>
                <a:cs typeface="Consolas" charset="0"/>
                <a:sym typeface="Source Code Pro"/>
              </a:rPr>
              <a:t> </a:t>
            </a:r>
            <a:r>
              <a:rPr lang="en" b="1" dirty="0" err="1">
                <a:solidFill>
                  <a:schemeClr val="dk1"/>
                </a:solidFill>
                <a:latin typeface="Consolas" charset="0"/>
                <a:ea typeface="Consolas" charset="0"/>
                <a:cs typeface="Consolas" charset="0"/>
                <a:sym typeface="Source Code Pro"/>
              </a:rPr>
              <a:t>mpi</a:t>
            </a:r>
            <a:endParaRPr b="1" dirty="0">
              <a:solidFill>
                <a:schemeClr val="dk1"/>
              </a:solidFill>
              <a:latin typeface="Consolas" charset="0"/>
              <a:ea typeface="Consolas" charset="0"/>
              <a:cs typeface="Consolas" charset="0"/>
              <a:sym typeface="Source Code Pro"/>
            </a:endParaRPr>
          </a:p>
          <a:p>
            <a:pPr marL="457200" lvl="0" indent="-317500" algn="l" rtl="0">
              <a:lnSpc>
                <a:spcPct val="115000"/>
              </a:lnSpc>
              <a:spcBef>
                <a:spcPts val="0"/>
              </a:spcBef>
              <a:spcAft>
                <a:spcPts val="0"/>
              </a:spcAft>
              <a:buClr>
                <a:schemeClr val="dk1"/>
              </a:buClr>
              <a:buSzPts val="1400"/>
              <a:buFont typeface="Source Code Pro"/>
              <a:buChar char="●"/>
            </a:pPr>
            <a:r>
              <a:rPr lang="en" dirty="0">
                <a:solidFill>
                  <a:schemeClr val="dk1"/>
                </a:solidFill>
                <a:latin typeface="Times New Roman"/>
                <a:ea typeface="Times New Roman"/>
                <a:cs typeface="Times New Roman"/>
                <a:sym typeface="Times New Roman"/>
              </a:rPr>
              <a:t>To Load a module</a:t>
            </a:r>
            <a:br>
              <a:rPr lang="en" dirty="0">
                <a:solidFill>
                  <a:schemeClr val="dk1"/>
                </a:solidFill>
                <a:latin typeface="Times New Roman"/>
                <a:ea typeface="Times New Roman"/>
                <a:cs typeface="Times New Roman"/>
                <a:sym typeface="Times New Roman"/>
              </a:rPr>
            </a:br>
            <a:r>
              <a:rPr lang="en" b="1" dirty="0">
                <a:solidFill>
                  <a:schemeClr val="dk1"/>
                </a:solidFill>
                <a:latin typeface="Consolas" charset="0"/>
                <a:ea typeface="Consolas" charset="0"/>
                <a:cs typeface="Consolas" charset="0"/>
                <a:sym typeface="Source Code Pro"/>
              </a:rPr>
              <a:t>$ module</a:t>
            </a:r>
            <a:r>
              <a:rPr lang="en" b="1" dirty="0">
                <a:solidFill>
                  <a:schemeClr val="dk1"/>
                </a:solidFill>
                <a:highlight>
                  <a:srgbClr val="00FFFF"/>
                </a:highlight>
                <a:latin typeface="Consolas" charset="0"/>
                <a:ea typeface="Consolas" charset="0"/>
                <a:cs typeface="Consolas" charset="0"/>
                <a:sym typeface="Source Code Pro"/>
              </a:rPr>
              <a:t> </a:t>
            </a:r>
            <a:r>
              <a:rPr lang="en" b="1" dirty="0">
                <a:solidFill>
                  <a:schemeClr val="dk1"/>
                </a:solidFill>
                <a:latin typeface="Consolas" charset="0"/>
                <a:ea typeface="Consolas" charset="0"/>
                <a:cs typeface="Consolas" charset="0"/>
                <a:sym typeface="Source Code Pro"/>
              </a:rPr>
              <a:t>load</a:t>
            </a:r>
            <a:r>
              <a:rPr lang="en" b="1" dirty="0">
                <a:solidFill>
                  <a:schemeClr val="dk1"/>
                </a:solidFill>
                <a:highlight>
                  <a:srgbClr val="00FFFF"/>
                </a:highlight>
                <a:latin typeface="Consolas" charset="0"/>
                <a:ea typeface="Consolas" charset="0"/>
                <a:cs typeface="Consolas" charset="0"/>
                <a:sym typeface="Source Code Pro"/>
              </a:rPr>
              <a:t> </a:t>
            </a:r>
            <a:r>
              <a:rPr lang="en" b="1" dirty="0" err="1">
                <a:solidFill>
                  <a:schemeClr val="dk1"/>
                </a:solidFill>
                <a:latin typeface="Consolas" charset="0"/>
                <a:ea typeface="Consolas" charset="0"/>
                <a:cs typeface="Consolas" charset="0"/>
                <a:sym typeface="Source Code Pro"/>
              </a:rPr>
              <a:t>pgi</a:t>
            </a:r>
            <a:r>
              <a:rPr lang="en" b="1" dirty="0">
                <a:solidFill>
                  <a:schemeClr val="dk1"/>
                </a:solidFill>
                <a:latin typeface="Consolas" charset="0"/>
                <a:ea typeface="Consolas" charset="0"/>
                <a:cs typeface="Consolas" charset="0"/>
                <a:sym typeface="Source Code Pro"/>
              </a:rPr>
              <a:t>/19.4</a:t>
            </a:r>
            <a:endParaRPr dirty="0">
              <a:solidFill>
                <a:schemeClr val="dk1"/>
              </a:solidFill>
              <a:latin typeface="Consolas" charset="0"/>
              <a:ea typeface="Consolas" charset="0"/>
              <a:cs typeface="Consolas" charset="0"/>
              <a:sym typeface="Times New Roman"/>
            </a:endParaRPr>
          </a:p>
          <a:p>
            <a:pPr marL="457200" lvl="0" indent="-317500" algn="l" rtl="0">
              <a:lnSpc>
                <a:spcPct val="115000"/>
              </a:lnSpc>
              <a:spcBef>
                <a:spcPts val="0"/>
              </a:spcBef>
              <a:spcAft>
                <a:spcPts val="0"/>
              </a:spcAft>
              <a:buClr>
                <a:schemeClr val="dk1"/>
              </a:buClr>
              <a:buSzPts val="1400"/>
              <a:buFont typeface="Times New Roman"/>
              <a:buChar char="●"/>
            </a:pPr>
            <a:r>
              <a:rPr lang="en" dirty="0">
                <a:solidFill>
                  <a:schemeClr val="dk1"/>
                </a:solidFill>
                <a:latin typeface="Times New Roman"/>
                <a:ea typeface="Times New Roman"/>
                <a:cs typeface="Times New Roman"/>
                <a:sym typeface="Times New Roman"/>
              </a:rPr>
              <a:t>To swap between two versions of a software package</a:t>
            </a:r>
            <a:br>
              <a:rPr lang="en" dirty="0">
                <a:solidFill>
                  <a:schemeClr val="dk1"/>
                </a:solidFill>
                <a:latin typeface="Times New Roman"/>
                <a:ea typeface="Times New Roman"/>
                <a:cs typeface="Times New Roman"/>
                <a:sym typeface="Times New Roman"/>
              </a:rPr>
            </a:br>
            <a:r>
              <a:rPr lang="en" b="1" dirty="0">
                <a:solidFill>
                  <a:schemeClr val="dk1"/>
                </a:solidFill>
                <a:latin typeface="Consolas" charset="0"/>
                <a:ea typeface="Consolas" charset="0"/>
                <a:cs typeface="Consolas" charset="0"/>
                <a:sym typeface="Source Code Pro"/>
              </a:rPr>
              <a:t>$ module</a:t>
            </a:r>
            <a:r>
              <a:rPr lang="en" b="1" dirty="0">
                <a:solidFill>
                  <a:schemeClr val="dk1"/>
                </a:solidFill>
                <a:highlight>
                  <a:srgbClr val="00FFFF"/>
                </a:highlight>
                <a:latin typeface="Consolas" charset="0"/>
                <a:ea typeface="Consolas" charset="0"/>
                <a:cs typeface="Consolas" charset="0"/>
                <a:sym typeface="Source Code Pro"/>
              </a:rPr>
              <a:t> </a:t>
            </a:r>
            <a:r>
              <a:rPr lang="en" b="1" dirty="0">
                <a:solidFill>
                  <a:schemeClr val="dk1"/>
                </a:solidFill>
                <a:latin typeface="Consolas" charset="0"/>
                <a:ea typeface="Consolas" charset="0"/>
                <a:cs typeface="Consolas" charset="0"/>
                <a:sym typeface="Source Code Pro"/>
              </a:rPr>
              <a:t>swap</a:t>
            </a:r>
            <a:r>
              <a:rPr lang="en" b="1" dirty="0">
                <a:solidFill>
                  <a:schemeClr val="dk1"/>
                </a:solidFill>
                <a:highlight>
                  <a:srgbClr val="00FFFF"/>
                </a:highlight>
                <a:latin typeface="Consolas" charset="0"/>
                <a:ea typeface="Consolas" charset="0"/>
                <a:cs typeface="Consolas" charset="0"/>
                <a:sym typeface="Source Code Pro"/>
              </a:rPr>
              <a:t> </a:t>
            </a:r>
            <a:r>
              <a:rPr lang="en" b="1" dirty="0" err="1">
                <a:solidFill>
                  <a:schemeClr val="dk1"/>
                </a:solidFill>
                <a:latin typeface="Consolas" charset="0"/>
                <a:ea typeface="Consolas" charset="0"/>
                <a:cs typeface="Consolas" charset="0"/>
                <a:sym typeface="Source Code Pro"/>
              </a:rPr>
              <a:t>StdEnv</a:t>
            </a:r>
            <a:r>
              <a:rPr lang="en" b="1" dirty="0">
                <a:solidFill>
                  <a:schemeClr val="dk1"/>
                </a:solidFill>
                <a:latin typeface="Consolas" charset="0"/>
                <a:ea typeface="Consolas" charset="0"/>
                <a:cs typeface="Consolas" charset="0"/>
                <a:sym typeface="Source Code Pro"/>
              </a:rPr>
              <a:t>/2016.4</a:t>
            </a:r>
            <a:r>
              <a:rPr lang="en" b="1" dirty="0">
                <a:solidFill>
                  <a:schemeClr val="dk1"/>
                </a:solidFill>
                <a:highlight>
                  <a:srgbClr val="00FFFF"/>
                </a:highlight>
                <a:latin typeface="Consolas" charset="0"/>
                <a:ea typeface="Consolas" charset="0"/>
                <a:cs typeface="Consolas" charset="0"/>
                <a:sym typeface="Source Code Pro"/>
              </a:rPr>
              <a:t> </a:t>
            </a:r>
            <a:r>
              <a:rPr lang="en" b="1" dirty="0" err="1">
                <a:solidFill>
                  <a:schemeClr val="dk1"/>
                </a:solidFill>
                <a:latin typeface="Consolas" charset="0"/>
                <a:ea typeface="Consolas" charset="0"/>
                <a:cs typeface="Consolas" charset="0"/>
                <a:sym typeface="Source Code Pro"/>
              </a:rPr>
              <a:t>StdEnv</a:t>
            </a:r>
            <a:r>
              <a:rPr lang="en" b="1" dirty="0">
                <a:solidFill>
                  <a:schemeClr val="dk1"/>
                </a:solidFill>
                <a:latin typeface="Consolas" charset="0"/>
                <a:ea typeface="Consolas" charset="0"/>
                <a:cs typeface="Consolas" charset="0"/>
                <a:sym typeface="Source Code Pro"/>
              </a:rPr>
              <a:t>/2018.4</a:t>
            </a:r>
            <a:endParaRPr b="1" dirty="0">
              <a:solidFill>
                <a:schemeClr val="dk1"/>
              </a:solidFill>
              <a:latin typeface="Consolas" charset="0"/>
              <a:ea typeface="Consolas" charset="0"/>
              <a:cs typeface="Consolas" charset="0"/>
              <a:sym typeface="Source Code Pro"/>
            </a:endParaRPr>
          </a:p>
          <a:p>
            <a:pPr marL="457200" lvl="0" indent="0" algn="l" rtl="0">
              <a:lnSpc>
                <a:spcPct val="115000"/>
              </a:lnSpc>
              <a:spcBef>
                <a:spcPts val="1600"/>
              </a:spcBef>
              <a:spcAft>
                <a:spcPts val="0"/>
              </a:spcAft>
              <a:buNone/>
            </a:pPr>
            <a:endParaRPr b="1" dirty="0">
              <a:solidFill>
                <a:schemeClr val="dk1"/>
              </a:solidFill>
              <a:latin typeface="Source Code Pro"/>
              <a:ea typeface="Source Code Pro"/>
              <a:cs typeface="Source Code Pro"/>
              <a:sym typeface="Source Code Pro"/>
            </a:endParaRPr>
          </a:p>
          <a:p>
            <a:pPr marL="457200" lvl="0" indent="0" algn="l" rtl="0">
              <a:lnSpc>
                <a:spcPct val="115000"/>
              </a:lnSpc>
              <a:spcBef>
                <a:spcPts val="1600"/>
              </a:spcBef>
              <a:spcAft>
                <a:spcPts val="1600"/>
              </a:spcAft>
              <a:buNone/>
            </a:pPr>
            <a:endParaRPr b="1" dirty="0">
              <a:solidFill>
                <a:schemeClr val="dk1"/>
              </a:solidFill>
              <a:latin typeface="Source Code Pro"/>
              <a:ea typeface="Source Code Pro"/>
              <a:cs typeface="Source Code Pro"/>
              <a:sym typeface="Source Code Pro"/>
            </a:endParaRPr>
          </a:p>
        </p:txBody>
      </p:sp>
      <p:sp>
        <p:nvSpPr>
          <p:cNvPr id="144" name="Google Shape;144;p31"/>
          <p:cNvSpPr txBox="1"/>
          <p:nvPr/>
        </p:nvSpPr>
        <p:spPr>
          <a:xfrm>
            <a:off x="258000" y="749050"/>
            <a:ext cx="8447700" cy="657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dirty="0">
                <a:solidFill>
                  <a:schemeClr val="dk1"/>
                </a:solidFill>
                <a:latin typeface="Times New Roman"/>
                <a:ea typeface="Times New Roman"/>
                <a:cs typeface="Times New Roman"/>
                <a:sym typeface="Times New Roman"/>
              </a:rPr>
              <a:t>Modules uses </a:t>
            </a:r>
            <a:r>
              <a:rPr lang="en" i="1" dirty="0" err="1">
                <a:solidFill>
                  <a:schemeClr val="dk1"/>
                </a:solidFill>
                <a:latin typeface="Times New Roman"/>
                <a:ea typeface="Times New Roman"/>
                <a:cs typeface="Times New Roman"/>
                <a:sym typeface="Times New Roman"/>
              </a:rPr>
              <a:t>lmod</a:t>
            </a:r>
            <a:r>
              <a:rPr lang="en" dirty="0">
                <a:solidFill>
                  <a:schemeClr val="dk1"/>
                </a:solidFill>
                <a:latin typeface="Times New Roman"/>
                <a:ea typeface="Times New Roman"/>
                <a:cs typeface="Times New Roman"/>
                <a:sym typeface="Times New Roman"/>
              </a:rPr>
              <a:t> software which ensures that only compatible set of configuration and software packages or versions are loaded at any one time. </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1630</Words>
  <Application>Microsoft Macintosh PowerPoint</Application>
  <PresentationFormat>On-screen Show (16:9)</PresentationFormat>
  <Paragraphs>273</Paragraphs>
  <Slides>12</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Consolas</vt:lpstr>
      <vt:lpstr>Source Code Pro</vt:lpstr>
      <vt:lpstr>Times New Roman</vt:lpstr>
      <vt:lpstr>Arial</vt:lpstr>
      <vt:lpstr>Simple Light</vt:lpstr>
      <vt:lpstr>Simple Light</vt:lpstr>
      <vt:lpstr>Blue Waters Petascale Semester Curriculum v1.0 Unit 3: Using a Cluster Lesson 6: Running Code on a Cluster 2 Developed by Mobeen Ludin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Running Parallel Applications on Cedar Supercomputer</vt:lpstr>
      <vt:lpstr>Getting started</vt:lpstr>
      <vt:lpstr>Introduction to Compute Canada</vt:lpstr>
      <vt:lpstr>Quick Overview of CC Hardware ($ numactl --hardware) Cedar has a total of 94,528 CPU cores for computation, and 1352 GPU devices.</vt:lpstr>
      <vt:lpstr>Software Environment on Cedar</vt:lpstr>
      <vt:lpstr>Compute Canada Clusters’ Filesystem</vt:lpstr>
      <vt:lpstr>Using Module</vt:lpstr>
      <vt:lpstr>Using SLURM Scheduler</vt:lpstr>
      <vt:lpstr>Examples:</vt:lpstr>
      <vt:lpstr>References / Further Readings</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Running Parallel Applications on Cedar Supercomputer</dc:title>
  <cp:lastModifiedBy>Aaron Weeden</cp:lastModifiedBy>
  <cp:revision>13</cp:revision>
  <dcterms:modified xsi:type="dcterms:W3CDTF">2020-11-20T20:50:36Z</dcterms:modified>
</cp:coreProperties>
</file>