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5"/>
  </p:notesMasterIdLst>
  <p:handoutMasterIdLst>
    <p:handoutMasterId r:id="rId66"/>
  </p:handoutMasterIdLst>
  <p:sldIdLst>
    <p:sldId id="387" r:id="rId3"/>
    <p:sldId id="389" r:id="rId4"/>
    <p:sldId id="384" r:id="rId5"/>
    <p:sldId id="263" r:id="rId6"/>
    <p:sldId id="265" r:id="rId7"/>
    <p:sldId id="337" r:id="rId8"/>
    <p:sldId id="266" r:id="rId9"/>
    <p:sldId id="260" r:id="rId10"/>
    <p:sldId id="261" r:id="rId11"/>
    <p:sldId id="366" r:id="rId12"/>
    <p:sldId id="267" r:id="rId13"/>
    <p:sldId id="343" r:id="rId14"/>
    <p:sldId id="355" r:id="rId15"/>
    <p:sldId id="269" r:id="rId16"/>
    <p:sldId id="359" r:id="rId17"/>
    <p:sldId id="380" r:id="rId18"/>
    <p:sldId id="360" r:id="rId19"/>
    <p:sldId id="361" r:id="rId20"/>
    <p:sldId id="362" r:id="rId21"/>
    <p:sldId id="364" r:id="rId22"/>
    <p:sldId id="371" r:id="rId23"/>
    <p:sldId id="373" r:id="rId24"/>
    <p:sldId id="367" r:id="rId25"/>
    <p:sldId id="365" r:id="rId26"/>
    <p:sldId id="369" r:id="rId27"/>
    <p:sldId id="368" r:id="rId28"/>
    <p:sldId id="376" r:id="rId29"/>
    <p:sldId id="377" r:id="rId30"/>
    <p:sldId id="378" r:id="rId31"/>
    <p:sldId id="379" r:id="rId32"/>
    <p:sldId id="374" r:id="rId33"/>
    <p:sldId id="370" r:id="rId34"/>
    <p:sldId id="357" r:id="rId35"/>
    <p:sldId id="356" r:id="rId36"/>
    <p:sldId id="372" r:id="rId37"/>
    <p:sldId id="383" r:id="rId38"/>
    <p:sldId id="382" r:id="rId39"/>
    <p:sldId id="363" r:id="rId40"/>
    <p:sldId id="338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333" r:id="rId49"/>
    <p:sldId id="339" r:id="rId50"/>
    <p:sldId id="281" r:id="rId51"/>
    <p:sldId id="282" r:id="rId52"/>
    <p:sldId id="283" r:id="rId53"/>
    <p:sldId id="334" r:id="rId54"/>
    <p:sldId id="335" r:id="rId55"/>
    <p:sldId id="284" r:id="rId56"/>
    <p:sldId id="285" r:id="rId57"/>
    <p:sldId id="286" r:id="rId58"/>
    <p:sldId id="340" r:id="rId59"/>
    <p:sldId id="375" r:id="rId60"/>
    <p:sldId id="381" r:id="rId61"/>
    <p:sldId id="342" r:id="rId62"/>
    <p:sldId id="385" r:id="rId63"/>
    <p:sldId id="386" r:id="rId64"/>
  </p:sldIdLst>
  <p:sldSz cx="9144000" cy="6858000" type="screen4x3"/>
  <p:notesSz cx="9426575" cy="7077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0A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E104F-AB93-456A-9718-480640BC69A0}" v="42" dt="2020-12-02T20:33:36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718"/>
  </p:normalViewPr>
  <p:slideViewPr>
    <p:cSldViewPr>
      <p:cViewPr varScale="1">
        <p:scale>
          <a:sx n="68" d="100"/>
          <a:sy n="68" d="100"/>
        </p:scale>
        <p:origin x="123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ik Home" userId="68ebee5321e2cff8" providerId="LiveId" clId="{EDEE104F-AB93-456A-9718-480640BC69A0}"/>
    <pc:docChg chg="undo redo custSel modSld">
      <pc:chgData name="Magik Home" userId="68ebee5321e2cff8" providerId="LiveId" clId="{EDEE104F-AB93-456A-9718-480640BC69A0}" dt="2020-12-02T20:33:36.176" v="86" actId="1076"/>
      <pc:docMkLst>
        <pc:docMk/>
      </pc:docMkLst>
      <pc:sldChg chg="addSp delSp modSp mod">
        <pc:chgData name="Magik Home" userId="68ebee5321e2cff8" providerId="LiveId" clId="{EDEE104F-AB93-456A-9718-480640BC69A0}" dt="2020-12-02T20:16:01.349" v="23"/>
        <pc:sldMkLst>
          <pc:docMk/>
          <pc:sldMk cId="0" sldId="260"/>
        </pc:sldMkLst>
        <pc:spChg chg="add mod">
          <ac:chgData name="Magik Home" userId="68ebee5321e2cff8" providerId="LiveId" clId="{EDEE104F-AB93-456A-9718-480640BC69A0}" dt="2020-12-02T20:16:01.349" v="23"/>
          <ac:spMkLst>
            <pc:docMk/>
            <pc:sldMk cId="0" sldId="260"/>
            <ac:spMk id="7" creationId="{5F56F2DD-BA78-4160-BDC2-BB5207FECD51}"/>
          </ac:spMkLst>
        </pc:spChg>
        <pc:picChg chg="add mod">
          <ac:chgData name="Magik Home" userId="68ebee5321e2cff8" providerId="LiveId" clId="{EDEE104F-AB93-456A-9718-480640BC69A0}" dt="2020-12-02T20:06:41.584" v="13" actId="1076"/>
          <ac:picMkLst>
            <pc:docMk/>
            <pc:sldMk cId="0" sldId="260"/>
            <ac:picMk id="3" creationId="{568C5914-26F8-4DC0-A600-BEA56683B4A5}"/>
          </ac:picMkLst>
        </pc:picChg>
        <pc:picChg chg="del">
          <ac:chgData name="Magik Home" userId="68ebee5321e2cff8" providerId="LiveId" clId="{EDEE104F-AB93-456A-9718-480640BC69A0}" dt="2020-12-02T20:06:16.628" v="6" actId="478"/>
          <ac:picMkLst>
            <pc:docMk/>
            <pc:sldMk cId="0" sldId="260"/>
            <ac:picMk id="34818" creationId="{00000000-0000-0000-0000-000000000000}"/>
          </ac:picMkLst>
        </pc:picChg>
      </pc:sldChg>
      <pc:sldChg chg="addSp delSp modSp mod">
        <pc:chgData name="Magik Home" userId="68ebee5321e2cff8" providerId="LiveId" clId="{EDEE104F-AB93-456A-9718-480640BC69A0}" dt="2020-12-02T20:19:50.066" v="45" actId="1076"/>
        <pc:sldMkLst>
          <pc:docMk/>
          <pc:sldMk cId="0" sldId="261"/>
        </pc:sldMkLst>
        <pc:spChg chg="add del">
          <ac:chgData name="Magik Home" userId="68ebee5321e2cff8" providerId="LiveId" clId="{EDEE104F-AB93-456A-9718-480640BC69A0}" dt="2020-12-02T20:17:33.017" v="34" actId="22"/>
          <ac:spMkLst>
            <pc:docMk/>
            <pc:sldMk cId="0" sldId="261"/>
            <ac:spMk id="7" creationId="{38D49BA9-106E-40F7-83FB-46B3178EBEAD}"/>
          </ac:spMkLst>
        </pc:spChg>
        <pc:spChg chg="add del mod">
          <ac:chgData name="Magik Home" userId="68ebee5321e2cff8" providerId="LiveId" clId="{EDEE104F-AB93-456A-9718-480640BC69A0}" dt="2020-12-02T20:19:37.374" v="44" actId="21"/>
          <ac:spMkLst>
            <pc:docMk/>
            <pc:sldMk cId="0" sldId="261"/>
            <ac:spMk id="9" creationId="{BF37EE69-8F6F-4382-9B82-7BD9F03F0507}"/>
          </ac:spMkLst>
        </pc:spChg>
        <pc:picChg chg="add mod">
          <ac:chgData name="Magik Home" userId="68ebee5321e2cff8" providerId="LiveId" clId="{EDEE104F-AB93-456A-9718-480640BC69A0}" dt="2020-12-02T20:19:50.066" v="45" actId="1076"/>
          <ac:picMkLst>
            <pc:docMk/>
            <pc:sldMk cId="0" sldId="261"/>
            <ac:picMk id="3" creationId="{FF7BB79F-9410-4A38-894E-FDF77E8C6291}"/>
          </ac:picMkLst>
        </pc:picChg>
        <pc:picChg chg="del">
          <ac:chgData name="Magik Home" userId="68ebee5321e2cff8" providerId="LiveId" clId="{EDEE104F-AB93-456A-9718-480640BC69A0}" dt="2020-12-02T20:17:17.983" v="31" actId="478"/>
          <ac:picMkLst>
            <pc:docMk/>
            <pc:sldMk cId="0" sldId="261"/>
            <ac:picMk id="35842" creationId="{00000000-0000-0000-0000-000000000000}"/>
          </ac:picMkLst>
        </pc:picChg>
      </pc:sldChg>
      <pc:sldChg chg="modSp">
        <pc:chgData name="Magik Home" userId="68ebee5321e2cff8" providerId="LiveId" clId="{EDEE104F-AB93-456A-9718-480640BC69A0}" dt="2020-12-02T20:33:36.176" v="86" actId="1076"/>
        <pc:sldMkLst>
          <pc:docMk/>
          <pc:sldMk cId="0" sldId="269"/>
        </pc:sldMkLst>
        <pc:picChg chg="mod">
          <ac:chgData name="Magik Home" userId="68ebee5321e2cff8" providerId="LiveId" clId="{EDEE104F-AB93-456A-9718-480640BC69A0}" dt="2020-12-02T20:33:36.176" v="86" actId="1076"/>
          <ac:picMkLst>
            <pc:docMk/>
            <pc:sldMk cId="0" sldId="269"/>
            <ac:picMk id="40962" creationId="{00000000-0000-0000-0000-000000000000}"/>
          </ac:picMkLst>
        </pc:picChg>
      </pc:sldChg>
      <pc:sldChg chg="addSp delSp modSp mod">
        <pc:chgData name="Magik Home" userId="68ebee5321e2cff8" providerId="LiveId" clId="{EDEE104F-AB93-456A-9718-480640BC69A0}" dt="2020-12-02T20:29:05.088" v="85"/>
        <pc:sldMkLst>
          <pc:docMk/>
          <pc:sldMk cId="0" sldId="366"/>
        </pc:sldMkLst>
        <pc:spChg chg="add del mod">
          <ac:chgData name="Magik Home" userId="68ebee5321e2cff8" providerId="LiveId" clId="{EDEE104F-AB93-456A-9718-480640BC69A0}" dt="2020-12-02T20:29:05.088" v="85"/>
          <ac:spMkLst>
            <pc:docMk/>
            <pc:sldMk cId="0" sldId="366"/>
            <ac:spMk id="4" creationId="{713D4D0C-36D0-4FF0-93D2-9F003AE5ACB7}"/>
          </ac:spMkLst>
        </pc:spChg>
        <pc:spChg chg="add del mod">
          <ac:chgData name="Magik Home" userId="68ebee5321e2cff8" providerId="LiveId" clId="{EDEE104F-AB93-456A-9718-480640BC69A0}" dt="2020-12-02T20:25:28.091" v="63" actId="478"/>
          <ac:spMkLst>
            <pc:docMk/>
            <pc:sldMk cId="0" sldId="366"/>
            <ac:spMk id="5" creationId="{9B64C3FA-E128-48B2-8CF2-471E0AAB0BE9}"/>
          </ac:spMkLst>
        </pc:spChg>
        <pc:spChg chg="add del mod">
          <ac:chgData name="Magik Home" userId="68ebee5321e2cff8" providerId="LiveId" clId="{EDEE104F-AB93-456A-9718-480640BC69A0}" dt="2020-12-02T20:25:30.778" v="67"/>
          <ac:spMkLst>
            <pc:docMk/>
            <pc:sldMk cId="0" sldId="366"/>
            <ac:spMk id="6" creationId="{9C47E880-5880-4318-B0C9-51EC8710C9C8}"/>
          </ac:spMkLst>
        </pc:spChg>
        <pc:picChg chg="add del mod">
          <ac:chgData name="Magik Home" userId="68ebee5321e2cff8" providerId="LiveId" clId="{EDEE104F-AB93-456A-9718-480640BC69A0}" dt="2020-12-02T20:25:28.894" v="65"/>
          <ac:picMkLst>
            <pc:docMk/>
            <pc:sldMk cId="0" sldId="366"/>
            <ac:picMk id="3" creationId="{3D4DEB9E-902F-4EF7-B691-E3A4B345630C}"/>
          </ac:picMkLst>
        </pc:picChg>
        <pc:picChg chg="add mod">
          <ac:chgData name="Magik Home" userId="68ebee5321e2cff8" providerId="LiveId" clId="{EDEE104F-AB93-456A-9718-480640BC69A0}" dt="2020-12-02T20:26:36.151" v="84" actId="18131"/>
          <ac:picMkLst>
            <pc:docMk/>
            <pc:sldMk cId="0" sldId="366"/>
            <ac:picMk id="8" creationId="{E41340AC-FA23-4C75-99E0-2AE5635B4AA5}"/>
          </ac:picMkLst>
        </pc:picChg>
        <pc:picChg chg="add del">
          <ac:chgData name="Magik Home" userId="68ebee5321e2cff8" providerId="LiveId" clId="{EDEE104F-AB93-456A-9718-480640BC69A0}" dt="2020-12-02T20:25:30.413" v="66" actId="478"/>
          <ac:picMkLst>
            <pc:docMk/>
            <pc:sldMk cId="0" sldId="366"/>
            <ac:picMk id="36866" creationId="{00000000-0000-0000-0000-000000000000}"/>
          </ac:picMkLst>
        </pc:picChg>
      </pc:sldChg>
      <pc:sldChg chg="modSp">
        <pc:chgData name="Magik Home" userId="68ebee5321e2cff8" providerId="LiveId" clId="{EDEE104F-AB93-456A-9718-480640BC69A0}" dt="2020-12-02T20:01:44.849" v="1" actId="1036"/>
        <pc:sldMkLst>
          <pc:docMk/>
          <pc:sldMk cId="0" sldId="384"/>
        </pc:sldMkLst>
        <pc:picChg chg="mod">
          <ac:chgData name="Magik Home" userId="68ebee5321e2cff8" providerId="LiveId" clId="{EDEE104F-AB93-456A-9718-480640BC69A0}" dt="2020-12-02T20:01:44.849" v="1" actId="1036"/>
          <ac:picMkLst>
            <pc:docMk/>
            <pc:sldMk cId="0" sldId="384"/>
            <ac:picMk id="29699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84638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38763" y="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EFCB90B-09EF-4C44-9468-496AC5767EDF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3063"/>
            <a:ext cx="4084638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8763" y="6723063"/>
            <a:ext cx="4086225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1B8BDE5-6275-034D-9458-0A82AE8F6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38763" y="0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3225" y="530225"/>
            <a:ext cx="3540125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3362325"/>
            <a:ext cx="7540625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475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38763" y="6721475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6B8EA7-4621-4E4E-8F09-BFB1D908A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457200" indent="-298450" eaLnBrk="1" hangingPunct="1">
              <a:spcBef>
                <a:spcPct val="0"/>
              </a:spcBef>
              <a:buClr>
                <a:srgbClr val="000000"/>
              </a:buClr>
              <a:buSzPts val="1100"/>
            </a:pPr>
            <a:endParaRPr lang="x-none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E89FF-A84E-F943-906B-A5F9E0635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7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0B534-9295-7649-A2D5-F91C26A777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29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73FE1-94F4-764A-B995-714146C03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4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12;p2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63EAC4E4-0B2F-9B45-87A1-74EB83B68881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565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15;p3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7070F908-740F-EF42-A168-85D06325A1AC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88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19;p4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2B67C10A-7E62-7148-8FE8-B210EB727E1A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05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24;p5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36F35E06-5553-7648-ACD3-00788D209913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003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27;p6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7AF3D53A-9E31-0149-A853-7ED9005AECE2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31;p7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3C97BC23-3772-3C40-970B-0ED4A3DB0E40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048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" name="Google Shape;34;p8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322452B1-64E7-CF47-ABCF-F8997F3B3F8D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184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;p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Font typeface="Arial" charset="0"/>
              <a:buNone/>
            </a:pPr>
            <a:endParaRPr lang="x-none" altLang="x-none" sz="1400">
              <a:solidFill>
                <a:srgbClr val="000000"/>
              </a:solidFill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0;p9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0F680D97-6245-9540-B189-2EFC5C93BC1F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360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2F744-60A8-E64F-B97A-C16CE686D6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474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43;p10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F620FEE8-68B5-7A4D-A1D6-D73F97FEC12C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36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7;p11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40FC7DA6-5048-7A41-B5F7-3DD6ADB94F8E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731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12"/>
          <p:cNvSpPr txBox="1">
            <a:spLocks noGrp="1"/>
          </p:cNvSpPr>
          <p:nvPr>
            <p:ph type="sldNum" idx="10"/>
          </p:nvPr>
        </p:nvSpPr>
        <p:spPr/>
        <p:txBody>
          <a:bodyPr spcFirstLastPara="1">
            <a:noAutofit/>
          </a:bodyPr>
          <a:lstStyle>
            <a:lvl1pPr lvl="0" eaLnBrk="0" hangingPunct="0">
              <a:buClrTx/>
              <a:buNone/>
              <a:defRPr>
                <a:ea typeface="+mn-ea"/>
                <a:cs typeface="+mn-cs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5C435786-888E-4E44-92CB-0D7BB423814B}" type="slidenum">
              <a:rPr lang="e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95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29A71-6F2E-694E-94F9-4076130731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78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2C402-DC3C-F646-9071-F9911F2E0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90421-454F-DF46-A6A7-FA64AF978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0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D02A5-4251-3546-96D6-C3135F8CD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1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956BE-A0CF-DE4D-ADCF-BCE6D08980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12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1C154-0495-8A48-96E4-CECC594B8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77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09558-5743-5C48-93B2-C336BE3BED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18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MPI 5.1 Waves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9CC8AED-F080-5F47-8CDE-C529B6676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>
              <a:sym typeface="Arial" charset="0"/>
            </a:endParaRPr>
          </a:p>
        </p:txBody>
      </p:sp>
      <p:sp>
        <p:nvSpPr>
          <p:cNvPr id="13315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>
              <a:sym typeface="Arial" charset="0"/>
            </a:endParaRPr>
          </a:p>
        </p:txBody>
      </p:sp>
      <p:sp>
        <p:nvSpPr>
          <p:cNvPr id="75780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defRPr sz="1000">
                <a:solidFill>
                  <a:srgbClr val="595959"/>
                </a:solidFill>
                <a:ea typeface="Arial" charset="0"/>
                <a:cs typeface="Arial" charset="0"/>
                <a:sym typeface="Arial" charset="0"/>
              </a:defRPr>
            </a:lvl1pPr>
          </a:lstStyle>
          <a:p>
            <a:fld id="{353D0C29-A1EA-014C-8EB0-9FCE294913DE}" type="slidenum">
              <a:rPr lang="uk-UA" altLang="x-none"/>
              <a:pPr/>
              <a:t>‹#›</a:t>
            </a:fld>
            <a:endParaRPr lang="uk-UA" altLang="x-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lcon-nw.com/" TargetMode="External"/><Relationship Id="rId2" Type="http://schemas.openxmlformats.org/officeDocument/2006/relationships/hyperlink" Target="https://upload.wikimedia.org/wikipedia/commons/6/66/Falcon_Northwest%27s_TLX_gaming_laptop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4.0/deed.e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petascale@shodor.org" TargetMode="External"/><Relationship Id="rId4" Type="http://schemas.openxmlformats.org/officeDocument/2006/relationships/hyperlink" Target="https://github.com/shodor-education/petascale-semester-curriculu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enACC" TargetMode="External"/><Relationship Id="rId3" Type="http://schemas.openxmlformats.org/officeDocument/2006/relationships/hyperlink" Target="https://en.wikipedia.org/wiki/Fortran" TargetMode="External"/><Relationship Id="rId7" Type="http://schemas.openxmlformats.org/officeDocument/2006/relationships/hyperlink" Target="https://www.openacc.org/" TargetMode="External"/><Relationship Id="rId2" Type="http://schemas.openxmlformats.org/officeDocument/2006/relationships/hyperlink" Target="https://en.wikipedia.org/wiki/Acoustic_wa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mp.org/resources/tutorials-articles/" TargetMode="External"/><Relationship Id="rId5" Type="http://schemas.openxmlformats.org/officeDocument/2006/relationships/hyperlink" Target="https://computing.llnl.gov/tutorials/openMP/" TargetMode="External"/><Relationship Id="rId4" Type="http://schemas.openxmlformats.org/officeDocument/2006/relationships/hyperlink" Target="https://www.open-mpi.org/" TargetMode="External"/><Relationship Id="rId9" Type="http://schemas.openxmlformats.org/officeDocument/2006/relationships/hyperlink" Target="https://en.wikipedia.org/wiki/RGBA_color_mode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1/CRAY-2_IMG_8915-8913-8912a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fr/deed.en" TargetMode="External"/><Relationship Id="rId5" Type="http://schemas.openxmlformats.org/officeDocument/2006/relationships/hyperlink" Target="https://en.wikipedia.org/wiki/en:Creative_Commons" TargetMode="External"/><Relationship Id="rId4" Type="http://schemas.openxmlformats.org/officeDocument/2006/relationships/hyperlink" Target="https://commons.wikimedia.org/wiki/User:Ram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 txBox="1"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 anchor="ctr"/>
          <a:lstStyle/>
          <a:p>
            <a:pPr algn="l" eaLnBrk="1" fontAlgn="ctr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Lesson 10: Wave Propagation in MPI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Developed by R. Phillip Bording</a:t>
            </a:r>
            <a:b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Gaming Laptop with a GPU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D4D0C-36D0-4FF0-93D2-9F003AE5ACB7}"/>
              </a:ext>
            </a:extLst>
          </p:cNvPr>
          <p:cNvSpPr txBox="1"/>
          <p:nvPr/>
        </p:nvSpPr>
        <p:spPr>
          <a:xfrm>
            <a:off x="1905000" y="5768130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2"/>
              </a:rPr>
              <a:t>Falcon Northwest's TLX gaming laptop.png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Falcon Northwest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4" tooltip="w:en:Creative Commons"/>
              </a:rPr>
              <a:t>CC-BY-SA-4.0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Content Placeholder 7" descr="A picture containing text, computer, accessory&#10;&#10;Description automatically generated">
            <a:extLst>
              <a:ext uri="{FF2B5EF4-FFF2-40B4-BE49-F238E27FC236}">
                <a16:creationId xmlns:a16="http://schemas.microsoft.com/office/drawing/2014/main" id="{E41340AC-FA23-4C75-99E0-2AE5635B4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63"/>
          <a:stretch/>
        </p:blipFill>
        <p:spPr>
          <a:xfrm>
            <a:off x="1421209" y="281781"/>
            <a:ext cx="6301582" cy="474741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SIZE, COST, and HEAT</a:t>
            </a:r>
          </a:p>
        </p:txBody>
      </p:sp>
      <p:pic>
        <p:nvPicPr>
          <p:cNvPr id="378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1112838"/>
            <a:ext cx="3984625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46188" y="4800600"/>
            <a:ext cx="66484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The EARTH Simulator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3 Megawatts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500 Million US 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It doesn’t simulate global warming, IT CAUSES IT!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5638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Bednar, 2004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7772400" cy="1741487"/>
          </a:xfrm>
        </p:spPr>
        <p:txBody>
          <a:bodyPr/>
          <a:lstStyle/>
          <a:p>
            <a:pPr algn="l" eaLnBrk="1" hangingPunct="1"/>
            <a:r>
              <a:rPr lang="en-US" altLang="en-US"/>
              <a:t>Chips have </a:t>
            </a:r>
            <a:r>
              <a:rPr lang="el-GR" altLang="en-US" sz="4800">
                <a:solidFill>
                  <a:srgbClr val="FF0000"/>
                </a:solidFill>
              </a:rPr>
              <a:t>λ</a:t>
            </a:r>
            <a:r>
              <a:rPr lang="en-US" altLang="en-US" sz="4800">
                <a:solidFill>
                  <a:srgbClr val="FF0000"/>
                </a:solidFill>
              </a:rPr>
              <a:t> = Wire Sizes</a:t>
            </a:r>
            <a:br>
              <a:rPr lang="en-US" altLang="en-US"/>
            </a:br>
            <a:r>
              <a:rPr lang="en-US" altLang="en-US" sz="2800"/>
              <a:t>Lambda Rules – now at 7 nanometers</a:t>
            </a:r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1219200" y="25146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600200" y="2209800"/>
            <a:ext cx="609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4800600" y="38100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5105400" y="3505200"/>
            <a:ext cx="381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2667000" y="4598988"/>
            <a:ext cx="185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>
                <a:latin typeface="Times New Roman" charset="0"/>
              </a:rPr>
              <a:t>½ = 4X</a:t>
            </a:r>
          </a:p>
        </p:txBody>
      </p:sp>
      <p:sp>
        <p:nvSpPr>
          <p:cNvPr id="2" name="Oval 1"/>
          <p:cNvSpPr/>
          <p:nvPr/>
        </p:nvSpPr>
        <p:spPr>
          <a:xfrm>
            <a:off x="914400" y="1981200"/>
            <a:ext cx="2057400" cy="18288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3657600"/>
            <a:ext cx="838200" cy="6715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5867400" y="4329113"/>
            <a:ext cx="914400" cy="2476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2" name="TextBox 7"/>
          <p:cNvSpPr txBox="1">
            <a:spLocks noChangeArrowheads="1"/>
          </p:cNvSpPr>
          <p:nvPr/>
        </p:nvSpPr>
        <p:spPr bwMode="auto">
          <a:xfrm>
            <a:off x="5791200" y="4576763"/>
            <a:ext cx="2828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B050"/>
                </a:solidFill>
              </a:rPr>
              <a:t>Transistors</a:t>
            </a:r>
            <a:r>
              <a:rPr lang="en-US" altLang="en-US" sz="2800"/>
              <a:t> have wires at intersections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/>
              <a:t>Lambda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Rules define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the wire sizes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on the chip</a:t>
            </a:r>
          </a:p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r>
              <a:rPr lang="en-US" altLang="en-US"/>
              <a:t>Here is the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IBM 8 Cell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Processor</a:t>
            </a:r>
          </a:p>
        </p:txBody>
      </p:sp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41350"/>
            <a:ext cx="5943600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After Gustfason 2004</a:t>
            </a:r>
          </a:p>
        </p:txBody>
      </p:sp>
      <p:pic>
        <p:nvPicPr>
          <p:cNvPr id="409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6" y="1066800"/>
            <a:ext cx="82169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5638800" y="62484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Bednar, 2004</a:t>
            </a:r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 flipH="1">
            <a:off x="5684838" y="2743200"/>
            <a:ext cx="3108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Arithmetic is getting faster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Memory has reached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Limit…… around 100 </a:t>
            </a:r>
            <a:r>
              <a:rPr lang="en-US" altLang="en-US" sz="1800" dirty="0" err="1">
                <a:solidFill>
                  <a:srgbClr val="FF0000"/>
                </a:solidFill>
              </a:rPr>
              <a:t>nsec</a:t>
            </a:r>
            <a:r>
              <a:rPr lang="en-US" altLang="en-US" sz="1800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– Pebble.f</a:t>
            </a:r>
          </a:p>
        </p:txBody>
      </p:sp>
      <p:sp>
        <p:nvSpPr>
          <p:cNvPr id="41986" name="TextBox 3"/>
          <p:cNvSpPr txBox="1">
            <a:spLocks noChangeArrowheads="1"/>
          </p:cNvSpPr>
          <p:nvPr/>
        </p:nvSpPr>
        <p:spPr bwMode="auto">
          <a:xfrm>
            <a:off x="852488" y="2057400"/>
            <a:ext cx="8161337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Acoustic waves are used to demonstrate how parallel computing can work.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The domain is two dimensional and the waves propagate in time.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Domain decomposition is in one dimension.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Good accuracy requires a 9-point spatial derivative stencil.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Typical domain is 512 by 512 grid points.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This requires a ghost zone region of 4 memory locations.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Movie frames are written every few time steps to create an animation.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A post processing step creates a Graphics </a:t>
            </a:r>
            <a:r>
              <a:rPr lang="en-US" altLang="en-US" sz="1800" dirty="0" err="1"/>
              <a:t>Magick</a:t>
            </a:r>
            <a:r>
              <a:rPr lang="en-US" altLang="en-US" sz="1800" dirty="0"/>
              <a:t> animation.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Acoustic, Constant Density</a:t>
            </a:r>
          </a:p>
        </p:txBody>
      </p:sp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974725" y="2022475"/>
            <a:ext cx="710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071813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898525" y="4232275"/>
            <a:ext cx="7042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Density is so constant it does not appear in the equation.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071813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3014" name="Object 7"/>
          <p:cNvGraphicFramePr>
            <a:graphicFrameLocks noChangeAspect="1"/>
          </p:cNvGraphicFramePr>
          <p:nvPr/>
        </p:nvGraphicFramePr>
        <p:xfrm>
          <a:off x="685800" y="2209800"/>
          <a:ext cx="7696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2997200" imgH="508000" progId="Equation.DSMT4">
                  <p:embed/>
                </p:oleObj>
              </mc:Choice>
              <mc:Fallback>
                <p:oleObj r:id="rId3" imgW="2997200" imgH="508000" progId="Equation.DSMT4">
                  <p:embed/>
                  <p:pic>
                    <p:nvPicPr>
                      <p:cNvPr id="430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696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898525" y="4841875"/>
            <a:ext cx="3533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 is the P Wave Velocity.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The source energy is in src.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Psi is the wave field.</a:t>
            </a: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449580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3017" name="Object 10"/>
          <p:cNvGraphicFramePr>
            <a:graphicFrameLocks noChangeAspect="1"/>
          </p:cNvGraphicFramePr>
          <p:nvPr/>
        </p:nvGraphicFramePr>
        <p:xfrm>
          <a:off x="4495800" y="3348038"/>
          <a:ext cx="1524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152268" imgH="164957" progId="Equation.DSMT4">
                  <p:embed/>
                </p:oleObj>
              </mc:Choice>
              <mc:Fallback>
                <p:oleObj r:id="rId5" imgW="152268" imgH="164957" progId="Equation.DSMT4">
                  <p:embed/>
                  <p:pic>
                    <p:nvPicPr>
                      <p:cNvPr id="430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48038"/>
                        <a:ext cx="1524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4403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en-US" sz="2400"/>
              <a:t>Wave Equation, Utt = (Uxx + Uzz)/c^2 where t is time and (x,z) are spatial. </a:t>
            </a:r>
          </a:p>
          <a:p>
            <a:r>
              <a:rPr lang="en-US" altLang="en-US" sz="2400"/>
              <a:t>Utt is the second partial derivative in time.</a:t>
            </a:r>
          </a:p>
          <a:p>
            <a:r>
              <a:rPr lang="en-US" altLang="en-US" sz="2400"/>
              <a:t>Uxx and Uzz are the spatial second derivatives.</a:t>
            </a:r>
          </a:p>
          <a:p>
            <a:endParaRPr lang="en-US" altLang="en-US" sz="2400"/>
          </a:p>
          <a:p>
            <a:r>
              <a:rPr lang="en-US" altLang="en-US" sz="2400"/>
              <a:t>Utt = (Un(new) – 2 Uc(current) + Uo(old))/2dt</a:t>
            </a:r>
          </a:p>
          <a:p>
            <a:r>
              <a:rPr lang="en-US" altLang="en-US" sz="2400"/>
              <a:t>Uxx = (Uc(i-1,j) – 2Uc(i,j) + Uc(i+1,j))/2dx</a:t>
            </a:r>
          </a:p>
          <a:p>
            <a:r>
              <a:rPr lang="en-US" altLang="en-US" sz="2400"/>
              <a:t>Uzz = (Uc(I,j-1) – 2Uc(i,j) + Uc(I,j+1))/2dz</a:t>
            </a:r>
          </a:p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4505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 in the x and z directions.</a:t>
            </a:r>
          </a:p>
          <a:p>
            <a:endParaRPr lang="en-US" altLang="en-US" sz="2400"/>
          </a:p>
          <a:p>
            <a:endParaRPr lang="en-US" altLang="en-US" sz="2800"/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642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Utt</a:t>
            </a:r>
            <a:r>
              <a:rPr lang="en-US" sz="2400" dirty="0"/>
              <a:t> is accurate for acoustic waves.</a:t>
            </a:r>
          </a:p>
          <a:p>
            <a:pPr>
              <a:defRPr/>
            </a:pPr>
            <a:r>
              <a:rPr lang="en-US" sz="2400" dirty="0" err="1"/>
              <a:t>Uxx</a:t>
            </a:r>
            <a:r>
              <a:rPr lang="en-US" sz="2400" dirty="0"/>
              <a:t> and </a:t>
            </a:r>
            <a:r>
              <a:rPr lang="en-US" sz="2400" dirty="0" err="1"/>
              <a:t>Uzz</a:t>
            </a:r>
            <a:r>
              <a:rPr lang="en-US" sz="2400" dirty="0"/>
              <a:t> need more than a 3-point operator, we use a 9-point operator in the x and z directions.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Topside Ghost Region in </a:t>
            </a:r>
            <a:r>
              <a:rPr lang="en-US" sz="2400" dirty="0">
                <a:solidFill>
                  <a:srgbClr val="00B0F0"/>
                </a:solidFill>
              </a:rPr>
              <a:t>memp+1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                 </a:t>
            </a:r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4838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228600" y="4495800"/>
            <a:ext cx="8229600" cy="0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04" name="TextBox 3"/>
          <p:cNvSpPr txBox="1">
            <a:spLocks noChangeArrowheads="1"/>
          </p:cNvSpPr>
          <p:nvPr/>
        </p:nvSpPr>
        <p:spPr bwMode="auto">
          <a:xfrm>
            <a:off x="5124450" y="2740025"/>
            <a:ext cx="1295400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Memory Partitions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Memp+1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 txBox="1"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 anchor="ctr"/>
          <a:lstStyle/>
          <a:p>
            <a:pPr algn="l" fontAlgn="ctr">
              <a:spcBef>
                <a:spcPct val="0"/>
              </a:spcBef>
              <a:spcAft>
                <a:spcPct val="0"/>
              </a:spcAft>
            </a:pP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altLang="x-none" sz="27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2313" y="2451100"/>
            <a:ext cx="2528887" cy="2425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4355307" y="1078706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366963" y="2343150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2590800" y="3690938"/>
            <a:ext cx="1185863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0" name="TextBox 17416"/>
          <p:cNvSpPr txBox="1">
            <a:spLocks noChangeArrowheads="1"/>
          </p:cNvSpPr>
          <p:nvPr/>
        </p:nvSpPr>
        <p:spPr bwMode="auto">
          <a:xfrm flipH="1">
            <a:off x="838200" y="1828800"/>
            <a:ext cx="80708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Internal cells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7111" name="TextBox 46"/>
          <p:cNvSpPr txBox="1">
            <a:spLocks noChangeArrowheads="1"/>
          </p:cNvSpPr>
          <p:nvPr/>
        </p:nvSpPr>
        <p:spPr bwMode="auto">
          <a:xfrm rot="5400000">
            <a:off x="3102769" y="2913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7112" name="TextBox 47"/>
          <p:cNvSpPr txBox="1">
            <a:spLocks noChangeArrowheads="1"/>
          </p:cNvSpPr>
          <p:nvPr/>
        </p:nvSpPr>
        <p:spPr bwMode="auto">
          <a:xfrm rot="5400000">
            <a:off x="2795588" y="3552825"/>
            <a:ext cx="2451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…………………………..…….…...</a:t>
            </a:r>
          </a:p>
        </p:txBody>
      </p:sp>
      <p:sp>
        <p:nvSpPr>
          <p:cNvPr id="47113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4355307" y="3736181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15" name="TextBox 46"/>
          <p:cNvSpPr txBox="1">
            <a:spLocks noChangeArrowheads="1"/>
          </p:cNvSpPr>
          <p:nvPr/>
        </p:nvSpPr>
        <p:spPr bwMode="auto">
          <a:xfrm rot="5400000">
            <a:off x="3102769" y="5580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2366963" y="4967288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78138" y="1752600"/>
            <a:ext cx="3360737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4494213" y="1031875"/>
            <a:ext cx="128588" cy="3360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6075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4502944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86075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4502944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4502944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48137" name="TextBox 17416"/>
          <p:cNvSpPr txBox="1">
            <a:spLocks noChangeArrowheads="1"/>
          </p:cNvSpPr>
          <p:nvPr/>
        </p:nvSpPr>
        <p:spPr bwMode="auto">
          <a:xfrm flipH="1">
            <a:off x="492125" y="1752600"/>
            <a:ext cx="8229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       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0                                              1 &gt;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                                                                         2  &gt;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2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8" name="TextBox 46"/>
          <p:cNvSpPr txBox="1">
            <a:spLocks noChangeArrowheads="1"/>
          </p:cNvSpPr>
          <p:nvPr/>
        </p:nvSpPr>
        <p:spPr bwMode="auto">
          <a:xfrm rot="5400000">
            <a:off x="990601" y="2139950"/>
            <a:ext cx="495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8139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48140" name="TextBox 46"/>
          <p:cNvSpPr txBox="1">
            <a:spLocks noChangeArrowheads="1"/>
          </p:cNvSpPr>
          <p:nvPr/>
        </p:nvSpPr>
        <p:spPr bwMode="auto">
          <a:xfrm rot="5400000" flipV="1">
            <a:off x="6318250" y="2962275"/>
            <a:ext cx="688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48141" name="TextBox 46"/>
          <p:cNvSpPr txBox="1">
            <a:spLocks noChangeArrowheads="1"/>
          </p:cNvSpPr>
          <p:nvPr/>
        </p:nvSpPr>
        <p:spPr bwMode="auto">
          <a:xfrm rot="5400000" flipV="1">
            <a:off x="7274719" y="2247106"/>
            <a:ext cx="687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1752600"/>
            <a:ext cx="3360738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3140075" y="1031875"/>
            <a:ext cx="128588" cy="3360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31938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3148807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31938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3148807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3148807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MPI Parallel Compute Regions</a:t>
            </a:r>
            <a:endParaRPr lang="en-US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9161" name="TextBox 17416"/>
          <p:cNvSpPr txBox="1">
            <a:spLocks noChangeArrowheads="1"/>
          </p:cNvSpPr>
          <p:nvPr/>
        </p:nvSpPr>
        <p:spPr bwMode="auto">
          <a:xfrm flipH="1">
            <a:off x="-303213" y="1752600"/>
            <a:ext cx="5181601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1 - CPU 0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2 – CPU 1 Memory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3 – CPU 2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162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34113" y="17526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30938" y="3044825"/>
            <a:ext cx="987425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53163" y="43434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Marching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Waves work in time, so the outer compute loop is time, inner loops are spatial.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</a:t>
            </a:r>
            <a:r>
              <a:rPr lang="en-US" sz="2400" i="1" dirty="0"/>
              <a:t>Do </a:t>
            </a:r>
            <a:r>
              <a:rPr lang="en-US" sz="2400" i="1" dirty="0" err="1"/>
              <a:t>itime</a:t>
            </a:r>
            <a:r>
              <a:rPr lang="en-US" sz="2400" i="1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Do ix=1,ndx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Do </a:t>
            </a:r>
            <a:r>
              <a:rPr lang="en-US" sz="2400" i="1" dirty="0" err="1"/>
              <a:t>kz</a:t>
            </a:r>
            <a:r>
              <a:rPr lang="en-US" sz="2400" i="1" dirty="0"/>
              <a:t>=1,ndz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  2D Array Time Step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2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Movie Time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5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51216" name="Content Placeholder 16"/>
          <p:cNvSpPr>
            <a:spLocks noGrp="1" noChangeArrowheads="1"/>
          </p:cNvSpPr>
          <p:nvPr>
            <p:ph idx="1"/>
          </p:nvPr>
        </p:nvSpPr>
        <p:spPr>
          <a:xfrm>
            <a:off x="76200" y="1284288"/>
            <a:ext cx="8229600" cy="4527550"/>
          </a:xfrm>
        </p:spPr>
        <p:txBody>
          <a:bodyPr/>
          <a:lstStyle/>
          <a:p>
            <a:r>
              <a:rPr lang="en-US" altLang="en-US"/>
              <a:t>Select every 4</a:t>
            </a:r>
            <a:r>
              <a:rPr lang="en-US" altLang="en-US" baseline="30000"/>
              <a:t>th</a:t>
            </a:r>
            <a:r>
              <a:rPr lang="en-US" altLang="en-US"/>
              <a:t> time step result</a:t>
            </a:r>
          </a:p>
          <a:p>
            <a:r>
              <a:rPr lang="en-US" altLang="en-US"/>
              <a:t>Write to a file</a:t>
            </a:r>
          </a:p>
          <a:p>
            <a:r>
              <a:rPr lang="en-US" altLang="en-US"/>
              <a:t>Post process into a pixel map.</a:t>
            </a:r>
          </a:p>
          <a:p>
            <a:r>
              <a:rPr lang="en-US" altLang="en-US"/>
              <a:t>Movie Frames of</a:t>
            </a:r>
          </a:p>
          <a:p>
            <a:r>
              <a:rPr lang="en-US" altLang="en-US"/>
              <a:t>Floating Point Numbers</a:t>
            </a:r>
          </a:p>
          <a:p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502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38500" y="3505200"/>
            <a:ext cx="24765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233738" y="3673475"/>
            <a:ext cx="3090862" cy="120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00400" y="3875088"/>
            <a:ext cx="3867150" cy="1916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Count the operations for the work loop.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   </a:t>
            </a:r>
            <a:r>
              <a:rPr lang="en-US" sz="2000" dirty="0"/>
              <a:t>Do </a:t>
            </a:r>
            <a:r>
              <a:rPr lang="en-US" sz="2000" dirty="0" err="1"/>
              <a:t>itime</a:t>
            </a:r>
            <a:r>
              <a:rPr lang="en-US" sz="2000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Do ix=1,ndx                      = Operations(</a:t>
            </a:r>
            <a:r>
              <a:rPr lang="en-US" sz="2000" dirty="0" err="1"/>
              <a:t>ops,ndtime,ndx,ndz</a:t>
            </a:r>
            <a:r>
              <a:rPr lang="en-US" sz="20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Do </a:t>
            </a:r>
            <a:r>
              <a:rPr lang="en-US" sz="2000" dirty="0" err="1"/>
              <a:t>kz</a:t>
            </a:r>
            <a:r>
              <a:rPr lang="en-US" sz="2000" dirty="0"/>
              <a:t>=1,ndz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               O(</a:t>
            </a:r>
            <a:r>
              <a:rPr lang="en-US" sz="2000" dirty="0" err="1"/>
              <a:t>nt</a:t>
            </a:r>
            <a:r>
              <a:rPr lang="en-US" sz="2000" dirty="0"/>
              <a:t> x n^2 x 10)  =</a:t>
            </a:r>
            <a:r>
              <a:rPr lang="en-US" sz="2000" dirty="0">
                <a:sym typeface="Wingdings" panose="05000000000000000000" pitchFamily="2" charset="2"/>
              </a:rPr>
              <a:t>== &gt;</a:t>
            </a:r>
            <a:r>
              <a:rPr lang="en-US" sz="2000" dirty="0"/>
              <a:t> O(n^3)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505200" y="3048000"/>
            <a:ext cx="457200" cy="1295400"/>
          </a:xfrm>
          <a:prstGeom prst="righ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MPI Code </a:t>
            </a:r>
          </a:p>
        </p:txBody>
      </p:sp>
      <p:sp>
        <p:nvSpPr>
          <p:cNvPr id="5427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MPI has one version of code.</a:t>
            </a:r>
          </a:p>
          <a:p>
            <a:r>
              <a:rPr lang="en-US" altLang="en-US" sz="2800"/>
              <a:t>Program calls system routines for information.</a:t>
            </a:r>
          </a:p>
          <a:p>
            <a:r>
              <a:rPr lang="en-US" altLang="en-US" sz="2800"/>
              <a:t>How many processors are to be used.</a:t>
            </a:r>
          </a:p>
          <a:p>
            <a:r>
              <a:rPr lang="en-US" altLang="en-US" sz="2800"/>
              <a:t>Who am I in the list of available processors.</a:t>
            </a:r>
          </a:p>
          <a:p>
            <a:r>
              <a:rPr lang="en-US" altLang="en-US" sz="2800"/>
              <a:t>Include file is needed: include “mpif.h”.</a:t>
            </a:r>
          </a:p>
          <a:p>
            <a:r>
              <a:rPr lang="en-US" altLang="en-US" sz="2800"/>
              <a:t>Startup calls are:</a:t>
            </a:r>
          </a:p>
          <a:p>
            <a:pPr lvl="1"/>
            <a:r>
              <a:rPr lang="en-US" altLang="en-US" sz="2000"/>
              <a:t>Call  MPI_INIT(ierror)</a:t>
            </a:r>
          </a:p>
          <a:p>
            <a:pPr lvl="1"/>
            <a:r>
              <a:rPr lang="en-US" altLang="en-US" sz="2000"/>
              <a:t>Call  MPI_COMM_SIZE(MPI_COMM_WORLD, size, ierror)</a:t>
            </a:r>
          </a:p>
          <a:p>
            <a:pPr lvl="1"/>
            <a:r>
              <a:rPr lang="en-US" altLang="en-US" sz="2000"/>
              <a:t>Call  MPI_COMM_RANK(MPI_COMM_WORLD,rank,ierror)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Startup MPI Routines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How many processors are to be used - integer</a:t>
            </a:r>
            <a:r>
              <a:rPr lang="en-US" sz="1800" dirty="0">
                <a:solidFill>
                  <a:srgbClr val="FF0000"/>
                </a:solidFill>
              </a:rPr>
              <a:t>:              size</a:t>
            </a:r>
          </a:p>
          <a:p>
            <a:pPr>
              <a:defRPr/>
            </a:pPr>
            <a:r>
              <a:rPr lang="en-US" sz="1800" dirty="0"/>
              <a:t>Who am I in the list of available processors - integer</a:t>
            </a:r>
            <a:r>
              <a:rPr lang="en-US" sz="1800" dirty="0">
                <a:solidFill>
                  <a:srgbClr val="FF0000"/>
                </a:solidFill>
              </a:rPr>
              <a:t>:     rank</a:t>
            </a:r>
          </a:p>
          <a:p>
            <a:pPr>
              <a:defRPr/>
            </a:pPr>
            <a:r>
              <a:rPr lang="en-US" sz="1800" dirty="0"/>
              <a:t>A general world communicator is provided:</a:t>
            </a:r>
          </a:p>
          <a:p>
            <a:pPr>
              <a:defRPr/>
            </a:pPr>
            <a:r>
              <a:rPr lang="en-US" sz="1800" dirty="0"/>
              <a:t>Error flag is an integer:                                                     </a:t>
            </a:r>
            <a:r>
              <a:rPr lang="en-US" sz="1800" dirty="0" err="1">
                <a:solidFill>
                  <a:srgbClr val="FF0000"/>
                </a:solidFill>
              </a:rPr>
              <a:t>ierror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              MPI_COMM_WORLD</a:t>
            </a:r>
          </a:p>
          <a:p>
            <a:pPr>
              <a:defRPr/>
            </a:pPr>
            <a:r>
              <a:rPr lang="en-US" sz="1800" dirty="0"/>
              <a:t>Startup calls are:</a:t>
            </a:r>
          </a:p>
          <a:p>
            <a:pPr lvl="1">
              <a:defRPr/>
            </a:pPr>
            <a:r>
              <a:rPr lang="en-US" sz="1800" dirty="0"/>
              <a:t>Call  MPI_INIT(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MPI_COMM_SIZE(MPI_COMM_WORLD, size,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MPI_COMM_RANK(MPI_COMM_WORLD, rank,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End call is a good idea as you have distributed nodes computing and communicating. So shut down cleanly by doing a:</a:t>
            </a:r>
          </a:p>
          <a:p>
            <a:pPr lvl="1">
              <a:defRPr/>
            </a:pPr>
            <a:r>
              <a:rPr lang="en-US" sz="1800" dirty="0"/>
              <a:t>Call </a:t>
            </a:r>
            <a:r>
              <a:rPr lang="en-US" sz="1800" dirty="0" err="1"/>
              <a:t>MPI_Finalize</a:t>
            </a:r>
            <a:r>
              <a:rPr lang="en-US" sz="1800" dirty="0"/>
              <a:t>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63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endParaRPr lang="en-US" altLang="en-US" sz="1400"/>
          </a:p>
          <a:p>
            <a:pPr lvl="1"/>
            <a:r>
              <a:rPr lang="en-US" altLang="en-US" sz="1400"/>
              <a:t>Call  MPI_COMM_SIZE(MPI_COMM_WORLD, size,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 MPI_COMM_RANK(MPI_COMM_WORLD, rank,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 Waters Project</a:t>
            </a:r>
          </a:p>
        </p:txBody>
      </p:sp>
      <p:sp>
        <p:nvSpPr>
          <p:cNvPr id="2969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Lesson on MPI Waves</a:t>
            </a:r>
          </a:p>
          <a:p>
            <a:endParaRPr lang="en-US" altLang="en-US" sz="1800"/>
          </a:p>
          <a:p>
            <a:r>
              <a:rPr lang="en-US" altLang="en-US" sz="1800"/>
              <a:t>Other Lessons similar are:</a:t>
            </a:r>
          </a:p>
          <a:p>
            <a:pPr lvl="1"/>
            <a:r>
              <a:rPr lang="en-US" altLang="en-US" sz="1800"/>
              <a:t>Lessons on MPI and OpenMP – Pebbles</a:t>
            </a:r>
          </a:p>
          <a:p>
            <a:pPr lvl="1"/>
            <a:r>
              <a:rPr lang="en-US" altLang="en-US" sz="1800"/>
              <a:t>Lesson on OpenACC – Pebbles</a:t>
            </a:r>
          </a:p>
          <a:p>
            <a:pPr lvl="1"/>
            <a:r>
              <a:rPr lang="en-US" altLang="en-US" sz="1800"/>
              <a:t>Lesson on Visualization of Pebbles</a:t>
            </a:r>
          </a:p>
          <a:p>
            <a:pPr lvl="2"/>
            <a:r>
              <a:rPr lang="en-US" altLang="en-US" sz="1800"/>
              <a:t>This lesson builds the vis tools </a:t>
            </a:r>
          </a:p>
          <a:p>
            <a:pPr lvl="2"/>
            <a:r>
              <a:rPr lang="en-US" altLang="en-US" sz="1800"/>
              <a:t>used in these other lessons</a:t>
            </a:r>
          </a:p>
          <a:p>
            <a:pPr lvl="2"/>
            <a:endParaRPr lang="en-US" altLang="en-US" sz="1800"/>
          </a:p>
          <a:p>
            <a:pPr lvl="2"/>
            <a:endParaRPr lang="en-US" altLang="en-US"/>
          </a:p>
        </p:txBody>
      </p:sp>
      <p:pic>
        <p:nvPicPr>
          <p:cNvPr id="29699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73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r>
              <a:rPr lang="en-US" altLang="en-US" sz="1800"/>
              <a:t>All_REDUCE the processors share ucmax, and what ever function MPI_MAX is applied, return that value to all processors. </a:t>
            </a:r>
          </a:p>
          <a:p>
            <a:pPr lvl="1"/>
            <a:endParaRPr lang="en-US" altLang="en-US" sz="18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SEND/RECV send a variable to </a:t>
            </a:r>
            <a:r>
              <a:rPr lang="en-US" altLang="en-US" sz="1800" b="1" i="1"/>
              <a:t>rankto </a:t>
            </a:r>
            <a:r>
              <a:rPr lang="en-US" altLang="en-US" sz="1800"/>
              <a:t>and receive from </a:t>
            </a:r>
            <a:r>
              <a:rPr lang="en-US" altLang="en-US" sz="1800" b="1" i="1"/>
              <a:t>rankfrom</a:t>
            </a:r>
            <a:r>
              <a:rPr lang="en-US" altLang="en-US" sz="1800"/>
              <a:t>.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Barrier causes a wait in the fast processors till the </a:t>
            </a:r>
            <a:r>
              <a:rPr lang="en-US" altLang="en-US" sz="1800" b="1">
                <a:solidFill>
                  <a:srgbClr val="FF0000"/>
                </a:solidFill>
              </a:rPr>
              <a:t>slow</a:t>
            </a:r>
            <a:r>
              <a:rPr lang="en-US" altLang="en-US" sz="1800"/>
              <a:t> one's catchup, then moves on…..</a:t>
            </a:r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Floating Point Operations per Second 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Using work count of loops</a:t>
            </a:r>
          </a:p>
          <a:p>
            <a:pPr marL="514350" indent="-457200">
              <a:defRPr/>
            </a:pPr>
            <a:r>
              <a:rPr lang="en-US" altLang="en-US" dirty="0"/>
              <a:t>Count floating point operations…</a:t>
            </a:r>
          </a:p>
          <a:p>
            <a:pPr marL="514350" indent="-457200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Divide   flop count / run time == &gt; FLOPS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Code Methods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Internal call to timer routines…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tstart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Do work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tstop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 err="1"/>
              <a:t>Trun</a:t>
            </a:r>
            <a:r>
              <a:rPr lang="en-US" altLang="en-US" dirty="0"/>
              <a:t> = </a:t>
            </a:r>
            <a:r>
              <a:rPr lang="en-US" altLang="en-US" dirty="0" err="1"/>
              <a:t>tstop</a:t>
            </a:r>
            <a:r>
              <a:rPr lang="en-US" altLang="en-US" dirty="0"/>
              <a:t> - </a:t>
            </a:r>
            <a:r>
              <a:rPr lang="en-US" altLang="en-US" dirty="0" err="1"/>
              <a:t>tstart</a:t>
            </a: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 Scripts</a:t>
            </a:r>
          </a:p>
        </p:txBody>
      </p:sp>
      <p:sp>
        <p:nvSpPr>
          <p:cNvPr id="6144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runclean  </a:t>
            </a:r>
            <a:r>
              <a:rPr lang="en-US" altLang="en-US" sz="2800">
                <a:sym typeface="Wingdings" charset="2"/>
              </a:rPr>
              <a:t>  clean up data directory.</a:t>
            </a:r>
            <a:r>
              <a:rPr lang="en-US" altLang="en-US" sz="2800"/>
              <a:t>   </a:t>
            </a:r>
          </a:p>
          <a:p>
            <a:pPr marL="0" indent="0">
              <a:buFontTx/>
              <a:buNone/>
            </a:pPr>
            <a:endParaRPr lang="en-US" altLang="en-US" sz="800"/>
          </a:p>
          <a:p>
            <a:pPr marL="400050" lvl="1" indent="0">
              <a:buFontTx/>
              <a:buNone/>
            </a:pPr>
            <a:r>
              <a:rPr lang="en-US" altLang="en-US" sz="1800" i="1"/>
              <a:t>#!/bin/bash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data/*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temp_fort/*    </a:t>
            </a:r>
          </a:p>
          <a:p>
            <a:pPr marL="0" indent="0">
              <a:buFontTx/>
              <a:buNone/>
            </a:pPr>
            <a:endParaRPr lang="en-US" altLang="en-US" sz="900"/>
          </a:p>
          <a:p>
            <a:pPr marL="0" indent="0">
              <a:buFontTx/>
              <a:buNone/>
            </a:pPr>
            <a:r>
              <a:rPr lang="en-US" altLang="en-US" sz="2800"/>
              <a:t>run_pebble_mpi  </a:t>
            </a:r>
            <a:r>
              <a:rPr lang="en-US" altLang="en-US" sz="2800">
                <a:sym typeface="Wingdings" charset="2"/>
              </a:rPr>
              <a:t> delete files, compile,</a:t>
            </a:r>
          </a:p>
          <a:p>
            <a:pPr marL="0" indent="0">
              <a:buFontTx/>
              <a:buNone/>
            </a:pPr>
            <a:r>
              <a:rPr lang="en-US" altLang="en-US" sz="2800">
                <a:sym typeface="Wingdings" charset="2"/>
              </a:rPr>
              <a:t>                                 execute mpi program  </a:t>
            </a:r>
          </a:p>
          <a:p>
            <a:pPr marL="0" indent="0">
              <a:buFontTx/>
              <a:buNone/>
            </a:pPr>
            <a:endParaRPr lang="en-US" altLang="en-US" sz="2800">
              <a:sym typeface="Wingdings" charset="2"/>
            </a:endParaRP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990600" y="4094163"/>
            <a:ext cx="6096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mpirun -np  8  pebble_mpi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/>
          <p:cNvSpPr/>
          <p:nvPr/>
        </p:nvSpPr>
        <p:spPr>
          <a:xfrm>
            <a:off x="1828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Arrow: Down 3"/>
          <p:cNvSpPr/>
          <p:nvPr/>
        </p:nvSpPr>
        <p:spPr>
          <a:xfrm>
            <a:off x="1811338" y="5257800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row: Down 7"/>
          <p:cNvSpPr/>
          <p:nvPr/>
        </p:nvSpPr>
        <p:spPr>
          <a:xfrm>
            <a:off x="1828800" y="241776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1817688" y="455771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1817688" y="385762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1817688" y="3157538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4114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4097338" y="3508375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4748213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4097338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57150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52578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77" name="TextBox 2"/>
          <p:cNvSpPr txBox="1">
            <a:spLocks noChangeArrowheads="1"/>
          </p:cNvSpPr>
          <p:nvPr/>
        </p:nvSpPr>
        <p:spPr bwMode="auto">
          <a:xfrm>
            <a:off x="1385888" y="346075"/>
            <a:ext cx="672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Serial Execution versus Multi-thread Processing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09600" y="1298575"/>
            <a:ext cx="0" cy="5184775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9" name="TextBox 21"/>
          <p:cNvSpPr txBox="1">
            <a:spLocks noChangeArrowheads="1"/>
          </p:cNvSpPr>
          <p:nvPr/>
        </p:nvSpPr>
        <p:spPr bwMode="auto">
          <a:xfrm>
            <a:off x="0" y="877888"/>
            <a:ext cx="8755063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Run Time        Serial                         Multi-Thread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Secondary Threads (3)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                                            Shared Variables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3340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54102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58674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9436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8077200" y="19812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8153400" y="19812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768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49530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94163" y="24098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4163" y="33242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553" name="Straight Arrow Connector 23552"/>
          <p:cNvCxnSpPr/>
          <p:nvPr/>
        </p:nvCxnSpPr>
        <p:spPr>
          <a:xfrm flipH="1" flipV="1">
            <a:off x="4473575" y="3508375"/>
            <a:ext cx="1165225" cy="6096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4446588" y="2573338"/>
            <a:ext cx="1192212" cy="157638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92" name="TextBox 23556"/>
          <p:cNvSpPr txBox="1">
            <a:spLocks noChangeArrowheads="1"/>
          </p:cNvSpPr>
          <p:nvPr/>
        </p:nvSpPr>
        <p:spPr bwMode="auto">
          <a:xfrm>
            <a:off x="5867400" y="4117975"/>
            <a:ext cx="26209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Organize data access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and execution between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threads</a:t>
            </a:r>
          </a:p>
        </p:txBody>
      </p:sp>
      <p:sp>
        <p:nvSpPr>
          <p:cNvPr id="23558" name="Right Brace 23557"/>
          <p:cNvSpPr/>
          <p:nvPr/>
        </p:nvSpPr>
        <p:spPr>
          <a:xfrm>
            <a:off x="4311650" y="4759325"/>
            <a:ext cx="401638" cy="1682750"/>
          </a:xfrm>
          <a:prstGeom prst="rightBrac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94" name="TextBox 23558"/>
          <p:cNvSpPr txBox="1">
            <a:spLocks noChangeArrowheads="1"/>
          </p:cNvSpPr>
          <p:nvPr/>
        </p:nvSpPr>
        <p:spPr bwMode="auto">
          <a:xfrm>
            <a:off x="4899025" y="536892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Run Time Savings</a:t>
            </a:r>
          </a:p>
        </p:txBody>
      </p:sp>
      <p:cxnSp>
        <p:nvCxnSpPr>
          <p:cNvPr id="23561" name="Straight Connector 23560"/>
          <p:cNvCxnSpPr>
            <a:cxnSpLocks/>
          </p:cNvCxnSpPr>
          <p:nvPr/>
        </p:nvCxnSpPr>
        <p:spPr>
          <a:xfrm>
            <a:off x="4094163" y="27432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094163" y="29718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Fortran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56845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400" b="1" dirty="0"/>
              <a:t>               PROGRAM </a:t>
            </a:r>
            <a:r>
              <a:rPr lang="en-US" sz="1400" b="1" dirty="0" err="1"/>
              <a:t>BasicOpenMP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Integer*4  </a:t>
            </a:r>
            <a:r>
              <a:rPr lang="en-US" sz="1400" b="1" dirty="0" err="1"/>
              <a:t>Icount</a:t>
            </a:r>
            <a:endParaRPr lang="en-US" sz="1400" b="1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Real*4    Data(128,16)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</a:t>
            </a:r>
            <a:r>
              <a:rPr lang="en-US" sz="1400" b="1" i="1" dirty="0"/>
              <a:t>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Beginning of parallel region. Fork a team of threads.    Specify variable scoping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                                                                                                    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Master Thread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PARALLEL PRIVATE(VAR1, VAR2) SHARED(VAR3)                      </a:t>
            </a:r>
            <a:r>
              <a:rPr lang="en-US" sz="1400" b="1" dirty="0">
                <a:solidFill>
                  <a:srgbClr val="FF0000"/>
                </a:solidFill>
              </a:rPr>
              <a:t>Thread Team  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</a:t>
            </a:r>
            <a:r>
              <a:rPr lang="en-US" sz="1400" b="1" i="1" dirty="0"/>
              <a:t>Parallel region executed by all threads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Other OpenMP directives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Run-time Library calls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All threads join master thread and disband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END PARALLEL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Resume 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END</a:t>
            </a:r>
            <a:endParaRPr lang="en-US" sz="1400" dirty="0"/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9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en-US" altLang="en-US" sz="3200"/>
              <a:t>OpenMP Fortran </a:t>
            </a:r>
            <a:br>
              <a:rPr lang="en-US" altLang="en-US" sz="3200"/>
            </a:br>
            <a:r>
              <a:rPr lang="en-US" altLang="en-US" sz="3200"/>
              <a:t>in two MPI ranks</a:t>
            </a:r>
            <a:br>
              <a:rPr lang="en-US" altLang="en-US" sz="3200"/>
            </a:br>
            <a:r>
              <a:rPr lang="en-US" altLang="en-US" sz="3200"/>
              <a:t>and five MP threads per MPI rank</a:t>
            </a:r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2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/>
          <p:cNvSpPr/>
          <p:nvPr/>
        </p:nvSpPr>
        <p:spPr>
          <a:xfrm>
            <a:off x="1909763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rrow: Down 30"/>
          <p:cNvSpPr/>
          <p:nvPr/>
        </p:nvSpPr>
        <p:spPr>
          <a:xfrm>
            <a:off x="25193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Arrow: Down 31"/>
          <p:cNvSpPr/>
          <p:nvPr/>
        </p:nvSpPr>
        <p:spPr>
          <a:xfrm>
            <a:off x="28241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Arrow: Down 32"/>
          <p:cNvSpPr/>
          <p:nvPr/>
        </p:nvSpPr>
        <p:spPr>
          <a:xfrm>
            <a:off x="32258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Arrow: Down 33"/>
          <p:cNvSpPr/>
          <p:nvPr/>
        </p:nvSpPr>
        <p:spPr>
          <a:xfrm>
            <a:off x="3624263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Arrow: Down 34"/>
          <p:cNvSpPr/>
          <p:nvPr/>
        </p:nvSpPr>
        <p:spPr>
          <a:xfrm>
            <a:off x="394811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684338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2481263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2" name="TextBox 37"/>
          <p:cNvSpPr txBox="1">
            <a:spLocks noChangeArrowheads="1"/>
          </p:cNvSpPr>
          <p:nvPr/>
        </p:nvSpPr>
        <p:spPr bwMode="auto">
          <a:xfrm>
            <a:off x="838200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909763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4" name="TextBox 39"/>
          <p:cNvSpPr txBox="1">
            <a:spLocks noChangeArrowheads="1"/>
          </p:cNvSpPr>
          <p:nvPr/>
        </p:nvSpPr>
        <p:spPr bwMode="auto">
          <a:xfrm>
            <a:off x="1455738" y="2154238"/>
            <a:ext cx="6670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Rank 0                                                       Rank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Master Thread                                           Master 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Thread Team                                             Thread Team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6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768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r>
              <a:rPr lang="en-US" altLang="en-US"/>
              <a:t>Vis with Graphics Magick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514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667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819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2971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3124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3429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3581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3733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3886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038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4191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19750" y="2509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72150" y="2662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24550" y="2814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76950" y="2967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29350" y="3119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1750" y="3271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34150" y="3424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86550" y="3576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8950" y="3729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91350" y="3881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43750" y="4033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96150" y="4186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62" name="TextBox 3"/>
          <p:cNvSpPr txBox="1">
            <a:spLocks noChangeArrowheads="1"/>
          </p:cNvSpPr>
          <p:nvPr/>
        </p:nvSpPr>
        <p:spPr bwMode="auto">
          <a:xfrm>
            <a:off x="1428750" y="1552575"/>
            <a:ext cx="5391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                                 Movie Frames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Of Floating Point                              of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Numbers                                           Pixels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32 float point 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32 integer ARGB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Pixel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Red, Green, and Blue with a transparency factor 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are made with gray scale pixels.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3900488" y="4491038"/>
            <a:ext cx="2160587" cy="4572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–</a:t>
            </a:r>
            <a:br>
              <a:rPr lang="en-US" altLang="en-US" sz="4000" b="1" i="1"/>
            </a:br>
            <a:r>
              <a:rPr lang="en-US" altLang="en-US" sz="4000" b="1" i="1"/>
              <a:t>Geophysical Data Processing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 sz="2400"/>
              <a:t>Historical Survey of Parallel Computing</a:t>
            </a:r>
          </a:p>
          <a:p>
            <a:pPr eaLnBrk="1" hangingPunct="1"/>
            <a:r>
              <a:rPr lang="en-US" altLang="en-US" sz="2400"/>
              <a:t>Geophysics – Acoustic Waves</a:t>
            </a:r>
          </a:p>
          <a:p>
            <a:pPr eaLnBrk="1" hangingPunct="1"/>
            <a:r>
              <a:rPr lang="en-US" altLang="en-US" sz="2400"/>
              <a:t> High Performance Computing</a:t>
            </a:r>
          </a:p>
          <a:p>
            <a:pPr eaLnBrk="1" hangingPunct="1"/>
            <a:r>
              <a:rPr lang="en-US" altLang="en-US" sz="2400"/>
              <a:t>Serial computers and how they work</a:t>
            </a:r>
          </a:p>
          <a:p>
            <a:pPr eaLnBrk="1" hangingPunct="1"/>
            <a:r>
              <a:rPr lang="en-US" altLang="en-US" sz="2400"/>
              <a:t>Parallel computers and how they work</a:t>
            </a:r>
          </a:p>
          <a:p>
            <a:pPr eaLnBrk="1" hangingPunct="1"/>
            <a:r>
              <a:rPr lang="en-US" altLang="en-US" sz="2400"/>
              <a:t>Pipelining and how it relates to serial and parallel computers</a:t>
            </a:r>
          </a:p>
          <a:p>
            <a:pPr eaLnBrk="1" hangingPunct="1"/>
            <a:r>
              <a:rPr lang="en-US" altLang="en-US" sz="2400"/>
              <a:t>MPI for Parallel Computing</a:t>
            </a:r>
          </a:p>
          <a:p>
            <a:pPr eaLnBrk="1" hangingPunct="1"/>
            <a:r>
              <a:rPr lang="en-US" altLang="en-US" sz="2400"/>
              <a:t>Visualization for Acoustic Waves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/>
              <a:t>Computing and Calculating Engines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Serial and Parallel Computers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4"/>
          <p:cNvSpPr txBox="1">
            <a:spLocks noChangeArrowheads="1"/>
          </p:cNvSpPr>
          <p:nvPr/>
        </p:nvSpPr>
        <p:spPr bwMode="auto">
          <a:xfrm>
            <a:off x="1855788" y="5029200"/>
            <a:ext cx="5438775" cy="18780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ALL memory operations have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Fixed Cost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are dominated by fixed costs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Software Design Issues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Vector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Cache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Message Passing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NUMA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Grid Programming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676400" y="60198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4"/>
          <p:cNvSpPr txBox="1">
            <a:spLocks noChangeArrowheads="1"/>
          </p:cNvSpPr>
          <p:nvPr/>
        </p:nvSpPr>
        <p:spPr bwMode="auto">
          <a:xfrm>
            <a:off x="990600" y="5181600"/>
            <a:ext cx="7467600" cy="9461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 are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dominated by fixed costs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Hardware Design Issues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/>
            <a:r>
              <a:rPr lang="en-US" altLang="en-US"/>
              <a:t>10 Years equals 100 Fold Speedup</a:t>
            </a:r>
          </a:p>
          <a:p>
            <a:pPr eaLnBrk="1" hangingPunct="1"/>
            <a:r>
              <a:rPr lang="en-US" altLang="en-US"/>
              <a:t>Memory Latency – cost of getting the first word is a constant</a:t>
            </a:r>
          </a:p>
          <a:p>
            <a:pPr eaLnBrk="1" hangingPunct="1"/>
            <a:r>
              <a:rPr lang="en-US" altLang="en-US"/>
              <a:t>Wires have failed to scale</a:t>
            </a:r>
          </a:p>
          <a:p>
            <a:pPr eaLnBrk="1" hangingPunct="1"/>
            <a:r>
              <a:rPr lang="en-US" altLang="en-US"/>
              <a:t>Bigger cache memories are slower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/>
              <a:t>Serial Computer</a:t>
            </a:r>
            <a:br>
              <a:rPr lang="en-US" altLang="en-US"/>
            </a:br>
            <a:r>
              <a:rPr lang="en-US" altLang="en-US"/>
              <a:t>-Linear Address Space</a:t>
            </a:r>
          </a:p>
        </p:txBody>
      </p:sp>
      <p:sp>
        <p:nvSpPr>
          <p:cNvPr id="70658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59" name="AutoShape 4"/>
          <p:cNvSpPr>
            <a:spLocks noChangeArrowheads="1"/>
          </p:cNvSpPr>
          <p:nvPr/>
        </p:nvSpPr>
        <p:spPr bwMode="auto">
          <a:xfrm>
            <a:off x="4648200" y="28575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3717925" y="3660775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87137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Latency</a:t>
            </a:r>
            <a:r>
              <a:rPr lang="en-US" altLang="en-US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Bandwidth</a:t>
            </a:r>
            <a:r>
              <a:rPr lang="en-US" altLang="en-US">
                <a:latin typeface="Times New Roman" charset="0"/>
              </a:rPr>
              <a:t> is the rate of accessing successive words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825"/>
            <a:ext cx="7772400" cy="1858963"/>
          </a:xfrm>
        </p:spPr>
        <p:txBody>
          <a:bodyPr/>
          <a:lstStyle/>
          <a:p>
            <a:pPr eaLnBrk="1" hangingPunct="1"/>
            <a:r>
              <a:rPr lang="en-US" altLang="en-US"/>
              <a:t>von Neumann</a:t>
            </a:r>
            <a:br>
              <a:rPr lang="en-US" altLang="en-US"/>
            </a:br>
            <a:r>
              <a:rPr lang="en-US" altLang="en-US"/>
              <a:t>Architecture</a:t>
            </a:r>
            <a:br>
              <a:rPr lang="en-US" altLang="en-US"/>
            </a:br>
            <a:r>
              <a:rPr lang="en-US" altLang="en-US" sz="2800" i="1"/>
              <a:t>Princeton</a:t>
            </a:r>
            <a:endParaRPr lang="en-US" altLang="en-US" sz="2800"/>
          </a:p>
        </p:txBody>
      </p:sp>
      <p:sp>
        <p:nvSpPr>
          <p:cNvPr id="71682" name="AutoShape 3"/>
          <p:cNvSpPr>
            <a:spLocks noChangeArrowheads="1"/>
          </p:cNvSpPr>
          <p:nvPr/>
        </p:nvSpPr>
        <p:spPr bwMode="auto">
          <a:xfrm rot="-5400000">
            <a:off x="7086600" y="2438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6775450" y="22098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914400" y="25146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Arithmetic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Unit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(ALU)</a:t>
            </a:r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5486400" y="1981200"/>
            <a:ext cx="1295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838200" y="5181600"/>
            <a:ext cx="3276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Counter</a:t>
            </a:r>
          </a:p>
        </p:txBody>
      </p:sp>
      <p:sp>
        <p:nvSpPr>
          <p:cNvPr id="71687" name="Line 8"/>
          <p:cNvSpPr>
            <a:spLocks noChangeShapeType="1"/>
          </p:cNvSpPr>
          <p:nvPr/>
        </p:nvSpPr>
        <p:spPr bwMode="auto">
          <a:xfrm>
            <a:off x="41148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8" name="Line 9"/>
          <p:cNvSpPr>
            <a:spLocks noChangeShapeType="1"/>
          </p:cNvSpPr>
          <p:nvPr/>
        </p:nvSpPr>
        <p:spPr bwMode="auto">
          <a:xfrm flipV="1">
            <a:off x="4800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9" name="Line 10"/>
          <p:cNvSpPr>
            <a:spLocks noChangeShapeType="1"/>
          </p:cNvSpPr>
          <p:nvPr/>
        </p:nvSpPr>
        <p:spPr bwMode="auto">
          <a:xfrm flipH="1">
            <a:off x="335280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0" name="Line 11"/>
          <p:cNvSpPr>
            <a:spLocks noChangeShapeType="1"/>
          </p:cNvSpPr>
          <p:nvPr/>
        </p:nvSpPr>
        <p:spPr bwMode="auto">
          <a:xfrm>
            <a:off x="335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3184525" y="4156075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Pc = Pc + 1</a:t>
            </a:r>
          </a:p>
        </p:txBody>
      </p:sp>
      <p:sp>
        <p:nvSpPr>
          <p:cNvPr id="71692" name="AutoShape 13"/>
          <p:cNvSpPr>
            <a:spLocks noChangeArrowheads="1"/>
          </p:cNvSpPr>
          <p:nvPr/>
        </p:nvSpPr>
        <p:spPr bwMode="auto">
          <a:xfrm>
            <a:off x="2819400" y="2895600"/>
            <a:ext cx="2667000" cy="7620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Data/Instructions</a:t>
            </a:r>
          </a:p>
        </p:txBody>
      </p:sp>
      <p:sp>
        <p:nvSpPr>
          <p:cNvPr id="71693" name="AutoShape 14"/>
          <p:cNvSpPr>
            <a:spLocks noChangeArrowheads="1"/>
          </p:cNvSpPr>
          <p:nvPr/>
        </p:nvSpPr>
        <p:spPr bwMode="auto">
          <a:xfrm>
            <a:off x="7467600" y="2819400"/>
            <a:ext cx="228600" cy="2819400"/>
          </a:xfrm>
          <a:prstGeom prst="upArrow">
            <a:avLst>
              <a:gd name="adj1" fmla="val 50000"/>
              <a:gd name="adj2" fmla="val 3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4" name="AutoShape 15"/>
          <p:cNvSpPr>
            <a:spLocks noChangeArrowheads="1"/>
          </p:cNvSpPr>
          <p:nvPr/>
        </p:nvSpPr>
        <p:spPr bwMode="auto">
          <a:xfrm rot="5400000">
            <a:off x="5600700" y="3771900"/>
            <a:ext cx="228600" cy="3657600"/>
          </a:xfrm>
          <a:prstGeom prst="upArrow">
            <a:avLst>
              <a:gd name="adj1" fmla="val 50000"/>
              <a:gd name="adj2" fmla="val 4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5" name="AutoShape 16"/>
          <p:cNvSpPr>
            <a:spLocks noChangeArrowheads="1"/>
          </p:cNvSpPr>
          <p:nvPr/>
        </p:nvSpPr>
        <p:spPr bwMode="auto">
          <a:xfrm>
            <a:off x="1676400" y="46482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696" name="Text Box 17"/>
          <p:cNvSpPr txBox="1">
            <a:spLocks noChangeArrowheads="1"/>
          </p:cNvSpPr>
          <p:nvPr/>
        </p:nvSpPr>
        <p:spPr bwMode="auto">
          <a:xfrm>
            <a:off x="2590800" y="5745163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Deterministic Execution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"/>
            <a:ext cx="5410200" cy="143192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72706" name="AutoShape 3"/>
          <p:cNvSpPr>
            <a:spLocks noChangeArrowheads="1"/>
          </p:cNvSpPr>
          <p:nvPr/>
        </p:nvSpPr>
        <p:spPr bwMode="auto">
          <a:xfrm rot="-5400000">
            <a:off x="6858000" y="1998663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6477000" y="5046663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6172200" y="1312863"/>
            <a:ext cx="12954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2709" name="AutoShape 6"/>
          <p:cNvSpPr>
            <a:spLocks noChangeArrowheads="1"/>
          </p:cNvSpPr>
          <p:nvPr/>
        </p:nvSpPr>
        <p:spPr bwMode="auto">
          <a:xfrm>
            <a:off x="8382000" y="3979863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0" name="AutoShape 7"/>
          <p:cNvSpPr>
            <a:spLocks noChangeArrowheads="1"/>
          </p:cNvSpPr>
          <p:nvPr/>
        </p:nvSpPr>
        <p:spPr bwMode="auto">
          <a:xfrm rot="5400000">
            <a:off x="6515100" y="3027363"/>
            <a:ext cx="228600" cy="3810000"/>
          </a:xfrm>
          <a:prstGeom prst="upArrow">
            <a:avLst>
              <a:gd name="adj1" fmla="val 50000"/>
              <a:gd name="adj2" fmla="val 4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1" name="Rectangle 8"/>
          <p:cNvSpPr>
            <a:spLocks noChangeArrowheads="1"/>
          </p:cNvSpPr>
          <p:nvPr/>
        </p:nvSpPr>
        <p:spPr bwMode="auto">
          <a:xfrm>
            <a:off x="6172200" y="3598863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72712" name="AutoShape 9"/>
          <p:cNvSpPr>
            <a:spLocks noChangeArrowheads="1"/>
          </p:cNvSpPr>
          <p:nvPr/>
        </p:nvSpPr>
        <p:spPr bwMode="auto">
          <a:xfrm>
            <a:off x="8382000" y="2227263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3" name="Rectangle 10"/>
          <p:cNvSpPr>
            <a:spLocks noChangeArrowheads="1"/>
          </p:cNvSpPr>
          <p:nvPr/>
        </p:nvSpPr>
        <p:spPr bwMode="auto">
          <a:xfrm>
            <a:off x="5486400" y="1312863"/>
            <a:ext cx="2286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72714" name="AutoShape 11"/>
          <p:cNvSpPr>
            <a:spLocks noChangeArrowheads="1"/>
          </p:cNvSpPr>
          <p:nvPr/>
        </p:nvSpPr>
        <p:spPr bwMode="auto">
          <a:xfrm>
            <a:off x="7467600" y="21510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5" name="AutoShape 12"/>
          <p:cNvSpPr>
            <a:spLocks noChangeArrowheads="1"/>
          </p:cNvSpPr>
          <p:nvPr/>
        </p:nvSpPr>
        <p:spPr bwMode="auto">
          <a:xfrm>
            <a:off x="7543800" y="39036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6" name="AutoShape 13"/>
          <p:cNvSpPr>
            <a:spLocks noChangeArrowheads="1"/>
          </p:cNvSpPr>
          <p:nvPr/>
        </p:nvSpPr>
        <p:spPr bwMode="auto">
          <a:xfrm>
            <a:off x="5715000" y="25320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7" name="AutoShape 14"/>
          <p:cNvSpPr>
            <a:spLocks noChangeArrowheads="1"/>
          </p:cNvSpPr>
          <p:nvPr/>
        </p:nvSpPr>
        <p:spPr bwMode="auto">
          <a:xfrm>
            <a:off x="5715000" y="39036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8" name="Text Box 15"/>
          <p:cNvSpPr txBox="1">
            <a:spLocks noChangeArrowheads="1"/>
          </p:cNvSpPr>
          <p:nvPr/>
        </p:nvSpPr>
        <p:spPr bwMode="auto">
          <a:xfrm>
            <a:off x="914400" y="1747838"/>
            <a:ext cx="3733800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Main Memory is large and slow.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Cache is much smaller and much faster.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Control logic control keeps the main memory coherent. </a:t>
            </a:r>
          </a:p>
        </p:txBody>
      </p:sp>
      <p:sp>
        <p:nvSpPr>
          <p:cNvPr id="72719" name="Text Box 16"/>
          <p:cNvSpPr txBox="1">
            <a:spLocks noChangeArrowheads="1"/>
          </p:cNvSpPr>
          <p:nvPr/>
        </p:nvSpPr>
        <p:spPr bwMode="auto">
          <a:xfrm>
            <a:off x="838200" y="5516563"/>
            <a:ext cx="792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Non-Deterministic Execution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20650"/>
            <a:ext cx="5410200" cy="2101850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- Three Levels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73730" name="AutoShape 3"/>
          <p:cNvSpPr>
            <a:spLocks noChangeArrowheads="1"/>
          </p:cNvSpPr>
          <p:nvPr/>
        </p:nvSpPr>
        <p:spPr bwMode="auto">
          <a:xfrm rot="-5400000">
            <a:off x="6858000" y="2667000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6477000" y="61722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6172200" y="762000"/>
            <a:ext cx="15240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Gigabytes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Large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Slow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160 X</a:t>
            </a:r>
          </a:p>
        </p:txBody>
      </p:sp>
      <p:sp>
        <p:nvSpPr>
          <p:cNvPr id="73733" name="AutoShape 6"/>
          <p:cNvSpPr>
            <a:spLocks noChangeArrowheads="1"/>
          </p:cNvSpPr>
          <p:nvPr/>
        </p:nvSpPr>
        <p:spPr bwMode="auto">
          <a:xfrm>
            <a:off x="8382000" y="4648200"/>
            <a:ext cx="228600" cy="1524000"/>
          </a:xfrm>
          <a:prstGeom prst="upArrow">
            <a:avLst>
              <a:gd name="adj1" fmla="val 50000"/>
              <a:gd name="adj2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4" name="AutoShape 7"/>
          <p:cNvSpPr>
            <a:spLocks noChangeArrowheads="1"/>
          </p:cNvSpPr>
          <p:nvPr/>
        </p:nvSpPr>
        <p:spPr bwMode="auto">
          <a:xfrm rot="5400000">
            <a:off x="7353300" y="5067300"/>
            <a:ext cx="228600" cy="2133600"/>
          </a:xfrm>
          <a:prstGeom prst="up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5" name="Rectangle 8"/>
          <p:cNvSpPr>
            <a:spLocks noChangeArrowheads="1"/>
          </p:cNvSpPr>
          <p:nvPr/>
        </p:nvSpPr>
        <p:spPr bwMode="auto">
          <a:xfrm>
            <a:off x="6172200" y="4038600"/>
            <a:ext cx="1524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16X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L3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Memory</a:t>
            </a:r>
          </a:p>
        </p:txBody>
      </p:sp>
      <p:sp>
        <p:nvSpPr>
          <p:cNvPr id="73736" name="AutoShape 9"/>
          <p:cNvSpPr>
            <a:spLocks noChangeArrowheads="1"/>
          </p:cNvSpPr>
          <p:nvPr/>
        </p:nvSpPr>
        <p:spPr bwMode="auto">
          <a:xfrm>
            <a:off x="8382000" y="2895600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7" name="Rectangle 10"/>
          <p:cNvSpPr>
            <a:spLocks noChangeArrowheads="1"/>
          </p:cNvSpPr>
          <p:nvPr/>
        </p:nvSpPr>
        <p:spPr bwMode="auto">
          <a:xfrm>
            <a:off x="457200" y="1905000"/>
            <a:ext cx="12954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Control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</p:txBody>
      </p:sp>
      <p:sp>
        <p:nvSpPr>
          <p:cNvPr id="73738" name="AutoShape 11"/>
          <p:cNvSpPr>
            <a:spLocks noChangeArrowheads="1"/>
          </p:cNvSpPr>
          <p:nvPr/>
        </p:nvSpPr>
        <p:spPr bwMode="auto">
          <a:xfrm>
            <a:off x="7696200" y="28194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9" name="AutoShape 12"/>
          <p:cNvSpPr>
            <a:spLocks noChangeArrowheads="1"/>
          </p:cNvSpPr>
          <p:nvPr/>
        </p:nvSpPr>
        <p:spPr bwMode="auto">
          <a:xfrm>
            <a:off x="7696200" y="45720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0" name="AutoShape 13"/>
          <p:cNvSpPr>
            <a:spLocks noChangeArrowheads="1"/>
          </p:cNvSpPr>
          <p:nvPr/>
        </p:nvSpPr>
        <p:spPr bwMode="auto">
          <a:xfrm>
            <a:off x="1752600" y="3200400"/>
            <a:ext cx="4419600" cy="228600"/>
          </a:xfrm>
          <a:prstGeom prst="leftRightArrow">
            <a:avLst>
              <a:gd name="adj1" fmla="val 50000"/>
              <a:gd name="adj2" fmla="val 38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1" name="AutoShape 14"/>
          <p:cNvSpPr>
            <a:spLocks noChangeArrowheads="1"/>
          </p:cNvSpPr>
          <p:nvPr/>
        </p:nvSpPr>
        <p:spPr bwMode="auto">
          <a:xfrm>
            <a:off x="56388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2" name="Rectangle 15"/>
          <p:cNvSpPr>
            <a:spLocks noChangeArrowheads="1"/>
          </p:cNvSpPr>
          <p:nvPr/>
        </p:nvSpPr>
        <p:spPr bwMode="auto">
          <a:xfrm>
            <a:off x="4267200" y="426720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L2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Memory</a:t>
            </a:r>
          </a:p>
        </p:txBody>
      </p:sp>
      <p:sp>
        <p:nvSpPr>
          <p:cNvPr id="73743" name="Rectangle 16"/>
          <p:cNvSpPr>
            <a:spLocks noChangeArrowheads="1"/>
          </p:cNvSpPr>
          <p:nvPr/>
        </p:nvSpPr>
        <p:spPr bwMode="auto">
          <a:xfrm>
            <a:off x="2286000" y="43434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L1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Memory</a:t>
            </a:r>
          </a:p>
        </p:txBody>
      </p:sp>
      <p:sp>
        <p:nvSpPr>
          <p:cNvPr id="73744" name="AutoShape 17"/>
          <p:cNvSpPr>
            <a:spLocks noChangeArrowheads="1"/>
          </p:cNvSpPr>
          <p:nvPr/>
        </p:nvSpPr>
        <p:spPr bwMode="auto">
          <a:xfrm>
            <a:off x="17526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5" name="AutoShape 18"/>
          <p:cNvSpPr>
            <a:spLocks noChangeArrowheads="1"/>
          </p:cNvSpPr>
          <p:nvPr/>
        </p:nvSpPr>
        <p:spPr bwMode="auto">
          <a:xfrm>
            <a:off x="3657600" y="4572000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46" name="Text Box 19"/>
          <p:cNvSpPr txBox="1">
            <a:spLocks noChangeArrowheads="1"/>
          </p:cNvSpPr>
          <p:nvPr/>
        </p:nvSpPr>
        <p:spPr bwMode="auto">
          <a:xfrm>
            <a:off x="2498725" y="392747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2X</a:t>
            </a:r>
          </a:p>
        </p:txBody>
      </p:sp>
      <p:sp>
        <p:nvSpPr>
          <p:cNvPr id="73747" name="Text Box 20"/>
          <p:cNvSpPr txBox="1">
            <a:spLocks noChangeArrowheads="1"/>
          </p:cNvSpPr>
          <p:nvPr/>
        </p:nvSpPr>
        <p:spPr bwMode="auto">
          <a:xfrm>
            <a:off x="4403725" y="3886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8X</a:t>
            </a:r>
          </a:p>
        </p:txBody>
      </p:sp>
      <p:sp>
        <p:nvSpPr>
          <p:cNvPr id="73748" name="Text Box 21"/>
          <p:cNvSpPr txBox="1">
            <a:spLocks noChangeArrowheads="1"/>
          </p:cNvSpPr>
          <p:nvPr/>
        </p:nvSpPr>
        <p:spPr bwMode="auto">
          <a:xfrm>
            <a:off x="6156325" y="5257800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 Megabytes</a:t>
            </a:r>
          </a:p>
        </p:txBody>
      </p:sp>
      <p:sp>
        <p:nvSpPr>
          <p:cNvPr id="73749" name="Text Box 22"/>
          <p:cNvSpPr txBox="1">
            <a:spLocks noChangeArrowheads="1"/>
          </p:cNvSpPr>
          <p:nvPr/>
        </p:nvSpPr>
        <p:spPr bwMode="auto">
          <a:xfrm>
            <a:off x="4175125" y="5222875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128 Kilobytes</a:t>
            </a:r>
          </a:p>
        </p:txBody>
      </p:sp>
      <p:sp>
        <p:nvSpPr>
          <p:cNvPr id="73750" name="Text Box 23"/>
          <p:cNvSpPr txBox="1">
            <a:spLocks noChangeArrowheads="1"/>
          </p:cNvSpPr>
          <p:nvPr/>
        </p:nvSpPr>
        <p:spPr bwMode="auto">
          <a:xfrm>
            <a:off x="2212975" y="5029200"/>
            <a:ext cx="174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32 Kilobytes</a:t>
            </a:r>
          </a:p>
        </p:txBody>
      </p:sp>
      <p:sp>
        <p:nvSpPr>
          <p:cNvPr id="73751" name="Text Box 24"/>
          <p:cNvSpPr txBox="1">
            <a:spLocks noChangeArrowheads="1"/>
          </p:cNvSpPr>
          <p:nvPr/>
        </p:nvSpPr>
        <p:spPr bwMode="auto">
          <a:xfrm>
            <a:off x="1965325" y="2022475"/>
            <a:ext cx="371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        2 Gigahertz Clock        </a:t>
            </a:r>
          </a:p>
        </p:txBody>
      </p:sp>
      <p:sp>
        <p:nvSpPr>
          <p:cNvPr id="73752" name="Text Box 25"/>
          <p:cNvSpPr txBox="1">
            <a:spLocks noChangeArrowheads="1"/>
          </p:cNvSpPr>
          <p:nvPr/>
        </p:nvSpPr>
        <p:spPr bwMode="auto">
          <a:xfrm>
            <a:off x="304800" y="5638800"/>
            <a:ext cx="6553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Really Non-Deterministic Execution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Instructions</a:t>
            </a:r>
          </a:p>
        </p:txBody>
      </p:sp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13716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46482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56" name="Line 6"/>
          <p:cNvSpPr>
            <a:spLocks noChangeShapeType="1"/>
          </p:cNvSpPr>
          <p:nvPr/>
        </p:nvSpPr>
        <p:spPr bwMode="auto">
          <a:xfrm>
            <a:off x="20574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7" name="Line 7"/>
          <p:cNvSpPr>
            <a:spLocks noChangeShapeType="1"/>
          </p:cNvSpPr>
          <p:nvPr/>
        </p:nvSpPr>
        <p:spPr bwMode="auto">
          <a:xfrm>
            <a:off x="53340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Text Box 9"/>
          <p:cNvSpPr txBox="1">
            <a:spLocks noChangeArrowheads="1"/>
          </p:cNvSpPr>
          <p:nvPr/>
        </p:nvSpPr>
        <p:spPr bwMode="auto">
          <a:xfrm>
            <a:off x="2590800" y="1143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Floating Point Add Operation</a:t>
            </a:r>
          </a:p>
        </p:txBody>
      </p:sp>
      <p:sp>
        <p:nvSpPr>
          <p:cNvPr id="74759" name="Rectangle 10"/>
          <p:cNvSpPr>
            <a:spLocks noChangeArrowheads="1"/>
          </p:cNvSpPr>
          <p:nvPr/>
        </p:nvSpPr>
        <p:spPr bwMode="auto">
          <a:xfrm>
            <a:off x="13716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0</a:t>
            </a:r>
          </a:p>
        </p:txBody>
      </p:sp>
      <p:sp>
        <p:nvSpPr>
          <p:cNvPr id="74760" name="Rectangle 11"/>
          <p:cNvSpPr>
            <a:spLocks noChangeArrowheads="1"/>
          </p:cNvSpPr>
          <p:nvPr/>
        </p:nvSpPr>
        <p:spPr bwMode="auto">
          <a:xfrm>
            <a:off x="26670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1</a:t>
            </a:r>
          </a:p>
        </p:txBody>
      </p:sp>
      <p:sp>
        <p:nvSpPr>
          <p:cNvPr id="74761" name="Rectangle 12"/>
          <p:cNvSpPr>
            <a:spLocks noChangeArrowheads="1"/>
          </p:cNvSpPr>
          <p:nvPr/>
        </p:nvSpPr>
        <p:spPr bwMode="auto">
          <a:xfrm>
            <a:off x="1371600" y="37338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74762" name="Rectangle 13"/>
          <p:cNvSpPr>
            <a:spLocks noChangeArrowheads="1"/>
          </p:cNvSpPr>
          <p:nvPr/>
        </p:nvSpPr>
        <p:spPr bwMode="auto">
          <a:xfrm>
            <a:off x="1371600" y="4267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</p:txBody>
      </p:sp>
      <p:sp>
        <p:nvSpPr>
          <p:cNvPr id="74763" name="Text Box 14"/>
          <p:cNvSpPr txBox="1">
            <a:spLocks noChangeArrowheads="1"/>
          </p:cNvSpPr>
          <p:nvPr/>
        </p:nvSpPr>
        <p:spPr bwMode="auto">
          <a:xfrm>
            <a:off x="5470525" y="3541713"/>
            <a:ext cx="1200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Alignment</a:t>
            </a:r>
          </a:p>
        </p:txBody>
      </p:sp>
      <p:sp>
        <p:nvSpPr>
          <p:cNvPr id="74764" name="Rectangle 15"/>
          <p:cNvSpPr>
            <a:spLocks noChangeArrowheads="1"/>
          </p:cNvSpPr>
          <p:nvPr/>
        </p:nvSpPr>
        <p:spPr bwMode="auto">
          <a:xfrm>
            <a:off x="1371600" y="5029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Adder </a:t>
            </a:r>
          </a:p>
        </p:txBody>
      </p:sp>
      <p:sp>
        <p:nvSpPr>
          <p:cNvPr id="74765" name="Rectangle 16"/>
          <p:cNvSpPr>
            <a:spLocks noChangeArrowheads="1"/>
          </p:cNvSpPr>
          <p:nvPr/>
        </p:nvSpPr>
        <p:spPr bwMode="auto">
          <a:xfrm>
            <a:off x="1371600" y="57150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Result</a:t>
            </a:r>
          </a:p>
        </p:txBody>
      </p:sp>
      <p:sp>
        <p:nvSpPr>
          <p:cNvPr id="74766" name="Line 17"/>
          <p:cNvSpPr>
            <a:spLocks noChangeShapeType="1"/>
          </p:cNvSpPr>
          <p:nvPr/>
        </p:nvSpPr>
        <p:spPr bwMode="auto">
          <a:xfrm>
            <a:off x="8077200" y="1447800"/>
            <a:ext cx="0" cy="464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Line 18"/>
          <p:cNvSpPr>
            <a:spLocks noChangeShapeType="1"/>
          </p:cNvSpPr>
          <p:nvPr/>
        </p:nvSpPr>
        <p:spPr bwMode="auto">
          <a:xfrm>
            <a:off x="7162800" y="2514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Line 19"/>
          <p:cNvSpPr>
            <a:spLocks noChangeShapeType="1"/>
          </p:cNvSpPr>
          <p:nvPr/>
        </p:nvSpPr>
        <p:spPr bwMode="auto">
          <a:xfrm>
            <a:off x="7162800" y="5562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Line 20"/>
          <p:cNvSpPr>
            <a:spLocks noChangeShapeType="1"/>
          </p:cNvSpPr>
          <p:nvPr/>
        </p:nvSpPr>
        <p:spPr bwMode="auto">
          <a:xfrm>
            <a:off x="7162800" y="35052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Line 21"/>
          <p:cNvSpPr>
            <a:spLocks noChangeShapeType="1"/>
          </p:cNvSpPr>
          <p:nvPr/>
        </p:nvSpPr>
        <p:spPr bwMode="auto">
          <a:xfrm>
            <a:off x="7162800" y="48768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Line 22"/>
          <p:cNvSpPr>
            <a:spLocks noChangeShapeType="1"/>
          </p:cNvSpPr>
          <p:nvPr/>
        </p:nvSpPr>
        <p:spPr bwMode="auto">
          <a:xfrm>
            <a:off x="1676400" y="2286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2" name="Line 23"/>
          <p:cNvSpPr>
            <a:spLocks noChangeShapeType="1"/>
          </p:cNvSpPr>
          <p:nvPr/>
        </p:nvSpPr>
        <p:spPr bwMode="auto">
          <a:xfrm flipH="1">
            <a:off x="3810000" y="2286000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3" name="Line 24"/>
          <p:cNvSpPr>
            <a:spLocks noChangeShapeType="1"/>
          </p:cNvSpPr>
          <p:nvPr/>
        </p:nvSpPr>
        <p:spPr bwMode="auto">
          <a:xfrm flipH="1">
            <a:off x="4419600" y="2286000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4" name="Line 25"/>
          <p:cNvSpPr>
            <a:spLocks noChangeShapeType="1"/>
          </p:cNvSpPr>
          <p:nvPr/>
        </p:nvSpPr>
        <p:spPr bwMode="auto">
          <a:xfrm>
            <a:off x="2514600" y="23622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5" name="Text Box 26"/>
          <p:cNvSpPr txBox="1">
            <a:spLocks noChangeArrowheads="1"/>
          </p:cNvSpPr>
          <p:nvPr/>
        </p:nvSpPr>
        <p:spPr bwMode="auto">
          <a:xfrm>
            <a:off x="7299325" y="722313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Pipeline Stages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36750"/>
            <a:ext cx="7772400" cy="2101850"/>
          </a:xfrm>
        </p:spPr>
        <p:txBody>
          <a:bodyPr/>
          <a:lstStyle/>
          <a:p>
            <a:pPr eaLnBrk="1" hangingPunct="1"/>
            <a:r>
              <a:rPr lang="en-US" altLang="en-US"/>
              <a:t>Programming Models</a:t>
            </a:r>
            <a:br>
              <a:rPr lang="en-US" altLang="en-US"/>
            </a:br>
            <a:r>
              <a:rPr lang="en-US" altLang="en-US"/>
              <a:t>for </a:t>
            </a:r>
            <a:br>
              <a:rPr lang="en-US" altLang="en-US"/>
            </a:br>
            <a:r>
              <a:rPr lang="en-US" altLang="en-US"/>
              <a:t>Parallel Computing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</a:t>
            </a:r>
            <a:br>
              <a:rPr lang="en-US" altLang="en-US" sz="4000" b="1" i="1"/>
            </a:br>
            <a:endParaRPr lang="en-US" altLang="en-US" sz="4000" b="1" i="1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/>
              <a:t>Programming Languages</a:t>
            </a:r>
          </a:p>
          <a:p>
            <a:pPr eaLnBrk="1" hangingPunct="1"/>
            <a:r>
              <a:rPr lang="en-US" altLang="en-US"/>
              <a:t>Decomposition of a Problem Data Domain </a:t>
            </a:r>
          </a:p>
          <a:p>
            <a:pPr eaLnBrk="1" hangingPunct="1"/>
            <a:r>
              <a:rPr lang="en-US" altLang="en-US"/>
              <a:t>Programming Constructs for Parallel Computing</a:t>
            </a:r>
          </a:p>
          <a:p>
            <a:pPr eaLnBrk="1" hangingPunct="1"/>
            <a:r>
              <a:rPr lang="en-US" altLang="en-US"/>
              <a:t>Efficiency Modeling of Parallel Computing</a:t>
            </a:r>
          </a:p>
          <a:p>
            <a:pPr eaLnBrk="1" hangingPunct="1"/>
            <a:r>
              <a:rPr lang="en-US" altLang="en-US"/>
              <a:t>Cost of Operations – Algorithm Complexity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Line 2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26" name="AutoShape 3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27" name="AutoShape 4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2438400" y="52578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7829" name="AutoShape 6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0" name="AutoShape 7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1" name="AutoShape 8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2" name="Text Box 9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7833" name="Line 10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4" name="Line 11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5" name="Line 12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36" name="AutoShape 13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7" name="AutoShape 14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8" name="AutoShape 15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839" name="Text Box 16"/>
          <p:cNvSpPr txBox="1">
            <a:spLocks noChangeArrowheads="1"/>
          </p:cNvSpPr>
          <p:nvPr/>
        </p:nvSpPr>
        <p:spPr bwMode="auto">
          <a:xfrm>
            <a:off x="517525" y="4079875"/>
            <a:ext cx="752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Max  0             Max 0             Max  0             Max    </a:t>
            </a:r>
          </a:p>
        </p:txBody>
      </p:sp>
      <p:sp>
        <p:nvSpPr>
          <p:cNvPr id="77840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4478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M</a:t>
            </a:r>
            <a:r>
              <a:rPr lang="en-US" altLang="en-US">
                <a:latin typeface="Antique Olive" charset="0"/>
              </a:rPr>
              <a:t>essage </a:t>
            </a: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P</a:t>
            </a:r>
            <a:r>
              <a:rPr lang="en-US" altLang="en-US">
                <a:latin typeface="Antique Olive" charset="0"/>
              </a:rPr>
              <a:t>assing </a:t>
            </a: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I</a:t>
            </a:r>
            <a:r>
              <a:rPr lang="en-US" altLang="en-US">
                <a:latin typeface="Antique Olive" charset="0"/>
              </a:rPr>
              <a:t>nterface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78850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1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2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2438400" y="55626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8854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5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6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57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8858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0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61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2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3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4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5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6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7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8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69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8870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78871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2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3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74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79874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75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6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2438400" y="52578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9878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9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0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1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9882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3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4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5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6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7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8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89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0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1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2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3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94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79895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6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7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8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99" name="AutoShape 28"/>
          <p:cNvSpPr>
            <a:spLocks noChangeArrowheads="1"/>
          </p:cNvSpPr>
          <p:nvPr/>
        </p:nvSpPr>
        <p:spPr bwMode="auto">
          <a:xfrm>
            <a:off x="12192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0" name="AutoShape 29"/>
          <p:cNvSpPr>
            <a:spLocks noChangeArrowheads="1"/>
          </p:cNvSpPr>
          <p:nvPr/>
        </p:nvSpPr>
        <p:spPr bwMode="auto">
          <a:xfrm>
            <a:off x="3276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1" name="AutoShape 30"/>
          <p:cNvSpPr>
            <a:spLocks noChangeArrowheads="1"/>
          </p:cNvSpPr>
          <p:nvPr/>
        </p:nvSpPr>
        <p:spPr bwMode="auto">
          <a:xfrm>
            <a:off x="49530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2" name="AutoShape 31"/>
          <p:cNvSpPr>
            <a:spLocks noChangeArrowheads="1"/>
          </p:cNvSpPr>
          <p:nvPr/>
        </p:nvSpPr>
        <p:spPr bwMode="auto">
          <a:xfrm>
            <a:off x="6324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903" name="Text Box 32"/>
          <p:cNvSpPr txBox="1">
            <a:spLocks noChangeArrowheads="1"/>
          </p:cNvSpPr>
          <p:nvPr/>
        </p:nvSpPr>
        <p:spPr bwMode="auto">
          <a:xfrm>
            <a:off x="2193925" y="5827713"/>
            <a:ext cx="359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DUAL CORE </a:t>
            </a:r>
            <a:r>
              <a:rPr lang="en-US" altLang="en-US" sz="2000" b="1" i="1">
                <a:solidFill>
                  <a:srgbClr val="FF0000"/>
                </a:solidFill>
              </a:rPr>
              <a:t>PROCESSORS</a:t>
            </a:r>
            <a:r>
              <a:rPr lang="en-US" altLang="en-US" sz="1800" b="1" i="1">
                <a:solidFill>
                  <a:srgbClr val="FF0000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80898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899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0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2438400" y="53340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0902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3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4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7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9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0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1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2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3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4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5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6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7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18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80919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0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1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2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23" name="AutoShape 28"/>
          <p:cNvSpPr>
            <a:spLocks noChangeArrowheads="1"/>
          </p:cNvSpPr>
          <p:nvPr/>
        </p:nvSpPr>
        <p:spPr bwMode="auto">
          <a:xfrm>
            <a:off x="12192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4" name="AutoShape 29"/>
          <p:cNvSpPr>
            <a:spLocks noChangeArrowheads="1"/>
          </p:cNvSpPr>
          <p:nvPr/>
        </p:nvSpPr>
        <p:spPr bwMode="auto">
          <a:xfrm>
            <a:off x="3276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5" name="AutoShape 30"/>
          <p:cNvSpPr>
            <a:spLocks noChangeArrowheads="1"/>
          </p:cNvSpPr>
          <p:nvPr/>
        </p:nvSpPr>
        <p:spPr bwMode="auto">
          <a:xfrm>
            <a:off x="49530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6" name="AutoShape 31"/>
          <p:cNvSpPr>
            <a:spLocks noChangeArrowheads="1"/>
          </p:cNvSpPr>
          <p:nvPr/>
        </p:nvSpPr>
        <p:spPr bwMode="auto">
          <a:xfrm>
            <a:off x="6324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7" name="AutoShape 32"/>
          <p:cNvSpPr>
            <a:spLocks noChangeArrowheads="1"/>
          </p:cNvSpPr>
          <p:nvPr/>
        </p:nvSpPr>
        <p:spPr bwMode="auto">
          <a:xfrm>
            <a:off x="13716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8" name="AutoShape 33"/>
          <p:cNvSpPr>
            <a:spLocks noChangeArrowheads="1"/>
          </p:cNvSpPr>
          <p:nvPr/>
        </p:nvSpPr>
        <p:spPr bwMode="auto">
          <a:xfrm>
            <a:off x="15240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29" name="AutoShape 34"/>
          <p:cNvSpPr>
            <a:spLocks noChangeArrowheads="1"/>
          </p:cNvSpPr>
          <p:nvPr/>
        </p:nvSpPr>
        <p:spPr bwMode="auto">
          <a:xfrm>
            <a:off x="34290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0" name="AutoShape 35"/>
          <p:cNvSpPr>
            <a:spLocks noChangeArrowheads="1"/>
          </p:cNvSpPr>
          <p:nvPr/>
        </p:nvSpPr>
        <p:spPr bwMode="auto">
          <a:xfrm>
            <a:off x="35814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1" name="AutoShape 36"/>
          <p:cNvSpPr>
            <a:spLocks noChangeArrowheads="1"/>
          </p:cNvSpPr>
          <p:nvPr/>
        </p:nvSpPr>
        <p:spPr bwMode="auto">
          <a:xfrm>
            <a:off x="51054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2" name="AutoShape 37"/>
          <p:cNvSpPr>
            <a:spLocks noChangeArrowheads="1"/>
          </p:cNvSpPr>
          <p:nvPr/>
        </p:nvSpPr>
        <p:spPr bwMode="auto">
          <a:xfrm>
            <a:off x="52578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3" name="AutoShape 38"/>
          <p:cNvSpPr>
            <a:spLocks noChangeArrowheads="1"/>
          </p:cNvSpPr>
          <p:nvPr/>
        </p:nvSpPr>
        <p:spPr bwMode="auto">
          <a:xfrm>
            <a:off x="64770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4" name="AutoShape 39"/>
          <p:cNvSpPr>
            <a:spLocks noChangeArrowheads="1"/>
          </p:cNvSpPr>
          <p:nvPr/>
        </p:nvSpPr>
        <p:spPr bwMode="auto">
          <a:xfrm>
            <a:off x="66294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935" name="Text Box 40"/>
          <p:cNvSpPr txBox="1">
            <a:spLocks noChangeArrowheads="1"/>
          </p:cNvSpPr>
          <p:nvPr/>
        </p:nvSpPr>
        <p:spPr bwMode="auto">
          <a:xfrm>
            <a:off x="2193925" y="5827713"/>
            <a:ext cx="342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FOUR CORE PROCESSORS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1" name="Object 3"/>
          <p:cNvGraphicFramePr>
            <a:graphicFrameLocks noChangeAspect="1"/>
          </p:cNvGraphicFramePr>
          <p:nvPr/>
        </p:nvGraphicFramePr>
        <p:xfrm>
          <a:off x="735013" y="1276350"/>
          <a:ext cx="6884987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3" imgW="6885714" imgH="4304762" progId="Paint.Picture">
                  <p:embed/>
                </p:oleObj>
              </mc:Choice>
              <mc:Fallback>
                <p:oleObj name="Bitmap Image" r:id="rId3" imgW="6885714" imgH="4304762" progId="Paint.Picture">
                  <p:embed/>
                  <p:pic>
                    <p:nvPicPr>
                      <p:cNvPr id="819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276350"/>
                        <a:ext cx="6884987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0" y="2036763"/>
            <a:ext cx="2438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Network Switch</a:t>
            </a:r>
          </a:p>
        </p:txBody>
      </p:sp>
      <p:sp>
        <p:nvSpPr>
          <p:cNvPr id="3" name="Oval 2"/>
          <p:cNvSpPr/>
          <p:nvPr/>
        </p:nvSpPr>
        <p:spPr>
          <a:xfrm>
            <a:off x="5791200" y="1417638"/>
            <a:ext cx="1600200" cy="1585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Compute Nodes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Line 2"/>
          <p:cNvSpPr>
            <a:spLocks noChangeShapeType="1"/>
          </p:cNvSpPr>
          <p:nvPr/>
        </p:nvSpPr>
        <p:spPr bwMode="auto">
          <a:xfrm>
            <a:off x="1143000" y="40386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2286000" y="57912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2947" name="AutoShape 4"/>
          <p:cNvSpPr>
            <a:spLocks noChangeArrowheads="1"/>
          </p:cNvSpPr>
          <p:nvPr/>
        </p:nvSpPr>
        <p:spPr bwMode="auto">
          <a:xfrm>
            <a:off x="51054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48" name="AutoShape 5"/>
          <p:cNvSpPr>
            <a:spLocks/>
          </p:cNvSpPr>
          <p:nvPr/>
        </p:nvSpPr>
        <p:spPr bwMode="auto">
          <a:xfrm rot="5378832">
            <a:off x="3543300" y="261938"/>
            <a:ext cx="1214437" cy="5868988"/>
          </a:xfrm>
          <a:prstGeom prst="leftBrace">
            <a:avLst>
              <a:gd name="adj1" fmla="val 402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2525713" y="2174875"/>
            <a:ext cx="401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Global Program Address Space</a:t>
            </a:r>
          </a:p>
        </p:txBody>
      </p:sp>
      <p:sp>
        <p:nvSpPr>
          <p:cNvPr id="82950" name="Line 7"/>
          <p:cNvSpPr>
            <a:spLocks noChangeShapeType="1"/>
          </p:cNvSpPr>
          <p:nvPr/>
        </p:nvSpPr>
        <p:spPr bwMode="auto">
          <a:xfrm>
            <a:off x="2667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1" name="Line 8"/>
          <p:cNvSpPr>
            <a:spLocks noChangeShapeType="1"/>
          </p:cNvSpPr>
          <p:nvPr/>
        </p:nvSpPr>
        <p:spPr bwMode="auto">
          <a:xfrm>
            <a:off x="4191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2" name="Line 9"/>
          <p:cNvSpPr>
            <a:spLocks noChangeShapeType="1"/>
          </p:cNvSpPr>
          <p:nvPr/>
        </p:nvSpPr>
        <p:spPr bwMode="auto">
          <a:xfrm>
            <a:off x="5715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3" name="Text Box 10"/>
          <p:cNvSpPr txBox="1">
            <a:spLocks noChangeArrowheads="1"/>
          </p:cNvSpPr>
          <p:nvPr/>
        </p:nvSpPr>
        <p:spPr bwMode="auto">
          <a:xfrm>
            <a:off x="974725" y="4003675"/>
            <a:ext cx="622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n-1  n         2n-1 2n        3n-1 3n      4n-1</a:t>
            </a:r>
          </a:p>
        </p:txBody>
      </p:sp>
      <p:sp>
        <p:nvSpPr>
          <p:cNvPr id="82954" name="AutoShape 11"/>
          <p:cNvSpPr>
            <a:spLocks/>
          </p:cNvSpPr>
          <p:nvPr/>
        </p:nvSpPr>
        <p:spPr bwMode="auto">
          <a:xfrm rot="16200000" flipH="1">
            <a:off x="16764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5" name="AutoShape 12"/>
          <p:cNvSpPr>
            <a:spLocks/>
          </p:cNvSpPr>
          <p:nvPr/>
        </p:nvSpPr>
        <p:spPr bwMode="auto">
          <a:xfrm rot="16200000" flipH="1">
            <a:off x="3124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6" name="AutoShape 13"/>
          <p:cNvSpPr>
            <a:spLocks/>
          </p:cNvSpPr>
          <p:nvPr/>
        </p:nvSpPr>
        <p:spPr bwMode="auto">
          <a:xfrm rot="16200000" flipH="1">
            <a:off x="4648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7" name="AutoShape 14"/>
          <p:cNvSpPr>
            <a:spLocks/>
          </p:cNvSpPr>
          <p:nvPr/>
        </p:nvSpPr>
        <p:spPr bwMode="auto">
          <a:xfrm rot="16200000" flipH="1">
            <a:off x="6172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58" name="Text Box 15"/>
          <p:cNvSpPr txBox="1">
            <a:spLocks noChangeArrowheads="1"/>
          </p:cNvSpPr>
          <p:nvPr/>
        </p:nvSpPr>
        <p:spPr bwMode="auto">
          <a:xfrm>
            <a:off x="1295400" y="35814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Local          Local             Local           Local</a:t>
            </a:r>
          </a:p>
        </p:txBody>
      </p:sp>
      <p:sp>
        <p:nvSpPr>
          <p:cNvPr id="82959" name="AutoShape 16"/>
          <p:cNvSpPr>
            <a:spLocks noChangeArrowheads="1"/>
          </p:cNvSpPr>
          <p:nvPr/>
        </p:nvSpPr>
        <p:spPr bwMode="auto">
          <a:xfrm>
            <a:off x="42672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0" name="AutoShape 17"/>
          <p:cNvSpPr>
            <a:spLocks noChangeArrowheads="1"/>
          </p:cNvSpPr>
          <p:nvPr/>
        </p:nvSpPr>
        <p:spPr bwMode="auto">
          <a:xfrm>
            <a:off x="28956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1" name="AutoShape 18"/>
          <p:cNvSpPr>
            <a:spLocks noChangeArrowheads="1"/>
          </p:cNvSpPr>
          <p:nvPr/>
        </p:nvSpPr>
        <p:spPr bwMode="auto">
          <a:xfrm>
            <a:off x="12954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962" name="Line 19"/>
          <p:cNvSpPr>
            <a:spLocks noChangeShapeType="1"/>
          </p:cNvSpPr>
          <p:nvPr/>
        </p:nvSpPr>
        <p:spPr bwMode="auto">
          <a:xfrm>
            <a:off x="1143000" y="48768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3" name="Text Box 20"/>
          <p:cNvSpPr txBox="1">
            <a:spLocks noChangeArrowheads="1"/>
          </p:cNvSpPr>
          <p:nvPr/>
        </p:nvSpPr>
        <p:spPr bwMode="auto">
          <a:xfrm>
            <a:off x="6003925" y="4918075"/>
            <a:ext cx="3140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and 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Bus with Conflict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Resolution</a:t>
            </a:r>
          </a:p>
        </p:txBody>
      </p:sp>
      <p:sp>
        <p:nvSpPr>
          <p:cNvPr id="82964" name="Rectangle 21"/>
          <p:cNvSpPr>
            <a:spLocks noChangeArrowheads="1"/>
          </p:cNvSpPr>
          <p:nvPr/>
        </p:nvSpPr>
        <p:spPr bwMode="auto">
          <a:xfrm>
            <a:off x="685800" y="381000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Arial Black" charset="0"/>
              </a:rPr>
              <a:t>Multi-Threading</a:t>
            </a:r>
            <a:br>
              <a:rPr lang="en-US" altLang="en-US" sz="44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4400" i="1">
                <a:solidFill>
                  <a:schemeClr val="tx2"/>
                </a:solidFill>
                <a:latin typeface="Antique Olive" charset="0"/>
              </a:rPr>
              <a:t>OpenMP Programming Model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Uniqueness of Store </a:t>
            </a:r>
            <a:r>
              <a:rPr lang="en-US" altLang="en-US" sz="3200"/>
              <a:t>Multi-Threading</a:t>
            </a:r>
          </a:p>
        </p:txBody>
      </p:sp>
      <p:sp>
        <p:nvSpPr>
          <p:cNvPr id="83970" name="Line 3"/>
          <p:cNvSpPr>
            <a:spLocks noChangeShapeType="1"/>
          </p:cNvSpPr>
          <p:nvPr/>
        </p:nvSpPr>
        <p:spPr bwMode="auto">
          <a:xfrm>
            <a:off x="1143000" y="3387725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71" name="AutoShape 4"/>
          <p:cNvSpPr>
            <a:spLocks noChangeArrowheads="1"/>
          </p:cNvSpPr>
          <p:nvPr/>
        </p:nvSpPr>
        <p:spPr bwMode="auto">
          <a:xfrm>
            <a:off x="46482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3717925" y="41910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83973" name="AutoShape 6"/>
          <p:cNvSpPr>
            <a:spLocks noChangeArrowheads="1"/>
          </p:cNvSpPr>
          <p:nvPr/>
        </p:nvSpPr>
        <p:spPr bwMode="auto">
          <a:xfrm>
            <a:off x="60960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4" name="AutoShape 7"/>
          <p:cNvSpPr>
            <a:spLocks noChangeArrowheads="1"/>
          </p:cNvSpPr>
          <p:nvPr/>
        </p:nvSpPr>
        <p:spPr bwMode="auto">
          <a:xfrm>
            <a:off x="32766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5" name="AutoShape 8"/>
          <p:cNvSpPr>
            <a:spLocks/>
          </p:cNvSpPr>
          <p:nvPr/>
        </p:nvSpPr>
        <p:spPr bwMode="auto">
          <a:xfrm rot="5378832">
            <a:off x="3506788" y="-349250"/>
            <a:ext cx="1214438" cy="5792787"/>
          </a:xfrm>
          <a:prstGeom prst="leftBrace">
            <a:avLst>
              <a:gd name="adj1" fmla="val 397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6" name="Text Box 9"/>
          <p:cNvSpPr txBox="1">
            <a:spLocks noChangeArrowheads="1"/>
          </p:cNvSpPr>
          <p:nvPr/>
        </p:nvSpPr>
        <p:spPr bwMode="auto">
          <a:xfrm>
            <a:off x="2525713" y="1524000"/>
            <a:ext cx="311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</a:t>
            </a:r>
          </a:p>
        </p:txBody>
      </p:sp>
      <p:sp>
        <p:nvSpPr>
          <p:cNvPr id="83977" name="AutoShape 10"/>
          <p:cNvSpPr>
            <a:spLocks noChangeArrowheads="1"/>
          </p:cNvSpPr>
          <p:nvPr/>
        </p:nvSpPr>
        <p:spPr bwMode="auto">
          <a:xfrm rot="2372843">
            <a:off x="2971800" y="33115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3978" name="Text Box 11"/>
          <p:cNvSpPr txBox="1">
            <a:spLocks noChangeArrowheads="1"/>
          </p:cNvSpPr>
          <p:nvPr/>
        </p:nvSpPr>
        <p:spPr bwMode="auto">
          <a:xfrm>
            <a:off x="1143000" y="4289425"/>
            <a:ext cx="6629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 New Roman" charset="0"/>
              </a:rPr>
              <a:t>Duplicate Pointers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 New Roman" charset="0"/>
              </a:rPr>
              <a:t>to the same Location – Conflict on storing a result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296988" y="5257800"/>
            <a:ext cx="6389687" cy="1138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So who is managing the multiple pointers</a:t>
            </a:r>
            <a:r>
              <a:rPr lang="en-US" altLang="en-US" sz="4000">
                <a:latin typeface="Times New Roman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It is the </a:t>
            </a:r>
            <a:r>
              <a:rPr lang="en-US" altLang="en-US" sz="2800" i="1">
                <a:latin typeface="Times New Roman" charset="0"/>
              </a:rPr>
              <a:t>programmers</a:t>
            </a:r>
            <a:r>
              <a:rPr lang="en-US" altLang="en-US" sz="2800">
                <a:latin typeface="Times New Roman" charset="0"/>
              </a:rPr>
              <a:t> responsibility.</a:t>
            </a:r>
          </a:p>
        </p:txBody>
      </p:sp>
      <p:sp>
        <p:nvSpPr>
          <p:cNvPr id="83980" name="Text Box 13"/>
          <p:cNvSpPr txBox="1">
            <a:spLocks noChangeArrowheads="1"/>
          </p:cNvSpPr>
          <p:nvPr/>
        </p:nvSpPr>
        <p:spPr bwMode="auto">
          <a:xfrm>
            <a:off x="1050925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1066800" y="1295400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gfortran pebble.f -o pebble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1295400" y="1447800"/>
            <a:ext cx="6096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mpirun -np  8  pebble_mpi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Compute Examples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Fortran – C codes</a:t>
            </a:r>
          </a:p>
          <a:p>
            <a:pPr eaLnBrk="1" hangingPunct="1">
              <a:defRPr/>
            </a:pPr>
            <a:r>
              <a:rPr lang="en-US" altLang="en-US" sz="2400" dirty="0" err="1"/>
              <a:t>OpenMPI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Linux Machines – Multi-Core Laptops with GPU’s</a:t>
            </a:r>
          </a:p>
          <a:p>
            <a:pPr eaLnBrk="1" hangingPunct="1">
              <a:defRPr/>
            </a:pPr>
            <a:r>
              <a:rPr lang="en-US" altLang="en-US" sz="2400" dirty="0"/>
              <a:t>Network machines – Local, Remote, or Cloud</a:t>
            </a:r>
          </a:p>
          <a:p>
            <a:pPr lvl="1" eaLnBrk="1" hangingPunct="1">
              <a:defRPr/>
            </a:pPr>
            <a:r>
              <a:rPr lang="en-US" altLang="en-US" sz="2000" dirty="0"/>
              <a:t>Connect with User ID and Password</a:t>
            </a:r>
          </a:p>
          <a:p>
            <a:pPr lvl="1" eaLnBrk="1" hangingPunct="1">
              <a:defRPr/>
            </a:pPr>
            <a:r>
              <a:rPr lang="en-US" altLang="en-US" sz="2000" dirty="0"/>
              <a:t>SSH w/o passwords – best if inside a very tight firewall</a:t>
            </a:r>
          </a:p>
          <a:p>
            <a:pPr eaLnBrk="1" hangingPunct="1">
              <a:defRPr/>
            </a:pPr>
            <a:r>
              <a:rPr lang="en-US" altLang="en-US" sz="2400" dirty="0"/>
              <a:t>Exa-Scale (10^18) machines with operations per second</a:t>
            </a:r>
          </a:p>
          <a:p>
            <a:pPr eaLnBrk="1" hangingPunct="1">
              <a:defRPr/>
            </a:pPr>
            <a:r>
              <a:rPr lang="en-US" altLang="en-US" sz="2400" dirty="0"/>
              <a:t>Network Mounted File Systems – NFS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GitHub Repository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References/Links</a:t>
            </a:r>
          </a:p>
        </p:txBody>
      </p:sp>
      <p:sp>
        <p:nvSpPr>
          <p:cNvPr id="9011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1600" dirty="0"/>
              <a:t>Pebble References:</a:t>
            </a:r>
          </a:p>
          <a:p>
            <a:r>
              <a:rPr lang="en-US" altLang="x-none" sz="1600" u="sng" dirty="0">
                <a:hlinkClick r:id="rId2"/>
              </a:rPr>
              <a:t>https://en.wikipedia.org/wiki/Acoustic_wave</a:t>
            </a:r>
            <a:endParaRPr lang="en-US" altLang="x-none" sz="1600" dirty="0"/>
          </a:p>
          <a:p>
            <a:r>
              <a:rPr lang="en-US" altLang="x-none" sz="1600" dirty="0"/>
              <a:t>Seismic Modeling and Imaging with the Complete Wave Equation, SEG Course Notes Series, No. 8., by Ralph Phillip </a:t>
            </a:r>
            <a:r>
              <a:rPr lang="en-US" altLang="x-none" sz="1600" dirty="0" err="1"/>
              <a:t>Bording</a:t>
            </a:r>
            <a:r>
              <a:rPr lang="en-US" altLang="x-none" sz="1600" dirty="0"/>
              <a:t> and Larry R. Lines</a:t>
            </a:r>
          </a:p>
          <a:p>
            <a:r>
              <a:rPr lang="en-US" altLang="x-none" sz="1600" dirty="0"/>
              <a:t> </a:t>
            </a:r>
          </a:p>
          <a:p>
            <a:r>
              <a:rPr lang="en-US" altLang="x-none" sz="1600" u="sng" dirty="0">
                <a:hlinkClick r:id="rId3"/>
              </a:rPr>
              <a:t>https://en.wikipedia.org/wiki/Fortran</a:t>
            </a:r>
            <a:endParaRPr lang="en-US" altLang="x-none" sz="1600" dirty="0"/>
          </a:p>
          <a:p>
            <a:r>
              <a:rPr lang="en-US" altLang="x-none" sz="1600" u="sng" dirty="0">
                <a:hlinkClick r:id="rId4"/>
              </a:rPr>
              <a:t>https://www.open-mpi.org/</a:t>
            </a:r>
            <a:endParaRPr lang="en-US" altLang="x-none" sz="1600" dirty="0"/>
          </a:p>
          <a:p>
            <a:r>
              <a:rPr lang="en-US" altLang="x-none" sz="1600" u="sng" dirty="0">
                <a:hlinkClick r:id="rId5"/>
              </a:rPr>
              <a:t>https://computing.llnl.gov/tutorials/openMP/</a:t>
            </a:r>
            <a:endParaRPr lang="en-US" altLang="x-none" sz="1600" dirty="0"/>
          </a:p>
          <a:p>
            <a:r>
              <a:rPr lang="en-US" altLang="x-none" sz="1600" u="sng" dirty="0">
                <a:hlinkClick r:id="rId6"/>
              </a:rPr>
              <a:t>https://www.openmp.org/resources/tutorials-articles/</a:t>
            </a:r>
            <a:endParaRPr lang="en-US" altLang="x-none" sz="1600" dirty="0"/>
          </a:p>
          <a:p>
            <a:r>
              <a:rPr lang="en-US" altLang="x-none" sz="1600" u="sng" dirty="0">
                <a:hlinkClick r:id="rId7"/>
              </a:rPr>
              <a:t>https://www.openacc.org/</a:t>
            </a:r>
            <a:endParaRPr lang="en-US" altLang="x-none" sz="1600" dirty="0"/>
          </a:p>
          <a:p>
            <a:r>
              <a:rPr lang="en-US" altLang="x-none" sz="1600" u="sng" dirty="0">
                <a:hlinkClick r:id="rId8"/>
              </a:rPr>
              <a:t>https://en.wikipedia.org/wiki/OpenACC</a:t>
            </a:r>
            <a:endParaRPr lang="en-US" altLang="x-none" sz="1600" dirty="0"/>
          </a:p>
          <a:p>
            <a:r>
              <a:rPr lang="en-US" altLang="x-none" sz="1600" u="sng" dirty="0">
                <a:hlinkClick r:id="rId9"/>
              </a:rPr>
              <a:t>https://en.wikipedia.org/wiki/RGBA_color_model</a:t>
            </a:r>
            <a:endParaRPr lang="en-US" altLang="x-none" sz="1600" dirty="0"/>
          </a:p>
          <a:p>
            <a:r>
              <a:rPr lang="en-US" altLang="x-none" sz="1600" dirty="0"/>
              <a:t> </a:t>
            </a:r>
          </a:p>
          <a:p>
            <a:endParaRPr lang="en-US" altLang="x-non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Machines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Illiac – University of Illinois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PEPE – DOD Radar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FPS – Array Processors                   -1980’s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Cray X machines                              - 1980’s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Multiprocessors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Hardware – CM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PC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Blue Gene – 128,000 cpu’s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Oak Ridge Summit – IBM Power 9    - 2019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Japan’s – Number 1 in the TOP 500  - 2020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CRAY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C5914-26F8-4DC0-A600-BEA56683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219200"/>
            <a:ext cx="5105400" cy="510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6F2DD-BA78-4160-BDC2-BB5207FECD51}"/>
              </a:ext>
            </a:extLst>
          </p:cNvPr>
          <p:cNvSpPr txBox="1"/>
          <p:nvPr/>
        </p:nvSpPr>
        <p:spPr>
          <a:xfrm>
            <a:off x="2743200" y="563251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3"/>
              </a:rPr>
              <a:t>CRAY-2 IMG 8915-8913-8912a.jpg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  <a:hlinkClick r:id="rId4"/>
              </a:rPr>
              <a:t>Rama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is licensed under </a:t>
            </a:r>
            <a:r>
              <a:rPr lang="en-US" dirty="0">
                <a:hlinkClick r:id="rId5" tooltip="w:en:Creative Commons"/>
              </a:rPr>
              <a:t>Creative Commons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Attribution-</a:t>
            </a:r>
            <a:r>
              <a:rPr lang="en-US" dirty="0" err="1">
                <a:hlinkClick r:id="rId6"/>
              </a:rPr>
              <a:t>ShareAlike</a:t>
            </a:r>
            <a:r>
              <a:rPr lang="en-US" dirty="0">
                <a:hlinkClick r:id="rId6"/>
              </a:rPr>
              <a:t> 3.0 France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Beowulf Cluster </a:t>
            </a:r>
          </a:p>
        </p:txBody>
      </p:sp>
      <p:pic>
        <p:nvPicPr>
          <p:cNvPr id="3" name="Picture 2" descr="A picture containing text, indoor, floor, electronics&#10;&#10;Description automatically generated">
            <a:extLst>
              <a:ext uri="{FF2B5EF4-FFF2-40B4-BE49-F238E27FC236}">
                <a16:creationId xmlns:a16="http://schemas.microsoft.com/office/drawing/2014/main" id="{FF7BB79F-9410-4A38-894E-FDF77E8C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35" y="1295400"/>
            <a:ext cx="4984930" cy="480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2767</Words>
  <Application>Microsoft Office PowerPoint</Application>
  <PresentationFormat>On-screen Show (4:3)</PresentationFormat>
  <Paragraphs>539</Paragraphs>
  <Slides>62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Antique Olive</vt:lpstr>
      <vt:lpstr>Arial</vt:lpstr>
      <vt:lpstr>Arial Black</vt:lpstr>
      <vt:lpstr>Roboto</vt:lpstr>
      <vt:lpstr>Times</vt:lpstr>
      <vt:lpstr>Times New Roman</vt:lpstr>
      <vt:lpstr>Default Design</vt:lpstr>
      <vt:lpstr>Simple Light</vt:lpstr>
      <vt:lpstr>Equation.DSMT4</vt:lpstr>
      <vt:lpstr>Bitmap Image</vt:lpstr>
      <vt:lpstr>Blue Waters Petascale Semester Curriculum v1.0 Unit 5: MPI Lesson 10: Wave Propagation in MPI Developed by R. Phillip Bording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Blue Waters Project</vt:lpstr>
      <vt:lpstr>Parallel Computing – Geophysical Data Processing</vt:lpstr>
      <vt:lpstr>Parallel Computing  </vt:lpstr>
      <vt:lpstr>Parallel Compute Examples</vt:lpstr>
      <vt:lpstr>History of Machines</vt:lpstr>
      <vt:lpstr>CRAY 2</vt:lpstr>
      <vt:lpstr>Beowulf Cluster </vt:lpstr>
      <vt:lpstr>Gaming Laptop with a GPU</vt:lpstr>
      <vt:lpstr>SIZE, COST, and HEAT</vt:lpstr>
      <vt:lpstr>Chips have λ = Wire Sizes Lambda Rules – now at 7 nanometers</vt:lpstr>
      <vt:lpstr>PowerPoint Presentation</vt:lpstr>
      <vt:lpstr>After Gustfason 2004</vt:lpstr>
      <vt:lpstr>Acoustic Waves – Pebble.f</vt:lpstr>
      <vt:lpstr>Acoustic, Constant Density</vt:lpstr>
      <vt:lpstr>Acoustic Waves in 2D</vt:lpstr>
      <vt:lpstr>Acoustic Waves in 2D</vt:lpstr>
      <vt:lpstr>Acoustic Waves in 2D</vt:lpstr>
      <vt:lpstr>Acoustic Waves in 2D MPI Ghost Zones</vt:lpstr>
      <vt:lpstr>Acoustic Waves in 2D MPI Ghost Zones</vt:lpstr>
      <vt:lpstr>Acoustic Waves in 2D MPI Parallel Compute Regions</vt:lpstr>
      <vt:lpstr>Time Marching </vt:lpstr>
      <vt:lpstr>Movie Time  </vt:lpstr>
      <vt:lpstr>Algorithm Complexity</vt:lpstr>
      <vt:lpstr>PowerPoint Presentation</vt:lpstr>
      <vt:lpstr>Basic MPI Code </vt:lpstr>
      <vt:lpstr>Startup MPI Routines </vt:lpstr>
      <vt:lpstr>Pebble_mpi.f   </vt:lpstr>
      <vt:lpstr>Pebble_mpi.f   </vt:lpstr>
      <vt:lpstr>PowerPoint Presentation</vt:lpstr>
      <vt:lpstr>Floating Point Operations per Second </vt:lpstr>
      <vt:lpstr>Timing Code Methods</vt:lpstr>
      <vt:lpstr>Run Scripts</vt:lpstr>
      <vt:lpstr>PowerPoint Presentation</vt:lpstr>
      <vt:lpstr>OpenMP Fortran Basics</vt:lpstr>
      <vt:lpstr>OpenMP Fortran  in two MPI ranks and five MP threads per MPI rank</vt:lpstr>
      <vt:lpstr>Vis with Graphics Magick </vt:lpstr>
      <vt:lpstr>Discussion Time</vt:lpstr>
      <vt:lpstr>Computing and Calculating Engines  Serial and Parallel Computers</vt:lpstr>
      <vt:lpstr>Software Design Issues</vt:lpstr>
      <vt:lpstr>Hardware Design Issues</vt:lpstr>
      <vt:lpstr>Serial Computer -Linear Address Space</vt:lpstr>
      <vt:lpstr>von Neumann Architecture Princeton</vt:lpstr>
      <vt:lpstr>Cache Memory Architecture</vt:lpstr>
      <vt:lpstr>Cache Memory - Three Levels Architecture</vt:lpstr>
      <vt:lpstr>Pipeline Instructions</vt:lpstr>
      <vt:lpstr>Discussion Time</vt:lpstr>
      <vt:lpstr>Programming Models for  Parallel Computing</vt:lpstr>
      <vt:lpstr>Distributed Computing Message Passing Interface </vt:lpstr>
      <vt:lpstr>Distributed Computing with Message Passing</vt:lpstr>
      <vt:lpstr>Distributed Computing with Message Passing</vt:lpstr>
      <vt:lpstr>Distributed Computing with Message Passing</vt:lpstr>
      <vt:lpstr>PowerPoint Presentation</vt:lpstr>
      <vt:lpstr>PowerPoint Presentation</vt:lpstr>
      <vt:lpstr>Uniqueness of Store Multi-Threading</vt:lpstr>
      <vt:lpstr>Discussion Time</vt:lpstr>
      <vt:lpstr>PowerPoint Presentation</vt:lpstr>
      <vt:lpstr>PowerPoint Presentation</vt:lpstr>
      <vt:lpstr>Discussion Time</vt:lpstr>
      <vt:lpstr>GitHub Repository</vt:lpstr>
      <vt:lpstr>References/Links</vt:lpstr>
    </vt:vector>
  </TitlesOfParts>
  <Company>Earth Scineces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pbording</dc:creator>
  <cp:lastModifiedBy>Magik Home</cp:lastModifiedBy>
  <cp:revision>82</cp:revision>
  <cp:lastPrinted>2020-08-09T21:50:49Z</cp:lastPrinted>
  <dcterms:created xsi:type="dcterms:W3CDTF">2006-11-01T19:54:59Z</dcterms:created>
  <dcterms:modified xsi:type="dcterms:W3CDTF">2020-12-03T14:06:37Z</dcterms:modified>
</cp:coreProperties>
</file>