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bold.fntdata"/><Relationship Id="rId10" Type="http://schemas.openxmlformats.org/officeDocument/2006/relationships/slide" Target="slides/slide5.xml"/><Relationship Id="rId32" Type="http://schemas.openxmlformats.org/officeDocument/2006/relationships/font" Target="fonts/Ubuntu-regular.fntdata"/><Relationship Id="rId13" Type="http://schemas.openxmlformats.org/officeDocument/2006/relationships/slide" Target="slides/slide8.xml"/><Relationship Id="rId35" Type="http://schemas.openxmlformats.org/officeDocument/2006/relationships/font" Target="fonts/Ubuntu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da2d6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9da2d6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30e21c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30e21c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30e21c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30e21c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4e3ce3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4e3ce3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4e3ce3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4e3ce3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30e21c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30e21c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4e3ce3a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4e3ce3a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0e21c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0e21c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eb63c8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beb63c8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4e3ce3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4e3ce3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eb63c8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eb63c8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eb63c89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beb63c8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eb63c8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eb63c8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eb63c8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eb63c8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eb63c8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eb63c8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eb63c8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eb63c8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eb63c8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eb63c8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9621d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9621d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0e21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30e21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0e21c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30e21c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4e3ce3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4e3ce3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0e21c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0e21c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0e21c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0e21c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30e21c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30e21c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4e3ce3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4e3ce3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shah.io" TargetMode="External"/><Relationship Id="rId4" Type="http://schemas.openxmlformats.org/officeDocument/2006/relationships/hyperlink" Target="http://shodor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developer.nvidia.com/blog/cuda-refresher-reviewing-the-origins-of-gpu-comput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developer.nvidia.com/blog/cuda-refresher-reviewing-the-origins-of-gpu-computin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vw.cac.cornell.edu/GPU/simt_war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Attribution/License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Materials developed by Mike Shah, Ph.D.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www.mshah.io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 was initially developed for the 2020 PetaScale Blue Waters Institute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Funding for the development of this work came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http://shodor.org/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slideset and associated source code may be used freely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Attribution is appreciated but not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(1/2)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-- because we access every element of the array one time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Complete CPU Program</a:t>
            </a:r>
            <a:endParaRPr sz="26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CPU program is listed to the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start from our main()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allocate memory for our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initialize values in our array to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our add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print our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fairly easily trace through the execution of this program.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Complete CPU Program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entire CPU program is listed to the right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start from our main() function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allocate memory for our array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initialize values in our array to zero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call our add function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Then we print our result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can fairly easily trace through the execution of this program.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now take a look at CUDA, and run our first General Purpose GPU Program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right is the GPU code that will do the exact same thing as before!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worry, we will walk through the code in more detail.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full view of the code, so we can see a full sample</a:t>
            </a:r>
            <a:endParaRPr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65" y="222513"/>
            <a:ext cx="436315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?!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 is closer to O(1) -- and we’ll need to look at our GPU to understand why!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Program (in file hello_gpu.cu)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Question to audience: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What is the O(n) of this code?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Answer is closer to O(1) -- and we’ll need to look at our GPU to understand why!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Let’s understand a bit more about ‘why’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</a:t>
            </a:r>
            <a:endParaRPr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CUDA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 (1/2)</a:t>
            </a:r>
            <a:endParaRPr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we need to understand in our use case, is that one code is written on the CPU, and one for the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GPU’s (right) are structured </a:t>
            </a:r>
            <a:r>
              <a:rPr lang="en"/>
              <a:t>differently</a:t>
            </a:r>
            <a:r>
              <a:rPr lang="en"/>
              <a:t> than our CPUs (left)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little ‘green’ boxes in the GPU--there are many more of these compute units--and those units are meant to execute code in parallel in individual </a:t>
            </a:r>
            <a:r>
              <a:rPr b="1" lang="en"/>
              <a:t>threads.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Architecture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first thing we need to understand in our use case, is that one code is written on the CPU, and one for the GPU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GPU’s (right) are structured differently than our CPUs (left)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Notice the little ‘green’ boxes in the GPU--there are many more of these compute units--and those units are meant to execute code in parallel in individual </a:t>
            </a:r>
            <a:r>
              <a:rPr b="1" lang="en">
                <a:solidFill>
                  <a:srgbClr val="666666"/>
                </a:solidFill>
              </a:rPr>
              <a:t>threads.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  <p:sp>
        <p:nvSpPr>
          <p:cNvPr id="282" name="Google Shape;282;p33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So what is a thread, and how do we execute code in these ‘boxes’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traditionally referred to as ‘lightweight’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execute a part of your program concurrently while your program runs.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CUDA, we execute many threads (100s or 1000s) in parallel in order to get a speedup in execution.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if we look at our example to the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see we a ‘single thread’ that is going to execute this tiny gpuAddOne program on our GPU</a:t>
            </a:r>
            <a:endParaRPr/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4995700" y="2256450"/>
            <a:ext cx="3675300" cy="167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 we call this model SIMT, for single instruction multiple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have many (100s or 1000s) of threads executing on each of our GPUs execution units.</a:t>
            </a:r>
            <a:endParaRPr/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fmla="val 24692" name="adj1"/>
              <a:gd fmla="val 7511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CUDA, the l</a:t>
            </a:r>
            <a:r>
              <a:rPr lang="en"/>
              <a:t>owest granularity of execution is a 'thread'.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thread executes a series of instructions (i.e. a small program).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threads (with consecutive thread indexes) are divided into warps which execute on a single CUDA core.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schedulable entity is known as a 'warp'</a:t>
            </a:r>
            <a:endParaRPr/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fmla="val 24692" name="adj1"/>
              <a:gd fmla="val 7511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 lowest programmable entity.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single shader core is assigned to each thread.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organized in a 3-D block.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then further assigned to a GPU.</a:t>
            </a:r>
            <a:endParaRPr/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fmla="val 24692" name="adj1"/>
              <a:gd fmla="val 7511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CUDA Programming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https://cvw.cac.cornell.edu/GPU/simt_warp</a:t>
            </a:r>
            <a:endParaRPr/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Programming Unit (GPU)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Graphics Programming Unit (GPU) is something many of you may be familiar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are frequently used to power games and improve their graphics!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modern GPU technology has allowed us to program more than just games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GPUs can be used for more general-purpose applications as well!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2" cy="237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724400" y="3699925"/>
            <a:ext cx="4107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https://cdn.wccftech.com/wp-content/uploads/2013/08/NVIDIA-Game-Technology-Leadership.png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Purpose Graphics Programming Unit - </a:t>
            </a:r>
            <a:r>
              <a:rPr lang="en" sz="2400"/>
              <a:t>GPGPU (1/2)</a:t>
            </a:r>
            <a:endParaRPr sz="24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Graphics Programming 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term given to a more rich programming interface on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NVIDIA’s CUDA API is one such Application Programming Interface (API) that allows us to write C programs on our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CUDA, we were very limited in how expressive of programs we could write on GPUs--again, primarily applications that handled graphics workloads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General Purpose Graphics Programming Unit - GPGPU (2/2)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General Purpose Graphics Programming Unit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This is the term given to a more rich programming interface on GPUs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NVIDIA’s CUDA API is one such Application Programming Interface (API) that allows us to write C programs on our GPU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Before CUDA, we were very limited in how expressive of programs we could write on GPUs--again, primarily applications that handled graphics workloads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go ahead and look at how a CUDA program differs from C programs that you have been writing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Use Case and a GPU Use Case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Program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more about how a GPU works, let’s first look at solving  a problem on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then solve that exact same problem using the GPU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(1/2)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we are going to write is a simple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‘add 1’ to every element in an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(2/2)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this is a simple program--it demonstrates a real world use case for something you might do in image processing--such as ‘brighten’ the pixels in an image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358" y="2891919"/>
            <a:ext cx="1790275" cy="1793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564501" y="4703625"/>
            <a:ext cx="3308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https://www.artsycouture.com/blog/wp-content/uploads/2020/03/ludwig.png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