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Ubuntu"/>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Ubuntu-regular.fntdata"/><Relationship Id="rId11" Type="http://schemas.openxmlformats.org/officeDocument/2006/relationships/slide" Target="slides/slide6.xml"/><Relationship Id="rId22" Type="http://schemas.openxmlformats.org/officeDocument/2006/relationships/font" Target="fonts/Ubuntu-italic.fntdata"/><Relationship Id="rId10" Type="http://schemas.openxmlformats.org/officeDocument/2006/relationships/slide" Target="slides/slide5.xml"/><Relationship Id="rId21" Type="http://schemas.openxmlformats.org/officeDocument/2006/relationships/font" Target="fonts/Ubuntu-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Ubuntu-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89da2d67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89da2d67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c23ccb1b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c23ccb1b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c23ccb1b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c23ccb1b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c23ccb1b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c23ccb1b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c23ccb1b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c23ccb1b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c23ccb1b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c23ccb1b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c23ccb1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c23ccb1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c23ccb1b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c23ccb1b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c23ccb1b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c23ccb1b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8c23ccb1b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c23ccb1b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c23ccb1b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c23ccb1b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c23ccb1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c23ccb1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c23ccb1b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c23ccb1b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idx="1" type="body"/>
          </p:nvPr>
        </p:nvSpPr>
        <p:spPr>
          <a:xfrm>
            <a:off x="311700" y="1389600"/>
            <a:ext cx="39816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2" name="Google Shape;32;p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FFFFF"/>
              </a:buClr>
              <a:buSzPts val="1800"/>
              <a:buFont typeface="Ubuntu"/>
              <a:buChar char="●"/>
              <a:defRPr sz="1800">
                <a:solidFill>
                  <a:srgbClr val="FFFFFF"/>
                </a:solidFill>
                <a:latin typeface="Ubuntu"/>
                <a:ea typeface="Ubuntu"/>
                <a:cs typeface="Ubuntu"/>
                <a:sym typeface="Ubuntu"/>
              </a:defRPr>
            </a:lvl1pPr>
            <a:lvl2pPr indent="-317500" lvl="1" marL="9144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2pPr>
            <a:lvl3pPr indent="-317500" lvl="2" marL="13716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3pPr>
            <a:lvl4pPr indent="-317500" lvl="3" marL="18288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4pPr>
            <a:lvl5pPr indent="-317500" lvl="4" marL="22860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5pPr>
            <a:lvl6pPr indent="-317500" lvl="5" marL="27432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6pPr>
            <a:lvl7pPr indent="-317500" lvl="6" marL="32004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7pPr>
            <a:lvl8pPr indent="-317500" lvl="7" marL="3657600">
              <a:lnSpc>
                <a:spcPct val="115000"/>
              </a:lnSpc>
              <a:spcBef>
                <a:spcPts val="1600"/>
              </a:spcBef>
              <a:spcAft>
                <a:spcPts val="0"/>
              </a:spcAft>
              <a:buClr>
                <a:srgbClr val="FFFFFF"/>
              </a:buClr>
              <a:buSzPts val="1400"/>
              <a:buFont typeface="Ubuntu"/>
              <a:buChar char="○"/>
              <a:defRPr>
                <a:solidFill>
                  <a:srgbClr val="FFFFFF"/>
                </a:solidFill>
                <a:latin typeface="Ubuntu"/>
                <a:ea typeface="Ubuntu"/>
                <a:cs typeface="Ubuntu"/>
                <a:sym typeface="Ubuntu"/>
              </a:defRPr>
            </a:lvl8pPr>
            <a:lvl9pPr indent="-317500" lvl="8" marL="4114800">
              <a:lnSpc>
                <a:spcPct val="115000"/>
              </a:lnSpc>
              <a:spcBef>
                <a:spcPts val="1600"/>
              </a:spcBef>
              <a:spcAft>
                <a:spcPts val="1600"/>
              </a:spcAft>
              <a:buClr>
                <a:srgbClr val="FFFFFF"/>
              </a:buClr>
              <a:buSzPts val="1400"/>
              <a:buFont typeface="Ubuntu"/>
              <a:buChar char="■"/>
              <a:defRPr>
                <a:solidFill>
                  <a:srgbClr val="FFFFFF"/>
                </a:solidFill>
                <a:latin typeface="Ubuntu"/>
                <a:ea typeface="Ubuntu"/>
                <a:cs typeface="Ubuntu"/>
                <a:sym typeface="Ubuntu"/>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cxnSp>
        <p:nvCxnSpPr>
          <p:cNvPr id="9" name="Google Shape;9;p1"/>
          <p:cNvCxnSpPr/>
          <p:nvPr/>
        </p:nvCxnSpPr>
        <p:spPr>
          <a:xfrm>
            <a:off x="311700" y="999900"/>
            <a:ext cx="8300700" cy="0"/>
          </a:xfrm>
          <a:prstGeom prst="straightConnector1">
            <a:avLst/>
          </a:prstGeom>
          <a:noFill/>
          <a:ln cap="flat" cmpd="sng" w="38100">
            <a:solidFill>
              <a:srgbClr val="351C75"/>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www.mshah.io" TargetMode="External"/><Relationship Id="rId4" Type="http://schemas.openxmlformats.org/officeDocument/2006/relationships/hyperlink" Target="http://shodor.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nvidia.com/cuda/cuda-runtime-api/group__CUDART__OPENGL.html"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on-demand.gputechconf.com/gtc/2010/presentations/S12310-OpenGL-Pre-Conference-Tutorial.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on-demand.gputechconf.com/gtc/2010/presentations/S12310-OpenGL-Pre-Conference-Tutorial.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Attribution/License</a:t>
            </a:r>
            <a:endParaRPr/>
          </a:p>
        </p:txBody>
      </p:sp>
      <p:sp>
        <p:nvSpPr>
          <p:cNvPr id="56" name="Google Shape;56;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Original Materials developed by Mike Shah, Ph.D. (</a:t>
            </a:r>
            <a:r>
              <a:rPr lang="en" u="sng">
                <a:solidFill>
                  <a:schemeClr val="hlink"/>
                </a:solidFill>
                <a:hlinkClick r:id="rId3"/>
              </a:rPr>
              <a:t>www.mshah.io</a:t>
            </a:r>
            <a:r>
              <a:rPr lang="en"/>
              <a:t>)</a:t>
            </a:r>
            <a:endParaRPr/>
          </a:p>
          <a:p>
            <a:pPr indent="-342900" lvl="0" marL="457200" rtl="0" algn="l">
              <a:spcBef>
                <a:spcPts val="0"/>
              </a:spcBef>
              <a:spcAft>
                <a:spcPts val="0"/>
              </a:spcAft>
              <a:buSzPts val="1800"/>
              <a:buChar char="●"/>
            </a:pPr>
            <a:r>
              <a:rPr lang="en"/>
              <a:t>This work was initially developed for the 2020 PetaScale Blue Waters Institute</a:t>
            </a:r>
            <a:endParaRPr/>
          </a:p>
          <a:p>
            <a:pPr indent="-342900" lvl="0" marL="457200" rtl="0" algn="l">
              <a:spcBef>
                <a:spcPts val="0"/>
              </a:spcBef>
              <a:spcAft>
                <a:spcPts val="0"/>
              </a:spcAft>
              <a:buSzPts val="1800"/>
              <a:buChar char="●"/>
            </a:pPr>
            <a:r>
              <a:rPr lang="en"/>
              <a:t>Funding for the development of this work came from </a:t>
            </a:r>
            <a:r>
              <a:rPr lang="en" u="sng">
                <a:solidFill>
                  <a:schemeClr val="hlink"/>
                </a:solidFill>
                <a:hlinkClick r:id="rId4"/>
              </a:rPr>
              <a:t>http://shodor.org/</a:t>
            </a:r>
            <a:endParaRPr/>
          </a:p>
          <a:p>
            <a:pPr indent="-342900" lvl="0" marL="457200" rtl="0" algn="l">
              <a:spcBef>
                <a:spcPts val="0"/>
              </a:spcBef>
              <a:spcAft>
                <a:spcPts val="0"/>
              </a:spcAft>
              <a:buSzPts val="1800"/>
              <a:buChar char="●"/>
            </a:pPr>
            <a:r>
              <a:rPr lang="en"/>
              <a:t>This slideset and associated source code may be used freely</a:t>
            </a:r>
            <a:endParaRPr/>
          </a:p>
          <a:p>
            <a:pPr indent="-317500" lvl="1" marL="914400" rtl="0" algn="l">
              <a:spcBef>
                <a:spcPts val="0"/>
              </a:spcBef>
              <a:spcAft>
                <a:spcPts val="0"/>
              </a:spcAft>
              <a:buSzPts val="1400"/>
              <a:buChar char="○"/>
            </a:pPr>
            <a:r>
              <a:rPr lang="en"/>
              <a:t>Attribution is appreciated but not necessary</a:t>
            </a:r>
            <a:endParaRPr/>
          </a:p>
          <a:p>
            <a:pPr indent="0" lvl="0" marL="0" rtl="0" algn="l">
              <a:spcBef>
                <a:spcPts val="160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Breakdown</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Let’s break our BIG problem down into some smaller steps: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AutoNum type="arabicPeriod"/>
            </a:pPr>
            <a:r>
              <a:rPr lang="en"/>
              <a:t>We need to create a window and perform some general setup</a:t>
            </a:r>
            <a:endParaRPr/>
          </a:p>
          <a:p>
            <a:pPr indent="-317500" lvl="1" marL="914400" rtl="0" algn="l">
              <a:spcBef>
                <a:spcPts val="0"/>
              </a:spcBef>
              <a:spcAft>
                <a:spcPts val="0"/>
              </a:spcAft>
              <a:buSzPts val="1400"/>
              <a:buAutoNum type="alphaLcPeriod"/>
            </a:pPr>
            <a:r>
              <a:rPr lang="en"/>
              <a:t>For this we will use SDL2</a:t>
            </a:r>
            <a:endParaRPr/>
          </a:p>
          <a:p>
            <a:pPr indent="-317500" lvl="1" marL="914400" rtl="0" algn="l">
              <a:spcBef>
                <a:spcPts val="0"/>
              </a:spcBef>
              <a:spcAft>
                <a:spcPts val="0"/>
              </a:spcAft>
              <a:buSzPts val="1400"/>
              <a:buAutoNum type="alphaLcPeriod"/>
            </a:pPr>
            <a:r>
              <a:rPr lang="en"/>
              <a:t>You could use other tools like freeglut for instance.</a:t>
            </a:r>
            <a:endParaRPr/>
          </a:p>
          <a:p>
            <a:pPr indent="-342900" lvl="0" marL="457200" rtl="0" algn="l">
              <a:spcBef>
                <a:spcPts val="0"/>
              </a:spcBef>
              <a:spcAft>
                <a:spcPts val="0"/>
              </a:spcAft>
              <a:buSzPts val="1800"/>
              <a:buAutoNum type="arabicPeriod"/>
            </a:pPr>
            <a:r>
              <a:rPr lang="en"/>
              <a:t>We need to enable OpenGL and create an object</a:t>
            </a:r>
            <a:endParaRPr/>
          </a:p>
          <a:p>
            <a:pPr indent="-342900" lvl="0" marL="457200" rtl="0" algn="l">
              <a:spcBef>
                <a:spcPts val="0"/>
              </a:spcBef>
              <a:spcAft>
                <a:spcPts val="0"/>
              </a:spcAft>
              <a:buSzPts val="1800"/>
              <a:buAutoNum type="arabicPeriod"/>
            </a:pPr>
            <a:r>
              <a:rPr lang="en"/>
              <a:t>We need to create a CUDA kernel that does </a:t>
            </a:r>
            <a:r>
              <a:rPr i="1" lang="en"/>
              <a:t>something</a:t>
            </a:r>
            <a:r>
              <a:rPr lang="en"/>
              <a:t> </a:t>
            </a:r>
            <a:r>
              <a:rPr lang="en"/>
              <a:t>interesting</a:t>
            </a:r>
            <a:r>
              <a:rPr lang="en"/>
              <a:t> to that geometry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Windowing</a:t>
            </a:r>
            <a:endParaRPr/>
          </a:p>
          <a:p>
            <a:pPr indent="0" lvl="0" marL="0" rtl="0" algn="ctr">
              <a:spcBef>
                <a:spcPts val="0"/>
              </a:spcBef>
              <a:spcAft>
                <a:spcPts val="0"/>
              </a:spcAft>
              <a:buNone/>
            </a:pPr>
            <a:r>
              <a:rPr lang="en" sz="2400"/>
              <a:t>SDL2</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OpenGL Setup</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CUDA Setup</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OpenGL Interoperability with CUDA</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CUDA provides the following documentation for OpenGL Interoperability which we can refer to as a guide</a:t>
            </a:r>
            <a:endParaRPr/>
          </a:p>
          <a:p>
            <a:pPr indent="-317500" lvl="1" marL="914400" rtl="0" algn="l">
              <a:spcBef>
                <a:spcPts val="0"/>
              </a:spcBef>
              <a:spcAft>
                <a:spcPts val="0"/>
              </a:spcAft>
              <a:buSzPts val="1400"/>
              <a:buChar char="○"/>
            </a:pPr>
            <a:r>
              <a:rPr lang="en" u="sng">
                <a:solidFill>
                  <a:schemeClr val="hlink"/>
                </a:solidFill>
                <a:hlinkClick r:id="rId3"/>
              </a:rPr>
              <a:t>https://docs.nvidia.com/cuda/cuda-runtime-api/group__CUDART__OPENGL.html</a:t>
            </a:r>
            <a:endParaRPr/>
          </a:p>
        </p:txBody>
      </p:sp>
      <p:pic>
        <p:nvPicPr>
          <p:cNvPr id="136" name="Google Shape;136;p26"/>
          <p:cNvPicPr preferRelativeResize="0"/>
          <p:nvPr/>
        </p:nvPicPr>
        <p:blipFill>
          <a:blip r:embed="rId4">
            <a:alphaModFix/>
          </a:blip>
          <a:stretch>
            <a:fillRect/>
          </a:stretch>
        </p:blipFill>
        <p:spPr>
          <a:xfrm>
            <a:off x="88800" y="2219300"/>
            <a:ext cx="8966400" cy="2864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Graphics Interop with OpenGL</a:t>
            </a:r>
            <a:endParaRPr/>
          </a:p>
        </p:txBody>
      </p:sp>
      <p:sp>
        <p:nvSpPr>
          <p:cNvPr id="62" name="Google Shape;62;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nteroperability on the GPU</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Interoperability</a:t>
            </a:r>
            <a:r>
              <a:rPr lang="en"/>
              <a:t> is the ability of a computer system to exchange and make use of information.</a:t>
            </a:r>
            <a:endParaRPr/>
          </a:p>
          <a:p>
            <a:pPr indent="-342900" lvl="0" marL="457200" rtl="0" algn="l">
              <a:spcBef>
                <a:spcPts val="0"/>
              </a:spcBef>
              <a:spcAft>
                <a:spcPts val="0"/>
              </a:spcAft>
              <a:buSzPts val="1800"/>
              <a:buChar char="●"/>
            </a:pPr>
            <a:r>
              <a:rPr lang="en"/>
              <a:t>In this lesson we are going to look at interoperability on the GPU within a graphics application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GPU APIs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are many ways to utilize our GPU</a:t>
            </a:r>
            <a:endParaRPr/>
          </a:p>
          <a:p>
            <a:pPr indent="-317500" lvl="1" marL="914400" rtl="0" algn="l">
              <a:spcBef>
                <a:spcPts val="0"/>
              </a:spcBef>
              <a:spcAft>
                <a:spcPts val="0"/>
              </a:spcAft>
              <a:buSzPts val="1400"/>
              <a:buChar char="○"/>
            </a:pPr>
            <a:r>
              <a:rPr lang="en"/>
              <a:t>This series is about using CUDA for general purpose computation on the GPU</a:t>
            </a:r>
            <a:endParaRPr/>
          </a:p>
          <a:p>
            <a:pPr indent="-342900" lvl="0" marL="457200" rtl="0" algn="l">
              <a:spcBef>
                <a:spcPts val="0"/>
              </a:spcBef>
              <a:spcAft>
                <a:spcPts val="0"/>
              </a:spcAft>
              <a:buSzPts val="1800"/>
              <a:buChar char="●"/>
            </a:pPr>
            <a:r>
              <a:rPr lang="en"/>
              <a:t>However, another popular API is in the domain of Graphics: OpenGL</a:t>
            </a:r>
            <a:endParaRPr/>
          </a:p>
          <a:p>
            <a:pPr indent="-317500" lvl="1" marL="914400" rtl="0" algn="l">
              <a:spcBef>
                <a:spcPts val="0"/>
              </a:spcBef>
              <a:spcAft>
                <a:spcPts val="0"/>
              </a:spcAft>
              <a:buSzPts val="1400"/>
              <a:buChar char="○"/>
            </a:pPr>
            <a:r>
              <a:rPr lang="en"/>
              <a:t>OpenGL is a graphics specific API implemented by companies like NVidia, AMD, and Intel to create graphics applications (e.g. games or visualizations)</a:t>
            </a:r>
            <a:endParaRPr/>
          </a:p>
          <a:p>
            <a:pPr indent="-342900" lvl="0" marL="457200" rtl="0" algn="l">
              <a:spcBef>
                <a:spcPts val="0"/>
              </a:spcBef>
              <a:spcAft>
                <a:spcPts val="0"/>
              </a:spcAft>
              <a:buSzPts val="1800"/>
              <a:buChar char="●"/>
            </a:pPr>
            <a:r>
              <a:rPr lang="en"/>
              <a:t>So using the OpenGL API, this is another way to ‘ship’ data to the GPU.</a:t>
            </a:r>
            <a:endParaRPr/>
          </a:p>
          <a:p>
            <a:pPr indent="-317500" lvl="1" marL="914400" rtl="0" algn="l">
              <a:spcBef>
                <a:spcPts val="0"/>
              </a:spcBef>
              <a:spcAft>
                <a:spcPts val="0"/>
              </a:spcAft>
              <a:buSzPts val="1400"/>
              <a:buChar char="○"/>
            </a:pPr>
            <a:r>
              <a:rPr lang="en"/>
              <a:t>Often times however, it can be nice to manipulate that data using CUDA as well.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CUDA and OpenGL interop (1/2)</a:t>
            </a:r>
            <a:endParaRPr/>
          </a:p>
        </p:txBody>
      </p:sp>
      <p:sp>
        <p:nvSpPr>
          <p:cNvPr id="80" name="Google Shape;80;p1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the right is a diagram showing the basic idea</a:t>
            </a:r>
            <a:endParaRPr/>
          </a:p>
          <a:p>
            <a:pPr indent="-317500" lvl="1" marL="914400" rtl="0" algn="l">
              <a:spcBef>
                <a:spcPts val="0"/>
              </a:spcBef>
              <a:spcAft>
                <a:spcPts val="0"/>
              </a:spcAft>
              <a:buSzPts val="1400"/>
              <a:buChar char="○"/>
            </a:pPr>
            <a:r>
              <a:rPr lang="en"/>
              <a:t>Our application can be using OpenGL and CUDA</a:t>
            </a:r>
            <a:endParaRPr/>
          </a:p>
          <a:p>
            <a:pPr indent="-317500" lvl="1" marL="914400" rtl="0" algn="l">
              <a:spcBef>
                <a:spcPts val="0"/>
              </a:spcBef>
              <a:spcAft>
                <a:spcPts val="0"/>
              </a:spcAft>
              <a:buSzPts val="1400"/>
              <a:buChar char="○"/>
            </a:pPr>
            <a:r>
              <a:rPr lang="en"/>
              <a:t>And at some point the information that is transferred to our graphic card (or multiple graphic cards) can talk to each other and access information sent from each of the APIS</a:t>
            </a:r>
            <a:endParaRPr/>
          </a:p>
          <a:p>
            <a:pPr indent="-317500" lvl="1" marL="914400" rtl="0" algn="l">
              <a:spcBef>
                <a:spcPts val="0"/>
              </a:spcBef>
              <a:spcAft>
                <a:spcPts val="0"/>
              </a:spcAft>
              <a:buSzPts val="1400"/>
              <a:buChar char="○"/>
            </a:pPr>
            <a:r>
              <a:rPr lang="en"/>
              <a:t>Then finally the display is sent to the user.</a:t>
            </a:r>
            <a:endParaRPr/>
          </a:p>
        </p:txBody>
      </p:sp>
      <p:pic>
        <p:nvPicPr>
          <p:cNvPr id="81" name="Google Shape;81;p17"/>
          <p:cNvPicPr preferRelativeResize="0"/>
          <p:nvPr/>
        </p:nvPicPr>
        <p:blipFill>
          <a:blip r:embed="rId3">
            <a:alphaModFix/>
          </a:blip>
          <a:stretch>
            <a:fillRect/>
          </a:stretch>
        </p:blipFill>
        <p:spPr>
          <a:xfrm>
            <a:off x="4724400" y="1170125"/>
            <a:ext cx="3743875" cy="3398750"/>
          </a:xfrm>
          <a:prstGeom prst="rect">
            <a:avLst/>
          </a:prstGeom>
          <a:noFill/>
          <a:ln>
            <a:noFill/>
          </a:ln>
        </p:spPr>
      </p:pic>
      <p:sp>
        <p:nvSpPr>
          <p:cNvPr id="82" name="Google Shape;82;p17"/>
          <p:cNvSpPr txBox="1"/>
          <p:nvPr/>
        </p:nvSpPr>
        <p:spPr>
          <a:xfrm>
            <a:off x="4765550" y="4692150"/>
            <a:ext cx="37026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https://on-demand.gputechconf.com/gtc/2010/presentations/S12310-OpenGL-Pre-Conference-Tutorial.pdf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CUDA and OpenGL interop (2/2)</a:t>
            </a:r>
            <a:endParaRPr/>
          </a:p>
        </p:txBody>
      </p:sp>
      <p:sp>
        <p:nvSpPr>
          <p:cNvPr id="88" name="Google Shape;88;p18"/>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goal is going to be to build a graphics application that:</a:t>
            </a:r>
            <a:endParaRPr/>
          </a:p>
          <a:p>
            <a:pPr indent="-317500" lvl="1" marL="914400" rtl="0" algn="l">
              <a:spcBef>
                <a:spcPts val="0"/>
              </a:spcBef>
              <a:spcAft>
                <a:spcPts val="0"/>
              </a:spcAft>
              <a:buSzPts val="1400"/>
              <a:buChar char="○"/>
            </a:pPr>
            <a:r>
              <a:rPr lang="en"/>
              <a:t>Uses OpenGL for rendering</a:t>
            </a:r>
            <a:endParaRPr/>
          </a:p>
          <a:p>
            <a:pPr indent="-317500" lvl="1" marL="914400" rtl="0" algn="l">
              <a:spcBef>
                <a:spcPts val="0"/>
              </a:spcBef>
              <a:spcAft>
                <a:spcPts val="0"/>
              </a:spcAft>
              <a:buSzPts val="1400"/>
              <a:buChar char="○"/>
            </a:pPr>
            <a:r>
              <a:rPr lang="en"/>
              <a:t>Uses CUDA for general purpose calculations on the GPU</a:t>
            </a:r>
            <a:endParaRPr/>
          </a:p>
        </p:txBody>
      </p:sp>
      <p:pic>
        <p:nvPicPr>
          <p:cNvPr id="89" name="Google Shape;89;p18"/>
          <p:cNvPicPr preferRelativeResize="0"/>
          <p:nvPr/>
        </p:nvPicPr>
        <p:blipFill>
          <a:blip r:embed="rId3">
            <a:alphaModFix/>
          </a:blip>
          <a:stretch>
            <a:fillRect/>
          </a:stretch>
        </p:blipFill>
        <p:spPr>
          <a:xfrm>
            <a:off x="4724400" y="1170125"/>
            <a:ext cx="3743875" cy="3398750"/>
          </a:xfrm>
          <a:prstGeom prst="rect">
            <a:avLst/>
          </a:prstGeom>
          <a:noFill/>
          <a:ln>
            <a:noFill/>
          </a:ln>
        </p:spPr>
      </p:pic>
      <p:sp>
        <p:nvSpPr>
          <p:cNvPr id="90" name="Google Shape;90;p18"/>
          <p:cNvSpPr txBox="1"/>
          <p:nvPr/>
        </p:nvSpPr>
        <p:spPr>
          <a:xfrm>
            <a:off x="4765550" y="4692150"/>
            <a:ext cx="37026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https://on-demand.gputechconf.com/gtc/2010/presentations/S12310-OpenGL-Pre-Conference-Tutorial.pdf</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CUDA + OpenGL</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Sometimes it’s a bit unclear why we cannot use either API to do both.</a:t>
            </a:r>
            <a:endParaRPr/>
          </a:p>
          <a:p>
            <a:pPr indent="-342900" lvl="0" marL="457200" rtl="0" algn="l">
              <a:spcBef>
                <a:spcPts val="0"/>
              </a:spcBef>
              <a:spcAft>
                <a:spcPts val="0"/>
              </a:spcAft>
              <a:buSzPts val="1800"/>
              <a:buChar char="●"/>
            </a:pPr>
            <a:r>
              <a:rPr lang="en"/>
              <a:t>Remember however that each was </a:t>
            </a:r>
            <a:r>
              <a:rPr lang="en"/>
              <a:t>designed</a:t>
            </a:r>
            <a:r>
              <a:rPr lang="en"/>
              <a:t> for a specific purpose.</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CUDA excels at performing calculations, generating data, and doing other image manipulation tasks (e.g. our gray_scale filter where we can actually change values and preserver those changes in memory)</a:t>
            </a:r>
            <a:endParaRPr/>
          </a:p>
          <a:p>
            <a:pPr indent="-342900" lvl="0" marL="457200" rtl="0" algn="l">
              <a:spcBef>
                <a:spcPts val="0"/>
              </a:spcBef>
              <a:spcAft>
                <a:spcPts val="0"/>
              </a:spcAft>
              <a:buSzPts val="1800"/>
              <a:buChar char="●"/>
            </a:pPr>
            <a:r>
              <a:rPr lang="en"/>
              <a:t>OpenGL excels at drawing pixels and vertices, and rendering geometry (i.e. rasterizing) very fast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CUDA + OpenGL</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CUDA uses the functions we have been learning to perform memory </a:t>
            </a:r>
            <a:r>
              <a:rPr lang="en"/>
              <a:t>management</a:t>
            </a:r>
            <a:r>
              <a:rPr lang="en"/>
              <a:t> (cudaMalloc)</a:t>
            </a:r>
            <a:endParaRPr/>
          </a:p>
          <a:p>
            <a:pPr indent="-342900" lvl="0" marL="457200" rtl="0" algn="l">
              <a:spcBef>
                <a:spcPts val="0"/>
              </a:spcBef>
              <a:spcAft>
                <a:spcPts val="0"/>
              </a:spcAft>
              <a:buSzPts val="1800"/>
              <a:buChar char="●"/>
            </a:pPr>
            <a:r>
              <a:rPr lang="en"/>
              <a:t>OpenGL uses generic buffers (index buffer objects, vertex buffer objects, pixel buffer objects) to store data</a:t>
            </a:r>
            <a:endParaRPr/>
          </a:p>
          <a:p>
            <a:pPr indent="-342900" lvl="0" marL="457200" rtl="0" algn="l">
              <a:spcBef>
                <a:spcPts val="0"/>
              </a:spcBef>
              <a:spcAft>
                <a:spcPts val="0"/>
              </a:spcAft>
              <a:buSzPts val="1800"/>
              <a:buChar char="●"/>
            </a:pPr>
            <a:r>
              <a:rPr lang="en"/>
              <a:t>CUDA + OpenGL talk using a few interop functions</a:t>
            </a:r>
            <a:endParaRPr/>
          </a:p>
          <a:p>
            <a:pPr indent="-317500" lvl="1" marL="914400" rtl="0" algn="l">
              <a:spcBef>
                <a:spcPts val="0"/>
              </a:spcBef>
              <a:spcAft>
                <a:spcPts val="0"/>
              </a:spcAft>
              <a:buSzPts val="1400"/>
              <a:buChar char="○"/>
            </a:pPr>
            <a:r>
              <a:rPr lang="en"/>
              <a:t>Map and UnMap in order to move OpenGL buffers into CUDA’s memory space on the GPU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Application</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Goal: To render a shape to the screen using OpenGL, and manipulate (i.e. do the computation) on CUDA.</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Now this sounds like a BIG problem, so let’s break it into smaller pieces. There are a lot of moving parts</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BEBCBC"/>
      </a:accent2>
      <a:accent3>
        <a:srgbClr val="78909C"/>
      </a:accent3>
      <a:accent4>
        <a:srgbClr val="FFAB40"/>
      </a:accent4>
      <a:accent5>
        <a:srgbClr val="4DD0E1"/>
      </a:accent5>
      <a:accent6>
        <a:srgbClr val="EEFF41"/>
      </a:accent6>
      <a:hlink>
        <a:srgbClr val="FFD966"/>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