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2B62-12D0-464B-9CA2-FEBEF0CA2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E35E6-A216-4EEE-AE6E-00F010D6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6A64-5A78-4540-9A15-52CDEF26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DBDD-ECF6-4BEF-989E-AA0CB4E6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64A6-0FBB-4DCC-98ED-C809AB33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041C-A8B6-49A1-AFFF-F741D4CC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B864-4F21-4377-952D-D7AA53C6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75A3-069D-454B-941A-43035290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E8BA-B735-4C37-9170-2A44BA76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744C-5F98-4039-8BDC-6C21211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E1794-21B7-4C7A-9560-B503C2D9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16510-063B-41A3-AF77-EC26FA4F4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9C1D-9432-4BB1-B993-EF3CCF3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AA67-D20D-47A4-9969-18C728B6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C84A-5FED-477E-B2A9-48381BFB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FD71-3F85-4400-A3F3-F7A3DD9B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B85C-B553-4CBF-8F14-7346CDDB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72F-0A1D-499C-B2B8-40681D0F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446D-F341-4F42-AC3F-68DA0BA2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F4DCE-D852-4088-82E0-BB52DCA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8071-6B2C-47BA-AF02-3F61569D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2C1D-4582-4016-AFBD-01FD591C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520F-933C-4D1F-A082-BF760D06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A079-C112-43DA-B2FA-118DC5E3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DB59-4A6D-46A2-9A2A-2202BEC5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E0AB-B73A-4002-8F07-2CD525D6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F3B1-1FE4-4E6B-B4FC-DB7654FE1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50998-5AFF-444E-B22F-F4B67EDB5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A5051-A6A1-48E4-BBA2-59EE06D4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F32A9-CB72-4E1B-98EB-96637A8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1F01-7F91-4748-A467-5FD8E86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B172-ECB7-4F43-8898-DF95939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B80DE-34E1-4067-8CDE-54E479C0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27B3-B14C-48F9-9F54-9688B27E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B7D90-0A85-4431-B836-ABD606AEA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02D56-F017-43FF-A196-EDE7BFB78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326D0-3BF4-4807-9F76-E75F3B47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680E9-3CC3-4460-8407-A04B91E8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44F14-8980-4588-AB53-AE7F7284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B902-36DE-4564-9179-89708595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D90E-84ED-4D28-9492-F23212CD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51540-96E6-43F3-9CBA-AFEA5FE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57C40-15F0-47DE-823A-9D8A98A5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96519-EB42-4DCA-AB2F-6C549E03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1CE27-EC60-48CE-96FF-11E1607C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7DDD9-D0C9-4A5B-98F9-DFA0A43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2037-8DE6-402E-A452-FA7079B8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D827-8FDF-4C4A-A2E3-640C88C7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A24EC-321C-44F8-9820-492F88566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8D139-9991-4D9F-BB31-8135AC4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59B0E-D898-45CB-8C80-06B43C9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84A2B-3944-4481-9541-6AD4B8FF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83F9-1F4B-4336-B078-09A380D8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B31D0-1E98-4FAD-B6C2-AFC473B34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8169C-7165-47B1-9079-3D79B81A5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D7F9-DB66-4699-90C8-16A74EEF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6318-0B3B-4814-B9E4-823A7F0F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E4347-DBBF-40E2-A693-6BB1985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3334-070A-42F6-9152-A74AC352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84CD5-D367-4726-BB0C-7DAD657F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0D95-C932-4B98-B5D7-FAAC7630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6EE-87B6-4F54-86EB-17FFFB1A32D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2F42-DC99-4613-BE82-E03AF7702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A395-CDED-466A-8207-C4B911FF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EDD3-0CDA-4198-AAE8-C4EBF176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Simulated Annealing, an exploration of algorithm modification for the purpose of parallelization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DD2C0-2218-4BB4-8BD7-2128D985C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4.10</a:t>
            </a:r>
          </a:p>
        </p:txBody>
      </p:sp>
    </p:spTree>
    <p:extLst>
      <p:ext uri="{BB962C8B-B14F-4D97-AF65-F5344CB8AC3E}">
        <p14:creationId xmlns:p14="http://schemas.microsoft.com/office/powerpoint/2010/main" val="177325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ABFC-3429-4732-90C0-748FF9F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78F5-75D9-4B80-B397-5B1AB759D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simulated annealing algorithm is known as a method for finding the optimum of a multi-valued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 process proceeds by having an "annealer" which is able to take a random walk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guided such that steps that reduce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preferred. The degree to which steps that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allowed are controlled by a "temperature"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which is gradually reduced over the course of the minimization.</a:t>
                </a:r>
              </a:p>
              <a:p>
                <a:r>
                  <a:rPr lang="en-US" dirty="0"/>
                  <a:t>The classic algorithm involves a real valued function of real valued dependent variables. Steps are taken with some step size in that space, which might be done one dimension at a time or might be done in all dimensions at once. Each step is subjected to a Metropolis Hasting's algorithm, with an acceptance probability 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𝑛𝑒𝑤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𝑜𝑙𝑑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step size is adjusted automatically in batches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</m:oMath>
                </a14:m>
                <a:r>
                  <a:rPr lang="en-US" dirty="0"/>
                  <a:t>, so that the fraction of accepted steps is within some preset threshold of a desired ratio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50%±10%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When this has been achieved, the temperature is then allowed to "cool" by a small amount, and the random walk proceeds iteratively until the temperature and step size are both small.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78F5-75D9-4B80-B397-5B1AB759D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sa.c</a:t>
            </a:r>
            <a:r>
              <a:rPr lang="en-US" dirty="0"/>
              <a:t> code provided has a serial implementation of a simulated annealing optimization. Sample functions are provided for optimization, a simple 2D function with multiple minimums, and an extension of the same test function to N dimensions. An additional delay function is added to simulate the effect of optimizing a problem which requires substantially more </a:t>
            </a:r>
            <a:r>
              <a:rPr lang="en-US" dirty="0" err="1"/>
              <a:t>cpu</a:t>
            </a:r>
            <a:r>
              <a:rPr lang="en-US" dirty="0"/>
              <a:t> time per function call.</a:t>
            </a:r>
          </a:p>
          <a:p>
            <a:endParaRPr lang="en-US" dirty="0"/>
          </a:p>
          <a:p>
            <a:r>
              <a:rPr lang="en-US" dirty="0"/>
              <a:t>The main routine contains a primary iteration loop on </a:t>
            </a:r>
            <a:r>
              <a:rPr lang="en-US" dirty="0" err="1"/>
              <a:t>SA_check_temperature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while(!</a:t>
            </a:r>
            <a:r>
              <a:rPr lang="en-US" dirty="0" err="1"/>
              <a:t>SA_check_temperature</a:t>
            </a:r>
            <a:r>
              <a:rPr lang="en-US" dirty="0"/>
              <a:t>(&amp;</a:t>
            </a:r>
            <a:r>
              <a:rPr lang="en-US" dirty="0" err="1"/>
              <a:t>model,funcN,NULL</a:t>
            </a:r>
            <a:r>
              <a:rPr lang="en-US" dirty="0"/>
              <a:t>)) {</a:t>
            </a:r>
          </a:p>
          <a:p>
            <a:pPr lvl="1"/>
            <a:r>
              <a:rPr lang="en-US" dirty="0"/>
              <a:t>        // while not converged</a:t>
            </a:r>
          </a:p>
          <a:p>
            <a:pPr lvl="1"/>
            <a:r>
              <a:rPr lang="en-US" dirty="0"/>
              <a:t>            // while not at thermal equilibrium</a:t>
            </a:r>
          </a:p>
          <a:p>
            <a:pPr lvl="1"/>
            <a:r>
              <a:rPr lang="en-US" dirty="0"/>
              <a:t>                // adjust step</a:t>
            </a:r>
          </a:p>
          <a:p>
            <a:pPr lvl="1"/>
            <a:r>
              <a:rPr lang="en-US" dirty="0"/>
              <a:t>            // reduce temperature</a:t>
            </a:r>
          </a:p>
          <a:p>
            <a:pPr lvl="1"/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436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SA_check_temperature</a:t>
            </a:r>
            <a:r>
              <a:rPr lang="en-US" dirty="0"/>
              <a:t>, in return, runs a batch of random walks to determine temperature convergence. It does this using the method </a:t>
            </a:r>
            <a:r>
              <a:rPr lang="en-US" dirty="0" err="1"/>
              <a:t>SA_adjust_step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37530-166F-4A8D-A054-4AEAD37C1B18}"/>
              </a:ext>
            </a:extLst>
          </p:cNvPr>
          <p:cNvSpPr txBox="1"/>
          <p:nvPr/>
        </p:nvSpPr>
        <p:spPr>
          <a:xfrm>
            <a:off x="2642532" y="3314641"/>
            <a:ext cx="5780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probe = </a:t>
            </a:r>
            <a:r>
              <a:rPr lang="en-US" dirty="0" err="1"/>
              <a:t>SA_adjust_step</a:t>
            </a:r>
            <a:r>
              <a:rPr lang="en-US" dirty="0"/>
              <a:t>(</a:t>
            </a:r>
            <a:r>
              <a:rPr lang="en-US" dirty="0" err="1"/>
              <a:t>model,func,opts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if(probe==0) {</a:t>
            </a:r>
          </a:p>
          <a:p>
            <a:pPr lvl="1"/>
            <a:r>
              <a:rPr lang="en-US" dirty="0"/>
              <a:t>        // thermal equilibrium reached, drop temperature</a:t>
            </a:r>
          </a:p>
          <a:p>
            <a:pPr lvl="1"/>
            <a:r>
              <a:rPr lang="en-US" dirty="0"/>
              <a:t>        model-&gt;temp*= model-&gt;</a:t>
            </a:r>
            <a:r>
              <a:rPr lang="en-US" dirty="0" err="1"/>
              <a:t>cooling_factor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    if(model-&gt;step&lt;model-&gt;epsilon) {</a:t>
            </a:r>
          </a:p>
          <a:p>
            <a:pPr lvl="1"/>
            <a:r>
              <a:rPr lang="en-US" dirty="0"/>
              <a:t>            // if step size small at thermal </a:t>
            </a:r>
            <a:r>
              <a:rPr lang="en-US" dirty="0" err="1"/>
              <a:t>equil</a:t>
            </a:r>
            <a:r>
              <a:rPr lang="en-US" dirty="0"/>
              <a:t>, converge</a:t>
            </a:r>
          </a:p>
          <a:p>
            <a:pPr lvl="1"/>
            <a:r>
              <a:rPr lang="en-US" dirty="0"/>
              <a:t>            return 1;</a:t>
            </a:r>
          </a:p>
          <a:p>
            <a:pPr lvl="1"/>
            <a:r>
              <a:rPr lang="en-US" dirty="0"/>
              <a:t>        }</a:t>
            </a:r>
          </a:p>
          <a:p>
            <a:pPr lvl="1"/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SA_adjust_step</a:t>
            </a:r>
            <a:r>
              <a:rPr lang="en-US" dirty="0"/>
              <a:t>, in turn, runs a batch of steps and determines the number of times a step has been successful.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successful steps is used to determine whether or how to adjust the step size.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9CE15-566E-46F1-B5C7-5400CA73AAE5}"/>
              </a:ext>
            </a:extLst>
          </p:cNvPr>
          <p:cNvSpPr txBox="1"/>
          <p:nvPr/>
        </p:nvSpPr>
        <p:spPr>
          <a:xfrm>
            <a:off x="2467383" y="2816114"/>
            <a:ext cx="5906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for(</a:t>
            </a:r>
            <a:r>
              <a:rPr lang="en-US" dirty="0" err="1"/>
              <a:t>iter</a:t>
            </a:r>
            <a:r>
              <a:rPr lang="en-US" dirty="0"/>
              <a:t>=0;iter&lt;model-&gt;</a:t>
            </a:r>
            <a:r>
              <a:rPr lang="en-US" dirty="0" err="1"/>
              <a:t>ntrial;iter</a:t>
            </a:r>
            <a:r>
              <a:rPr lang="en-US" dirty="0"/>
              <a:t>++) {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count_success</a:t>
            </a:r>
            <a:r>
              <a:rPr lang="en-US" dirty="0"/>
              <a:t> += </a:t>
            </a:r>
            <a:r>
              <a:rPr lang="en-US" dirty="0" err="1"/>
              <a:t>SA_step</a:t>
            </a:r>
            <a:r>
              <a:rPr lang="en-US" dirty="0"/>
              <a:t>(</a:t>
            </a:r>
            <a:r>
              <a:rPr lang="en-US" dirty="0" err="1"/>
              <a:t>model,func,opts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... (additional logic related to use of </a:t>
            </a:r>
            <a:r>
              <a:rPr lang="en-US" dirty="0" err="1"/>
              <a:t>count_success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3545-65E8-4D6E-882C-1DBDD0B60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single step is calculated in the </a:t>
            </a:r>
            <a:r>
              <a:rPr lang="en-US" sz="2400" dirty="0" err="1"/>
              <a:t>SA_step</a:t>
            </a:r>
            <a:r>
              <a:rPr lang="en-US" sz="2400" dirty="0"/>
              <a:t> method, with state information on the process passed in the model structure.</a:t>
            </a:r>
          </a:p>
          <a:p>
            <a:r>
              <a:rPr lang="en-US" sz="2400" dirty="0"/>
              <a:t>Note that nowhere in this process is there any clear concurrency--this is fundamentally tracking of a single random walk process, with loop carried dependency from one step to another.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3B544-AA8F-4C7F-852A-8C4245C20A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2E873-C401-4A0C-B09E-71EB11AE8F09}"/>
              </a:ext>
            </a:extLst>
          </p:cNvPr>
          <p:cNvSpPr txBox="1"/>
          <p:nvPr/>
        </p:nvSpPr>
        <p:spPr>
          <a:xfrm>
            <a:off x="5803085" y="1690688"/>
            <a:ext cx="630813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400" dirty="0"/>
              <a:t>int </a:t>
            </a:r>
            <a:r>
              <a:rPr lang="en-US" sz="1400" dirty="0" err="1"/>
              <a:t>SA_step</a:t>
            </a:r>
            <a:r>
              <a:rPr lang="en-US" sz="1400" dirty="0"/>
              <a:t>(</a:t>
            </a:r>
            <a:r>
              <a:rPr lang="en-US" sz="1400" dirty="0" err="1"/>
              <a:t>SAstruct</a:t>
            </a:r>
            <a:r>
              <a:rPr lang="en-US" sz="1400" dirty="0"/>
              <a:t> * model, double </a:t>
            </a:r>
            <a:r>
              <a:rPr lang="en-US" sz="1400" dirty="0" err="1"/>
              <a:t>func</a:t>
            </a:r>
            <a:r>
              <a:rPr lang="en-US" sz="1400" dirty="0"/>
              <a:t>(int, double *, void *), void * opts) {</a:t>
            </a:r>
          </a:p>
          <a:p>
            <a:pPr lvl="2"/>
            <a:r>
              <a:rPr lang="en-US" sz="1000" dirty="0"/>
              <a:t>…</a:t>
            </a:r>
            <a:endParaRPr lang="en-US" sz="1400" dirty="0"/>
          </a:p>
          <a:p>
            <a:pPr lvl="1"/>
            <a:r>
              <a:rPr lang="en-US" sz="1400" dirty="0"/>
              <a:t>    // pick a random step;</a:t>
            </a:r>
          </a:p>
          <a:p>
            <a:pPr lvl="1"/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=0;i&lt;model-&gt;</a:t>
            </a:r>
            <a:r>
              <a:rPr lang="en-US" sz="1400" dirty="0" err="1"/>
              <a:t>n;i</a:t>
            </a:r>
            <a:r>
              <a:rPr lang="en-US" sz="1400" dirty="0"/>
              <a:t>++) {</a:t>
            </a:r>
          </a:p>
          <a:p>
            <a:pPr lvl="1"/>
            <a:r>
              <a:rPr lang="en-US" sz="1400" dirty="0"/>
              <a:t>        model-&gt;dx[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drand_range</a:t>
            </a:r>
            <a:r>
              <a:rPr lang="en-US" sz="1400" dirty="0"/>
              <a:t>(-model-&gt;</a:t>
            </a:r>
            <a:r>
              <a:rPr lang="en-US" sz="1400" dirty="0" err="1"/>
              <a:t>step,model</a:t>
            </a:r>
            <a:r>
              <a:rPr lang="en-US" sz="1400" dirty="0"/>
              <a:t>-&gt;step);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r>
              <a:rPr lang="en-US" sz="1400" dirty="0"/>
              <a:t> // try out new value</a:t>
            </a:r>
          </a:p>
          <a:p>
            <a:pPr lvl="1"/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=0;i&lt;model-&gt;</a:t>
            </a:r>
            <a:r>
              <a:rPr lang="en-US" sz="1400" dirty="0" err="1"/>
              <a:t>n;i</a:t>
            </a:r>
            <a:r>
              <a:rPr lang="en-US" sz="1400" dirty="0"/>
              <a:t>++) {</a:t>
            </a:r>
          </a:p>
          <a:p>
            <a:pPr lvl="1"/>
            <a:r>
              <a:rPr lang="en-US" sz="1400" dirty="0"/>
              <a:t>        model-&gt;</a:t>
            </a:r>
            <a:r>
              <a:rPr lang="en-US" sz="1400" dirty="0" err="1"/>
              <a:t>trial_x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model-&gt;x[</a:t>
            </a:r>
            <a:r>
              <a:rPr lang="en-US" sz="1400" dirty="0" err="1"/>
              <a:t>i</a:t>
            </a:r>
            <a:r>
              <a:rPr lang="en-US" sz="1400" dirty="0"/>
              <a:t>] + model-&gt;dx[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r>
              <a:rPr lang="en-US" sz="1400" dirty="0"/>
              <a:t>    </a:t>
            </a:r>
            <a:r>
              <a:rPr lang="en-US" sz="1400" dirty="0" err="1"/>
              <a:t>trial_energy</a:t>
            </a:r>
            <a:r>
              <a:rPr lang="en-US" sz="1400" dirty="0"/>
              <a:t> = </a:t>
            </a:r>
            <a:r>
              <a:rPr lang="en-US" sz="1400" dirty="0" err="1"/>
              <a:t>func</a:t>
            </a:r>
            <a:r>
              <a:rPr lang="en-US" sz="1400" dirty="0"/>
              <a:t>(model-&gt;</a:t>
            </a:r>
            <a:r>
              <a:rPr lang="en-US" sz="1400" dirty="0" err="1"/>
              <a:t>n,model</a:t>
            </a:r>
            <a:r>
              <a:rPr lang="en-US" sz="1400" dirty="0"/>
              <a:t>-&gt;</a:t>
            </a:r>
            <a:r>
              <a:rPr lang="en-US" sz="1400" dirty="0" err="1"/>
              <a:t>trial_x,opts</a:t>
            </a:r>
            <a:r>
              <a:rPr lang="en-US" sz="1400" dirty="0"/>
              <a:t>);</a:t>
            </a:r>
          </a:p>
          <a:p>
            <a:pPr lvl="1"/>
            <a:r>
              <a:rPr lang="en-US" sz="1400" dirty="0"/>
              <a:t>    model-&gt;</a:t>
            </a:r>
            <a:r>
              <a:rPr lang="en-US" sz="1400" dirty="0" err="1"/>
              <a:t>num_func_calls</a:t>
            </a:r>
            <a:r>
              <a:rPr lang="en-US" sz="1400" dirty="0"/>
              <a:t>++;</a:t>
            </a:r>
          </a:p>
          <a:p>
            <a:pPr lvl="1"/>
            <a:r>
              <a:rPr lang="en-US" sz="1400" dirty="0"/>
              <a:t>    double </a:t>
            </a:r>
            <a:r>
              <a:rPr lang="en-US" sz="1400" dirty="0" err="1"/>
              <a:t>deltaE</a:t>
            </a:r>
            <a:r>
              <a:rPr lang="en-US" sz="1400" dirty="0"/>
              <a:t> = </a:t>
            </a:r>
            <a:r>
              <a:rPr lang="en-US" sz="1400" dirty="0" err="1"/>
              <a:t>trial_energy</a:t>
            </a:r>
            <a:r>
              <a:rPr lang="en-US" sz="1400" dirty="0"/>
              <a:t>-model-&gt;energy;</a:t>
            </a:r>
          </a:p>
          <a:p>
            <a:pPr lvl="1"/>
            <a:r>
              <a:rPr lang="en-US" sz="1400" dirty="0"/>
              <a:t>    if(</a:t>
            </a:r>
            <a:r>
              <a:rPr lang="en-US" sz="1400" dirty="0" err="1"/>
              <a:t>deltaE</a:t>
            </a:r>
            <a:r>
              <a:rPr lang="en-US" sz="1400" dirty="0"/>
              <a:t>&lt;0) {</a:t>
            </a:r>
          </a:p>
          <a:p>
            <a:pPr lvl="1"/>
            <a:r>
              <a:rPr lang="en-US" sz="1400" dirty="0"/>
              <a:t>         …</a:t>
            </a:r>
          </a:p>
          <a:p>
            <a:pPr lvl="1"/>
            <a:r>
              <a:rPr lang="en-US" sz="1400" dirty="0"/>
              <a:t>     } else {</a:t>
            </a:r>
          </a:p>
          <a:p>
            <a:pPr lvl="1"/>
            <a:r>
              <a:rPr lang="en-US" sz="1400" dirty="0"/>
              <a:t>         …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22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6ABE1C-2F73-4AE5-982C-AD0B9B7F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Based 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6CA7E43-6B7D-41CE-AEA1-D9B42AE6E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method that is used for parallelization of the SA algorithm is to modify the algorithm to introduce concurrency in the determination of step size. Instead of a single random walker 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𝑡𝑟𝑖𝑎𝑙𝑠</m:t>
                        </m:r>
                      </m:sub>
                    </m:sSub>
                  </m:oMath>
                </a14:m>
                <a:r>
                  <a:rPr lang="en-US" dirty="0"/>
                  <a:t> steps, multiple walkers use fewer steps, with the total number of steps maintained between the walkers. Each random walk process is shorter, and at some point a choice must be made as to which of the walkers will continue to the next iteration, so the total number of steps per convergence used is less--this potentially represents a different algorithm.</a:t>
                </a:r>
              </a:p>
              <a:p>
                <a:r>
                  <a:rPr lang="en-US" dirty="0"/>
                  <a:t>This modified algorithm is Ensemble-Based Simulated Annealing (EBSA). It parallelizes a single random walk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</m:oMath>
                </a14:m>
                <a:r>
                  <a:rPr lang="en-US" dirty="0"/>
                  <a:t> long and replaces it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𝑡h𝑟𝑒𝑎𝑑</m:t>
                        </m:r>
                      </m:sub>
                    </m:sSub>
                  </m:oMath>
                </a14:m>
                <a:r>
                  <a:rPr lang="en-US" dirty="0"/>
                  <a:t> random walks that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𝑡h𝑟𝑒𝑎𝑑𝑠</m:t>
                        </m:r>
                      </m:sub>
                    </m:sSub>
                  </m:oMath>
                </a14:m>
                <a:r>
                  <a:rPr lang="en-US" dirty="0"/>
                  <a:t> long.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6CA7E43-6B7D-41CE-AEA1-D9B42AE6E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5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5B9F-819A-41C0-BA52-8A18310C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5BFA-949A-4BCF-926F-129C9921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Compile and run </a:t>
            </a:r>
            <a:r>
              <a:rPr lang="en-US" dirty="0" err="1"/>
              <a:t>sa.c</a:t>
            </a:r>
            <a:r>
              <a:rPr lang="en-US" dirty="0"/>
              <a:t>. Vary the value of N, and investigate the total running time and number of iterations required for convergence as a function of the dimensionality of the problem. How does the number of iterations required to converge change with the number of free parameters?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at the two key loops in the code, the first being the while loop in the main routine and the second being the for loop in </a:t>
            </a:r>
            <a:r>
              <a:rPr lang="en-US" dirty="0" err="1"/>
              <a:t>SA_adjust</a:t>
            </a:r>
            <a:r>
              <a:rPr lang="en-US" dirty="0"/>
              <a:t> step, do you see any concurrency that can be described? Discuss the loop carried dependencies present in both loops and throughout the SA algorithm.</a:t>
            </a:r>
          </a:p>
        </p:txBody>
      </p:sp>
    </p:spTree>
    <p:extLst>
      <p:ext uri="{BB962C8B-B14F-4D97-AF65-F5344CB8AC3E}">
        <p14:creationId xmlns:p14="http://schemas.microsoft.com/office/powerpoint/2010/main" val="388439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057C-5370-495F-8EF4-07296380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BE9A-F8D7-480E-A8E2-A55C9405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List at least 3 concerns regarding how this algorithmic change might affect convergence, and regarding how one would need to implement a change of multiple annealers instead of a single annealer in the </a:t>
            </a:r>
            <a:r>
              <a:rPr lang="en-US" dirty="0" err="1"/>
              <a:t>SA_adjust_step</a:t>
            </a:r>
            <a:r>
              <a:rPr lang="en-US" dirty="0"/>
              <a:t> method.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Compare the </a:t>
            </a:r>
            <a:r>
              <a:rPr lang="en-US" dirty="0" err="1"/>
              <a:t>ebsa.c</a:t>
            </a:r>
            <a:r>
              <a:rPr lang="en-US" dirty="0"/>
              <a:t> code to the </a:t>
            </a:r>
            <a:r>
              <a:rPr lang="en-US" dirty="0" err="1"/>
              <a:t>sa.c</a:t>
            </a:r>
            <a:r>
              <a:rPr lang="en-US" dirty="0"/>
              <a:t> code. Note the change of random number generator from rand() to drand48_r(). Look up the definition of drand48_r, and describe why this change is necessary. Why is it necessary to keep an array of state variables for random number generators?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Compare the </a:t>
            </a:r>
            <a:r>
              <a:rPr lang="en-US" dirty="0" err="1"/>
              <a:t>ebsa.c</a:t>
            </a:r>
            <a:r>
              <a:rPr lang="en-US" dirty="0"/>
              <a:t> code to the </a:t>
            </a:r>
            <a:r>
              <a:rPr lang="en-US" dirty="0" err="1"/>
              <a:t>sa.c</a:t>
            </a:r>
            <a:r>
              <a:rPr lang="en-US" dirty="0"/>
              <a:t> code. Note the use of a global memory structure and copy routine. Describe why you can not simply declare the memory structure to be private.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Compile and run </a:t>
            </a:r>
            <a:r>
              <a:rPr lang="en-US" dirty="0" err="1"/>
              <a:t>ebsa.c</a:t>
            </a:r>
            <a:r>
              <a:rPr lang="en-US" dirty="0"/>
              <a:t>, and compare </a:t>
            </a:r>
            <a:r>
              <a:rPr lang="en-US" dirty="0" err="1"/>
              <a:t>ebsa.c</a:t>
            </a:r>
            <a:r>
              <a:rPr lang="en-US" dirty="0"/>
              <a:t> to </a:t>
            </a:r>
            <a:r>
              <a:rPr lang="en-US" dirty="0" err="1"/>
              <a:t>sa.c</a:t>
            </a:r>
            <a:r>
              <a:rPr lang="en-US" dirty="0"/>
              <a:t> for equivalent problems. Do this for varying values of N. Consider also changing the artificial delay in </a:t>
            </a:r>
            <a:r>
              <a:rPr lang="en-US" dirty="0" err="1"/>
              <a:t>funcN</a:t>
            </a:r>
            <a:r>
              <a:rPr lang="en-US" dirty="0"/>
              <a:t>. How does the parallel solution of </a:t>
            </a:r>
            <a:r>
              <a:rPr lang="en-US" dirty="0" err="1"/>
              <a:t>ebsa.c</a:t>
            </a:r>
            <a:r>
              <a:rPr lang="en-US" dirty="0"/>
              <a:t> compare to </a:t>
            </a:r>
            <a:r>
              <a:rPr lang="en-US" dirty="0" err="1"/>
              <a:t>sa.c</a:t>
            </a:r>
            <a:r>
              <a:rPr lang="en-US" dirty="0"/>
              <a:t>? Support your answer with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254549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1246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Simulated Annealing, an exploration of algorithm modification for the purpose of parallelization</vt:lpstr>
      <vt:lpstr>Simulated Annealing</vt:lpstr>
      <vt:lpstr>Serial Code Overview</vt:lpstr>
      <vt:lpstr>Serial Code Overview</vt:lpstr>
      <vt:lpstr>Serial Code Overview</vt:lpstr>
      <vt:lpstr>Serial Code Overview</vt:lpstr>
      <vt:lpstr>Ensemble Based Simulated Annealing</vt:lpstr>
      <vt:lpstr>Student Activity</vt:lpstr>
      <vt:lpstr>Student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Annealing, an exploration of algorithm modification for the purpose of parallelization</dc:title>
  <dc:creator>David Joiner</dc:creator>
  <cp:lastModifiedBy>David Joiner</cp:lastModifiedBy>
  <cp:revision>6</cp:revision>
  <dcterms:created xsi:type="dcterms:W3CDTF">2020-07-11T16:19:58Z</dcterms:created>
  <dcterms:modified xsi:type="dcterms:W3CDTF">2020-07-11T17:53:17Z</dcterms:modified>
</cp:coreProperties>
</file>