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Quattrocento Sans"/>
      <p:regular r:id="rId23"/>
      <p:bold r:id="rId24"/>
      <p:italic r:id="rId25"/>
      <p:boldItalic r:id="rId26"/>
    </p:embeddedFont>
    <p:embeddedFont>
      <p:font typeface="Helvetica Neue"/>
      <p:bold r:id="rId27"/>
      <p:boldItalic r:id="rId28"/>
    </p:embeddedFon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28" Type="http://schemas.openxmlformats.org/officeDocument/2006/relationships/font" Target="fonts/HelveticaNeue-bold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QuickStarter has created an outline to help you get started on your presentation. Some slides include information here in the notes to provide additional topics for you to research.</a:t>
            </a:r>
            <a:endParaRPr/>
          </a:p>
          <a:p>
            <a:pPr indent="0" lvl="0" marL="0" rtl="0" algn="l">
              <a:spcBef>
                <a:spcPts val="0"/>
              </a:spcBef>
              <a:spcAft>
                <a:spcPts val="0"/>
              </a:spcAft>
              <a:buNone/>
            </a:pPr>
            <a:r>
              <a:t/>
            </a:r>
            <a:endParaRPr/>
          </a:p>
        </p:txBody>
      </p:sp>
      <p:sp>
        <p:nvSpPr>
          <p:cNvPr id="130" name="Google Shape;1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02" name="Shape 102"/>
        <p:cNvGrpSpPr/>
        <p:nvPr/>
      </p:nvGrpSpPr>
      <p:grpSpPr>
        <a:xfrm>
          <a:off x="0" y="0"/>
          <a:ext cx="0" cy="0"/>
          <a:chOff x="0" y="0"/>
          <a:chExt cx="0" cy="0"/>
        </a:xfrm>
      </p:grpSpPr>
      <p:sp>
        <p:nvSpPr>
          <p:cNvPr id="103" name="Google Shape;103;p14"/>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D24726"/>
              </a:buClr>
              <a:buSzPts val="3600"/>
              <a:buFont typeface="Quattrocento Sans"/>
              <a:buNone/>
              <a:defRPr sz="3600">
                <a:solidFill>
                  <a:srgbClr val="D2472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4"/>
          <p:cNvSpPr txBox="1"/>
          <p:nvPr>
            <p:ph idx="1" type="body"/>
          </p:nvPr>
        </p:nvSpPr>
        <p:spPr>
          <a:xfrm>
            <a:off x="838200" y="1625936"/>
            <a:ext cx="10515600" cy="43513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595959"/>
              </a:buClr>
              <a:buSzPts val="1400"/>
              <a:buChar char="•"/>
              <a:defRPr sz="1400">
                <a:solidFill>
                  <a:srgbClr val="595959"/>
                </a:solidFill>
                <a:latin typeface="Quattrocento Sans"/>
                <a:ea typeface="Quattrocento Sans"/>
                <a:cs typeface="Quattrocento Sans"/>
                <a:sym typeface="Quattrocento Sans"/>
              </a:defRPr>
            </a:lvl1pPr>
            <a:lvl2pPr indent="-304800" lvl="1" marL="9144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2pPr>
            <a:lvl3pPr indent="-304800" lvl="2" marL="13716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3pPr>
            <a:lvl4pPr indent="-304800" lvl="3" marL="1828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4pPr>
            <a:lvl5pPr indent="-304800" lvl="4" marL="22860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8" name="Google Shape;108;p14"/>
          <p:cNvCxnSpPr/>
          <p:nvPr/>
        </p:nvCxnSpPr>
        <p:spPr>
          <a:xfrm>
            <a:off x="952500" y="1284718"/>
            <a:ext cx="103632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6C8089"/>
              </a:buClr>
              <a:buSzPts val="2000"/>
              <a:buFont typeface="Gill Sans"/>
              <a:buNone/>
              <a:defRPr b="0" sz="200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6" name="Shape 96"/>
        <p:cNvGrpSpPr/>
        <p:nvPr/>
      </p:nvGrpSpPr>
      <p:grpSpPr>
        <a:xfrm>
          <a:off x="0" y="0"/>
          <a:ext cx="0" cy="0"/>
          <a:chOff x="0" y="0"/>
          <a:chExt cx="0" cy="0"/>
        </a:xfrm>
      </p:grpSpPr>
      <p:sp>
        <p:nvSpPr>
          <p:cNvPr id="97" name="Google Shape;9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0" name="Google Shape;10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x.doi.org/10.1145/30124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4" name="Google Shape;114;p15"/>
          <p:cNvSpPr txBox="1"/>
          <p:nvPr>
            <p:ph type="ctrTitle"/>
          </p:nvPr>
        </p:nvSpPr>
        <p:spPr>
          <a:xfrm>
            <a:off x="446533" y="1552397"/>
            <a:ext cx="7231784" cy="365408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5400"/>
              <a:buFont typeface="Gill Sans"/>
              <a:buNone/>
            </a:pPr>
            <a:r>
              <a:rPr lang="en-US" sz="5400">
                <a:solidFill>
                  <a:schemeClr val="dk2"/>
                </a:solidFill>
              </a:rPr>
              <a:t>SCIENTIFIC WORKFLOW</a:t>
            </a:r>
            <a:endParaRPr/>
          </a:p>
        </p:txBody>
      </p:sp>
      <p:sp>
        <p:nvSpPr>
          <p:cNvPr id="115" name="Google Shape;115;p15"/>
          <p:cNvSpPr txBox="1"/>
          <p:nvPr>
            <p:ph idx="1" type="subTitle"/>
          </p:nvPr>
        </p:nvSpPr>
        <p:spPr>
          <a:xfrm>
            <a:off x="8129871" y="1552397"/>
            <a:ext cx="3610575" cy="36540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944"/>
              <a:buNone/>
            </a:pPr>
            <a:r>
              <a:rPr lang="en-US" sz="3200"/>
              <a:t>METHODS AND CONCEPTS</a:t>
            </a:r>
            <a:endParaRPr sz="3200"/>
          </a:p>
        </p:txBody>
      </p:sp>
      <p:sp>
        <p:nvSpPr>
          <p:cNvPr id="116" name="Google Shape;116;p15"/>
          <p:cNvSpPr/>
          <p:nvPr/>
        </p:nvSpPr>
        <p:spPr>
          <a:xfrm>
            <a:off x="446533" y="457200"/>
            <a:ext cx="7579574" cy="64361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8129871" y="453642"/>
            <a:ext cx="3615596" cy="64511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446533" y="5707627"/>
            <a:ext cx="11293913" cy="6492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2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0" y="638175"/>
            <a:ext cx="12191999" cy="6219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5" name="Google Shape;205;p24"/>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2800"/>
              <a:buFont typeface="Gill Sans"/>
              <a:buNone/>
            </a:pPr>
            <a:r>
              <a:rPr lang="en-US" sz="2800">
                <a:solidFill>
                  <a:srgbClr val="FFFFFF"/>
                </a:solidFill>
              </a:rPr>
              <a:t>NOTABLE SYSTEMS</a:t>
            </a:r>
            <a:endParaRPr>
              <a:solidFill>
                <a:srgbClr val="FFFFFF"/>
              </a:solidFill>
            </a:endParaRPr>
          </a:p>
        </p:txBody>
      </p:sp>
      <p:sp>
        <p:nvSpPr>
          <p:cNvPr id="207" name="Google Shape;207;p2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txBox="1"/>
          <p:nvPr/>
        </p:nvSpPr>
        <p:spPr>
          <a:xfrm>
            <a:off x="2244143" y="5716884"/>
            <a:ext cx="38114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strike="noStrike">
                <a:solidFill>
                  <a:schemeClr val="dk1"/>
                </a:solidFill>
                <a:latin typeface="Helvetica Neue"/>
                <a:ea typeface="Helvetica Neue"/>
                <a:cs typeface="Helvetica Neue"/>
                <a:sym typeface="Helvetica Neue"/>
              </a:rPr>
              <a:t>Fig. 2. Kepler</a:t>
            </a:r>
            <a:r>
              <a:rPr b="0" i="0" lang="en-US" sz="180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209" name="Google Shape;209;p24"/>
          <p:cNvPicPr preferRelativeResize="0"/>
          <p:nvPr/>
        </p:nvPicPr>
        <p:blipFill rotWithShape="1">
          <a:blip r:embed="rId3">
            <a:alphaModFix/>
          </a:blip>
          <a:srcRect b="4549" l="21666" r="37699" t="15239"/>
          <a:stretch/>
        </p:blipFill>
        <p:spPr>
          <a:xfrm>
            <a:off x="2641600" y="771784"/>
            <a:ext cx="4296229" cy="47705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3" name="Shape 213"/>
        <p:cNvGrpSpPr/>
        <p:nvPr/>
      </p:nvGrpSpPr>
      <p:grpSpPr>
        <a:xfrm>
          <a:off x="0" y="0"/>
          <a:ext cx="0" cy="0"/>
          <a:chOff x="0" y="0"/>
          <a:chExt cx="0" cy="0"/>
        </a:xfrm>
      </p:grpSpPr>
      <p:sp>
        <p:nvSpPr>
          <p:cNvPr id="214" name="Google Shape;214;p25"/>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0" y="638175"/>
            <a:ext cx="12191999" cy="6219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9" name="Google Shape;219;p25"/>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2800"/>
              <a:buFont typeface="Gill Sans"/>
              <a:buNone/>
            </a:pPr>
            <a:r>
              <a:rPr lang="en-US" sz="2800">
                <a:solidFill>
                  <a:srgbClr val="FFFFFF"/>
                </a:solidFill>
              </a:rPr>
              <a:t>NOTABLE SYSTEMS </a:t>
            </a:r>
            <a:endParaRPr>
              <a:solidFill>
                <a:srgbClr val="FFFFFF"/>
              </a:solidFill>
            </a:endParaRPr>
          </a:p>
        </p:txBody>
      </p:sp>
      <p:sp>
        <p:nvSpPr>
          <p:cNvPr id="221" name="Google Shape;221;p25"/>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25"/>
          <p:cNvPicPr preferRelativeResize="0"/>
          <p:nvPr>
            <p:ph idx="1" type="body"/>
          </p:nvPr>
        </p:nvPicPr>
        <p:blipFill rotWithShape="1">
          <a:blip r:embed="rId3">
            <a:alphaModFix/>
          </a:blip>
          <a:srcRect b="4446" l="25109" r="42220" t="15469"/>
          <a:stretch/>
        </p:blipFill>
        <p:spPr>
          <a:xfrm>
            <a:off x="2298194" y="783575"/>
            <a:ext cx="3209365" cy="4425309"/>
          </a:xfrm>
          <a:prstGeom prst="rect">
            <a:avLst/>
          </a:prstGeom>
          <a:noFill/>
          <a:ln>
            <a:noFill/>
          </a:ln>
        </p:spPr>
      </p:pic>
      <p:sp>
        <p:nvSpPr>
          <p:cNvPr id="223" name="Google Shape;223;p25"/>
          <p:cNvSpPr txBox="1"/>
          <p:nvPr/>
        </p:nvSpPr>
        <p:spPr>
          <a:xfrm>
            <a:off x="2092990" y="5430392"/>
            <a:ext cx="40005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3</a:t>
            </a:r>
            <a:r>
              <a:rPr b="0" i="0" lang="en-US" sz="1800" u="none" strike="noStrike">
                <a:solidFill>
                  <a:schemeClr val="dk1"/>
                </a:solidFill>
                <a:latin typeface="Helvetica Neue"/>
                <a:ea typeface="Helvetica Neue"/>
                <a:cs typeface="Helvetica Neue"/>
                <a:sym typeface="Helvetica Neue"/>
              </a:rPr>
              <a:t>. </a:t>
            </a:r>
            <a:r>
              <a:rPr b="0" i="0" lang="en-US" sz="1800" u="none" strike="noStrike">
                <a:solidFill>
                  <a:schemeClr val="dk1"/>
                </a:solidFill>
                <a:latin typeface="Century"/>
                <a:ea typeface="Century"/>
                <a:cs typeface="Century"/>
                <a:sym typeface="Century"/>
              </a:rPr>
              <a:t>Taverna architectural diagram.</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7" name="Shape 227"/>
        <p:cNvGrpSpPr/>
        <p:nvPr/>
      </p:nvGrpSpPr>
      <p:grpSpPr>
        <a:xfrm>
          <a:off x="0" y="0"/>
          <a:ext cx="0" cy="0"/>
          <a:chOff x="0" y="0"/>
          <a:chExt cx="0" cy="0"/>
        </a:xfrm>
      </p:grpSpPr>
      <p:sp>
        <p:nvSpPr>
          <p:cNvPr id="228" name="Google Shape;228;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0" y="638175"/>
            <a:ext cx="12191999" cy="6219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3" name="Google Shape;233;p26"/>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2800"/>
              <a:buFont typeface="Gill Sans"/>
              <a:buNone/>
            </a:pPr>
            <a:r>
              <a:rPr lang="en-US" sz="2800">
                <a:solidFill>
                  <a:srgbClr val="FFFFFF"/>
                </a:solidFill>
              </a:rPr>
              <a:t>NOTABLE SYSTEMS </a:t>
            </a:r>
            <a:endParaRPr>
              <a:solidFill>
                <a:srgbClr val="FFFFFF"/>
              </a:solidFill>
            </a:endParaRPr>
          </a:p>
        </p:txBody>
      </p:sp>
      <p:sp>
        <p:nvSpPr>
          <p:cNvPr id="235" name="Google Shape;235;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txBox="1"/>
          <p:nvPr/>
        </p:nvSpPr>
        <p:spPr>
          <a:xfrm>
            <a:off x="2630019" y="5459639"/>
            <a:ext cx="40005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3</a:t>
            </a:r>
            <a:r>
              <a:rPr b="0" i="0" lang="en-US" sz="1800" u="none" strike="noStrike">
                <a:solidFill>
                  <a:schemeClr val="dk1"/>
                </a:solidFill>
                <a:latin typeface="Helvetica Neue"/>
                <a:ea typeface="Helvetica Neue"/>
                <a:cs typeface="Helvetica Neue"/>
                <a:sym typeface="Helvetica Neue"/>
              </a:rPr>
              <a:t>. Swift</a:t>
            </a:r>
            <a:r>
              <a:rPr b="0" i="0" lang="en-US" sz="180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237" name="Google Shape;237;p26"/>
          <p:cNvPicPr preferRelativeResize="0"/>
          <p:nvPr/>
        </p:nvPicPr>
        <p:blipFill rotWithShape="1">
          <a:blip r:embed="rId3">
            <a:alphaModFix/>
          </a:blip>
          <a:srcRect b="6667" l="26191" r="42143" t="19047"/>
          <a:stretch/>
        </p:blipFill>
        <p:spPr>
          <a:xfrm>
            <a:off x="3193143" y="1306286"/>
            <a:ext cx="3154475" cy="41624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1" name="Shape 241"/>
        <p:cNvGrpSpPr/>
        <p:nvPr/>
      </p:nvGrpSpPr>
      <p:grpSpPr>
        <a:xfrm>
          <a:off x="0" y="0"/>
          <a:ext cx="0" cy="0"/>
          <a:chOff x="0" y="0"/>
          <a:chExt cx="0" cy="0"/>
        </a:xfrm>
      </p:grpSpPr>
      <p:sp>
        <p:nvSpPr>
          <p:cNvPr id="242" name="Google Shape;242;p27"/>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0" y="723900"/>
            <a:ext cx="12192000" cy="613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7" name="Google Shape;247;p27"/>
          <p:cNvSpPr txBox="1"/>
          <p:nvPr>
            <p:ph type="title"/>
          </p:nvPr>
        </p:nvSpPr>
        <p:spPr>
          <a:xfrm>
            <a:off x="581191" y="723901"/>
            <a:ext cx="10993549" cy="14287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Gill Sans"/>
              <a:buNone/>
            </a:pPr>
            <a:r>
              <a:rPr lang="en-US" sz="3600">
                <a:solidFill>
                  <a:schemeClr val="accent1"/>
                </a:solidFill>
              </a:rPr>
              <a:t>NOTABLE SYSTEMS</a:t>
            </a:r>
            <a:endParaRPr/>
          </a:p>
        </p:txBody>
      </p:sp>
      <p:sp>
        <p:nvSpPr>
          <p:cNvPr id="248" name="Google Shape;248;p27"/>
          <p:cNvSpPr/>
          <p:nvPr/>
        </p:nvSpPr>
        <p:spPr>
          <a:xfrm>
            <a:off x="4241830" y="457200"/>
            <a:ext cx="3703320" cy="91440"/>
          </a:xfrm>
          <a:prstGeom prst="rect">
            <a:avLst/>
          </a:prstGeom>
          <a:solidFill>
            <a:srgbClr val="FBA8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27"/>
          <p:cNvPicPr preferRelativeResize="0"/>
          <p:nvPr>
            <p:ph idx="1" type="body"/>
          </p:nvPr>
        </p:nvPicPr>
        <p:blipFill rotWithShape="1">
          <a:blip r:embed="rId3">
            <a:alphaModFix/>
          </a:blip>
          <a:srcRect b="14775" l="13023" r="28345" t="46316"/>
          <a:stretch/>
        </p:blipFill>
        <p:spPr>
          <a:xfrm>
            <a:off x="635457" y="2790605"/>
            <a:ext cx="9651492" cy="36027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3" name="Shape 253"/>
        <p:cNvGrpSpPr/>
        <p:nvPr/>
      </p:nvGrpSpPr>
      <p:grpSpPr>
        <a:xfrm>
          <a:off x="0" y="0"/>
          <a:ext cx="0" cy="0"/>
          <a:chOff x="0" y="0"/>
          <a:chExt cx="0" cy="0"/>
        </a:xfrm>
      </p:grpSpPr>
      <p:sp>
        <p:nvSpPr>
          <p:cNvPr id="254" name="Google Shape;254;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5" name="Google Shape;255;p28"/>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6" name="Google Shape;256;p28"/>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SHARING WORKFLOWS</a:t>
            </a:r>
            <a:endParaRPr/>
          </a:p>
        </p:txBody>
      </p:sp>
      <p:sp>
        <p:nvSpPr>
          <p:cNvPr id="257" name="Google Shape;257;p28"/>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1656"/>
              <a:buChar char="◼"/>
            </a:pPr>
            <a:r>
              <a:rPr lang="en-US">
                <a:latin typeface="Century"/>
                <a:ea typeface="Century"/>
                <a:cs typeface="Century"/>
                <a:sym typeface="Century"/>
              </a:rPr>
              <a:t>T</a:t>
            </a:r>
            <a:r>
              <a:rPr b="0" i="0" lang="en-US" sz="1800" u="none" strike="noStrike">
                <a:latin typeface="Century"/>
                <a:ea typeface="Century"/>
                <a:cs typeface="Century"/>
                <a:sym typeface="Century"/>
              </a:rPr>
              <a:t>he quantity and diversity of data are growing rapidly because the capacity of storage is increasing [Walter 2005], digital communication is pervasive and increases in capacity [Zhao et al. 2011], and the sensitivity, speed, diversity, and deployed numbers of digital data collection devices exhibit a compound growth. [1]</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This is combined with a growing drive to share data Interagency</a:t>
            </a:r>
            <a:r>
              <a:rPr lang="en-US">
                <a:latin typeface="Century"/>
                <a:ea typeface="Century"/>
                <a:cs typeface="Century"/>
                <a:sym typeface="Century"/>
              </a:rPr>
              <a:t> </a:t>
            </a:r>
            <a:r>
              <a:rPr b="0" i="0" lang="en-US" sz="1800" u="none" strike="noStrike">
                <a:latin typeface="Century"/>
                <a:ea typeface="Century"/>
                <a:cs typeface="Century"/>
                <a:sym typeface="Century"/>
              </a:rPr>
              <a:t>Working Group on Digital Data 2009; EU Parliament 2007], enabled by many organizations’ standardization efforts (e.g., W3C, OGC, FDSN68 IVOA, and RDA) and a growing need to combine data across discipline boundaries to address today’s societal challenges.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1" name="Shape 261"/>
        <p:cNvGrpSpPr/>
        <p:nvPr/>
      </p:nvGrpSpPr>
      <p:grpSpPr>
        <a:xfrm>
          <a:off x="0" y="0"/>
          <a:ext cx="0" cy="0"/>
          <a:chOff x="0" y="0"/>
          <a:chExt cx="0" cy="0"/>
        </a:xfrm>
      </p:grpSpPr>
      <p:sp>
        <p:nvSpPr>
          <p:cNvPr id="262" name="Google Shape;262;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3" name="Google Shape;263;p29"/>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4" name="Google Shape;264;p29"/>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ANALYSIS</a:t>
            </a:r>
            <a:endParaRPr/>
          </a:p>
        </p:txBody>
      </p:sp>
      <p:sp>
        <p:nvSpPr>
          <p:cNvPr id="265" name="Google Shape;265;p29"/>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56"/>
              <a:buNone/>
            </a:pPr>
            <a:r>
              <a:rPr b="0" i="0" lang="en-US" sz="1800" u="none" strike="noStrike">
                <a:latin typeface="Century"/>
                <a:ea typeface="Century"/>
                <a:cs typeface="Century"/>
                <a:sym typeface="Century"/>
              </a:rPr>
              <a:t>The benefits include </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(1) increased productivity and lower error rates as tedious chores are automated, </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(2) improved scientific methods as many different specialists  pool advances to their parts of a method, and</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(3) achievement of new goals by combining computational power with the increased wealth of data.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ANALYSIS</a:t>
            </a:r>
            <a:endParaRPr/>
          </a:p>
        </p:txBody>
      </p:sp>
      <p:sp>
        <p:nvSpPr>
          <p:cNvPr id="271" name="Google Shape;271;p3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56"/>
              <a:buNone/>
            </a:pPr>
            <a:r>
              <a:rPr b="0" i="0" lang="en-US" sz="1800" u="none" strike="noStrike">
                <a:latin typeface="Century"/>
                <a:ea typeface="Century"/>
                <a:cs typeface="Century"/>
                <a:sym typeface="Century"/>
              </a:rPr>
              <a:t>We review two questions [1]: </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(1) Why are scientific workflow systems unable to support this increased use? </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(2) What research will be needed to make them ready? </a:t>
            </a:r>
            <a:endParaRPr/>
          </a:p>
          <a:p>
            <a:pPr indent="0" lvl="0" marL="0" rtl="0" algn="l">
              <a:spcBef>
                <a:spcPts val="960"/>
              </a:spcBef>
              <a:spcAft>
                <a:spcPts val="0"/>
              </a:spcAft>
              <a:buSzPts val="1656"/>
              <a:buNone/>
            </a:pPr>
            <a:r>
              <a:rPr b="0" i="0" lang="en-US" sz="1800" u="none" strike="noStrike">
                <a:latin typeface="Century"/>
                <a:ea typeface="Century"/>
                <a:cs typeface="Century"/>
                <a:sym typeface="Century"/>
              </a:rPr>
              <a:t>Each community develops its own culture—a body of knowledge, established methods,</a:t>
            </a:r>
            <a:endParaRPr/>
          </a:p>
          <a:p>
            <a:pPr indent="0" lvl="0" marL="0" rtl="0" algn="l">
              <a:spcBef>
                <a:spcPts val="960"/>
              </a:spcBef>
              <a:spcAft>
                <a:spcPts val="0"/>
              </a:spcAft>
              <a:buSzPts val="1656"/>
              <a:buNone/>
            </a:pPr>
            <a:r>
              <a:rPr b="0" i="0" lang="en-US" sz="1800" u="none" strike="noStrike">
                <a:latin typeface="Century"/>
                <a:ea typeface="Century"/>
                <a:cs typeface="Century"/>
                <a:sym typeface="Century"/>
              </a:rPr>
              <a:t>practices, and ethics—shaped for its own research goals and professional practices.</a:t>
            </a:r>
            <a:r>
              <a:rPr lang="en-US">
                <a:latin typeface="Century"/>
                <a:ea typeface="Century"/>
                <a:cs typeface="Century"/>
                <a:sym typeface="Century"/>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sp>
        <p:nvSpPr>
          <p:cNvPr id="276" name="Google Shape;276;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7" name="Google Shape;277;p31"/>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78" name="Google Shape;278;p31"/>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WORKS CITED</a:t>
            </a:r>
            <a:endParaRPr/>
          </a:p>
        </p:txBody>
      </p:sp>
      <p:sp>
        <p:nvSpPr>
          <p:cNvPr id="279" name="Google Shape;279;p31"/>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342900" lvl="0" marL="342900" rtl="0" algn="l">
              <a:spcBef>
                <a:spcPts val="0"/>
              </a:spcBef>
              <a:spcAft>
                <a:spcPts val="0"/>
              </a:spcAft>
              <a:buSzPts val="1656"/>
              <a:buFont typeface="Gill Sans"/>
              <a:buAutoNum type="arabicPeriod"/>
            </a:pPr>
            <a:r>
              <a:rPr b="0" i="0" lang="en-US" sz="1800" u="none" strike="noStrike">
                <a:latin typeface="Century"/>
                <a:ea typeface="Century"/>
                <a:cs typeface="Century"/>
                <a:sym typeface="Century"/>
              </a:rPr>
              <a:t>Chee Sun Liew, Malcolm P. Atkinson, Michelle Galea, Tan Fong Ang, Paul Martin, and Jano I. Van Hemert. 2016. Scientific workflows: Moving across paradigms. ACM Comput. Surv. 49, 4, Article 66 (December 2016), 39 pages. DOI: </a:t>
            </a:r>
            <a:r>
              <a:rPr b="0" i="0" lang="en-US" sz="1800" u="sng" strike="noStrike">
                <a:solidFill>
                  <a:schemeClr val="hlink"/>
                </a:solidFill>
                <a:latin typeface="Century"/>
                <a:ea typeface="Century"/>
                <a:cs typeface="Century"/>
                <a:sym typeface="Century"/>
                <a:hlinkClick r:id="rId3"/>
              </a:rPr>
              <a:t>http://dx.doi.org/10.1145/3012429</a:t>
            </a:r>
            <a:endParaRPr b="0" i="0" sz="1800" u="none" strike="noStrike">
              <a:latin typeface="Century"/>
              <a:ea typeface="Century"/>
              <a:cs typeface="Century"/>
              <a:sym typeface="Century"/>
            </a:endParaRPr>
          </a:p>
          <a:p>
            <a:pPr indent="-237744" lvl="0" marL="342900" rtl="0" algn="l">
              <a:spcBef>
                <a:spcPts val="960"/>
              </a:spcBef>
              <a:spcAft>
                <a:spcPts val="0"/>
              </a:spcAft>
              <a:buSzPts val="1656"/>
              <a:buFont typeface="Gill Sans"/>
              <a:buNone/>
            </a:pPr>
            <a:r>
              <a:t/>
            </a:r>
            <a:endParaRPr>
              <a:latin typeface="Century"/>
              <a:ea typeface="Century"/>
              <a:cs typeface="Century"/>
              <a:sym typeface="Century"/>
            </a:endParaRPr>
          </a:p>
          <a:p>
            <a:pPr indent="-342900" lvl="0" marL="342900" rtl="0" algn="l">
              <a:spcBef>
                <a:spcPts val="960"/>
              </a:spcBef>
              <a:spcAft>
                <a:spcPts val="0"/>
              </a:spcAft>
              <a:buSzPts val="1656"/>
              <a:buFont typeface="Gill Sans"/>
              <a:buAutoNum type="arabicPeriod"/>
            </a:pPr>
            <a:r>
              <a:rPr lang="en-US">
                <a:latin typeface="Century"/>
                <a:ea typeface="Century"/>
                <a:cs typeface="Century"/>
                <a:sym typeface="Century"/>
              </a:rPr>
              <a:t>mmmm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2" name="Shape 122"/>
        <p:cNvGrpSpPr/>
        <p:nvPr/>
      </p:nvGrpSpPr>
      <p:grpSpPr>
        <a:xfrm>
          <a:off x="0" y="0"/>
          <a:ext cx="0" cy="0"/>
          <a:chOff x="0" y="0"/>
          <a:chExt cx="0" cy="0"/>
        </a:xfrm>
      </p:grpSpPr>
      <p:sp>
        <p:nvSpPr>
          <p:cNvPr id="123" name="Google Shape;123;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4" name="Google Shape;124;p16"/>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5" name="Google Shape;125;p16"/>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CONTENTS</a:t>
            </a:r>
            <a:endParaRPr/>
          </a:p>
        </p:txBody>
      </p:sp>
      <p:sp>
        <p:nvSpPr>
          <p:cNvPr id="126" name="Google Shape;126;p16"/>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1656"/>
              <a:buChar char="◼"/>
            </a:pPr>
            <a:r>
              <a:rPr lang="en-US"/>
              <a:t>What is scientific workflow?</a:t>
            </a:r>
            <a:endParaRPr/>
          </a:p>
          <a:p>
            <a:pPr indent="-306000" lvl="0" marL="306000" rtl="0" algn="l">
              <a:spcBef>
                <a:spcPts val="960"/>
              </a:spcBef>
              <a:spcAft>
                <a:spcPts val="0"/>
              </a:spcAft>
              <a:buSzPts val="1656"/>
              <a:buChar char="◼"/>
            </a:pPr>
            <a:r>
              <a:rPr lang="en-US"/>
              <a:t>Applications</a:t>
            </a:r>
            <a:endParaRPr/>
          </a:p>
          <a:p>
            <a:pPr indent="-306000" lvl="0" marL="306000" rtl="0" algn="l">
              <a:spcBef>
                <a:spcPts val="960"/>
              </a:spcBef>
              <a:spcAft>
                <a:spcPts val="0"/>
              </a:spcAft>
              <a:buSzPts val="1656"/>
              <a:buChar char="◼"/>
            </a:pPr>
            <a:r>
              <a:rPr lang="en-US"/>
              <a:t>Workflow Characteristics</a:t>
            </a:r>
            <a:endParaRPr/>
          </a:p>
          <a:p>
            <a:pPr indent="-306000" lvl="0" marL="306000" rtl="0" algn="l">
              <a:spcBef>
                <a:spcPts val="960"/>
              </a:spcBef>
              <a:spcAft>
                <a:spcPts val="0"/>
              </a:spcAft>
              <a:buSzPts val="1656"/>
              <a:buChar char="◼"/>
            </a:pPr>
            <a:r>
              <a:rPr lang="en-US"/>
              <a:t>Notable systems</a:t>
            </a:r>
            <a:endParaRPr/>
          </a:p>
          <a:p>
            <a:pPr indent="-306000" lvl="0" marL="306000" rtl="0" algn="l">
              <a:spcBef>
                <a:spcPts val="960"/>
              </a:spcBef>
              <a:spcAft>
                <a:spcPts val="0"/>
              </a:spcAft>
              <a:buSzPts val="1656"/>
              <a:buChar char="◼"/>
            </a:pPr>
            <a:r>
              <a:rPr lang="en-US"/>
              <a:t>Sharing workflows</a:t>
            </a:r>
            <a:endParaRPr/>
          </a:p>
          <a:p>
            <a:pPr indent="-306000" lvl="0" marL="306000" rtl="0" algn="l">
              <a:spcBef>
                <a:spcPts val="960"/>
              </a:spcBef>
              <a:spcAft>
                <a:spcPts val="0"/>
              </a:spcAft>
              <a:buSzPts val="1656"/>
              <a:buChar char="◼"/>
            </a:pPr>
            <a:r>
              <a:rPr lang="en-US"/>
              <a:t>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24726"/>
              </a:buClr>
              <a:buSzPts val="3600"/>
              <a:buFont typeface="Quattrocento Sans"/>
              <a:buNone/>
            </a:pPr>
            <a:r>
              <a:rPr b="1" lang="en-US">
                <a:latin typeface="Quattrocento Sans"/>
                <a:ea typeface="Quattrocento Sans"/>
                <a:cs typeface="Quattrocento Sans"/>
                <a:sym typeface="Quattrocento Sans"/>
              </a:rPr>
              <a:t>Definitions</a:t>
            </a:r>
            <a:endParaRPr/>
          </a:p>
        </p:txBody>
      </p:sp>
      <p:sp>
        <p:nvSpPr>
          <p:cNvPr id="133" name="Google Shape;133;p17"/>
          <p:cNvSpPr/>
          <p:nvPr/>
        </p:nvSpPr>
        <p:spPr>
          <a:xfrm>
            <a:off x="838200" y="1461299"/>
            <a:ext cx="10462846" cy="65838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800" u="none" cap="none" strike="noStrike">
                <a:solidFill>
                  <a:srgbClr val="D24726"/>
                </a:solidFill>
                <a:latin typeface="Quattrocento Sans"/>
                <a:ea typeface="Quattrocento Sans"/>
                <a:cs typeface="Quattrocento Sans"/>
                <a:sym typeface="Quattrocento Sans"/>
              </a:rPr>
              <a:t>What is scientific workflow system?</a:t>
            </a:r>
            <a:endParaRPr/>
          </a:p>
        </p:txBody>
      </p:sp>
      <p:sp>
        <p:nvSpPr>
          <p:cNvPr id="134" name="Google Shape;134;p17"/>
          <p:cNvSpPr txBox="1"/>
          <p:nvPr/>
        </p:nvSpPr>
        <p:spPr>
          <a:xfrm>
            <a:off x="859335" y="2119685"/>
            <a:ext cx="10465450" cy="1601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595959"/>
              </a:buClr>
              <a:buSzPts val="2000"/>
              <a:buFont typeface="Arial"/>
              <a:buNone/>
            </a:pPr>
            <a:r>
              <a:rPr b="0" i="0" lang="en-US" sz="2000" u="none" cap="none" strike="noStrike">
                <a:solidFill>
                  <a:srgbClr val="595959"/>
                </a:solidFill>
                <a:latin typeface="Quattrocento Sans"/>
                <a:ea typeface="Quattrocento Sans"/>
                <a:cs typeface="Quattrocento Sans"/>
                <a:sym typeface="Quattrocento Sans"/>
              </a:rPr>
              <a:t>A scientific workflow system is a specialized form of a workflow management system designed specifically to compose and execute a series of computational or data manipulation steps, or workflow, in a scientific application [1].</a:t>
            </a:r>
            <a:endParaRPr/>
          </a:p>
        </p:txBody>
      </p:sp>
      <p:sp>
        <p:nvSpPr>
          <p:cNvPr id="135" name="Google Shape;135;p17"/>
          <p:cNvSpPr txBox="1"/>
          <p:nvPr/>
        </p:nvSpPr>
        <p:spPr>
          <a:xfrm>
            <a:off x="867215" y="3718063"/>
            <a:ext cx="6096000" cy="65838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800" u="none" cap="none" strike="noStrike">
                <a:solidFill>
                  <a:srgbClr val="D24726"/>
                </a:solidFill>
                <a:latin typeface="Quattrocento Sans"/>
                <a:ea typeface="Quattrocento Sans"/>
                <a:cs typeface="Quattrocento Sans"/>
                <a:sym typeface="Quattrocento Sans"/>
              </a:rPr>
              <a:t>What is workflow?</a:t>
            </a:r>
            <a:endParaRPr/>
          </a:p>
        </p:txBody>
      </p:sp>
      <p:sp>
        <p:nvSpPr>
          <p:cNvPr id="136" name="Google Shape;136;p17"/>
          <p:cNvSpPr txBox="1"/>
          <p:nvPr/>
        </p:nvSpPr>
        <p:spPr>
          <a:xfrm>
            <a:off x="859335" y="4568597"/>
            <a:ext cx="10219482" cy="95833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000" u="none" cap="none" strike="noStrike">
                <a:solidFill>
                  <a:schemeClr val="dk1"/>
                </a:solidFill>
                <a:latin typeface="Quattrocento Sans"/>
                <a:ea typeface="Quattrocento Sans"/>
                <a:cs typeface="Quattrocento Sans"/>
                <a:sym typeface="Quattrocento Sans"/>
              </a:rPr>
              <a:t>Workflows are defined as a set of interrelated computational and data handling tasks designed to achieve a specific goal [1].</a:t>
            </a:r>
            <a:endParaRPr b="0" i="0" sz="20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0" name="Shape 140"/>
        <p:cNvGrpSpPr/>
        <p:nvPr/>
      </p:nvGrpSpPr>
      <p:grpSpPr>
        <a:xfrm>
          <a:off x="0" y="0"/>
          <a:ext cx="0" cy="0"/>
          <a:chOff x="0" y="0"/>
          <a:chExt cx="0" cy="0"/>
        </a:xfrm>
      </p:grpSpPr>
      <p:sp>
        <p:nvSpPr>
          <p:cNvPr id="141" name="Google Shape;141;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2" name="Google Shape;142;p18"/>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3" name="Google Shape;143;p18"/>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3200"/>
              <a:buFont typeface="Gill Sans"/>
              <a:buNone/>
            </a:pPr>
            <a:r>
              <a:rPr lang="en-US" sz="3200">
                <a:solidFill>
                  <a:srgbClr val="FFFFFF"/>
                </a:solidFill>
              </a:rPr>
              <a:t>APPLICATIONS</a:t>
            </a:r>
            <a:endParaRPr/>
          </a:p>
        </p:txBody>
      </p:sp>
      <p:sp>
        <p:nvSpPr>
          <p:cNvPr id="144" name="Google Shape;144;p18"/>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656"/>
              <a:buNone/>
            </a:pPr>
            <a:r>
              <a:rPr lang="en-US"/>
              <a:t>S</a:t>
            </a:r>
            <a:r>
              <a:rPr b="0" i="0" lang="en-US" sz="1800" u="none" strike="noStrike"/>
              <a:t>ome projects from various scientific domains that are dealing with large-scale distributed data[1]:</a:t>
            </a:r>
            <a:endParaRPr/>
          </a:p>
          <a:p>
            <a:pPr indent="-306000" lvl="0" marL="306000" rtl="0" algn="l">
              <a:lnSpc>
                <a:spcPct val="90000"/>
              </a:lnSpc>
              <a:spcBef>
                <a:spcPts val="960"/>
              </a:spcBef>
              <a:spcAft>
                <a:spcPts val="0"/>
              </a:spcAft>
              <a:buSzPts val="1656"/>
              <a:buChar char="◼"/>
            </a:pPr>
            <a:r>
              <a:rPr lang="en-US"/>
              <a:t>Optical Astronomy</a:t>
            </a:r>
            <a:endParaRPr/>
          </a:p>
          <a:p>
            <a:pPr indent="-306000" lvl="0" marL="306000" rtl="0" algn="l">
              <a:lnSpc>
                <a:spcPct val="90000"/>
              </a:lnSpc>
              <a:spcBef>
                <a:spcPts val="960"/>
              </a:spcBef>
              <a:spcAft>
                <a:spcPts val="0"/>
              </a:spcAft>
              <a:buSzPts val="1656"/>
              <a:buChar char="◼"/>
            </a:pPr>
            <a:r>
              <a:rPr b="0" lang="en-US" sz="1800" u="none" strike="noStrike"/>
              <a:t>Radio astronomy</a:t>
            </a:r>
            <a:endParaRPr/>
          </a:p>
          <a:p>
            <a:pPr indent="-306000" lvl="0" marL="306000" rtl="0" algn="l">
              <a:lnSpc>
                <a:spcPct val="90000"/>
              </a:lnSpc>
              <a:spcBef>
                <a:spcPts val="960"/>
              </a:spcBef>
              <a:spcAft>
                <a:spcPts val="0"/>
              </a:spcAft>
              <a:buSzPts val="1656"/>
              <a:buChar char="◼"/>
            </a:pPr>
            <a:r>
              <a:rPr lang="en-US"/>
              <a:t>Seismology</a:t>
            </a:r>
            <a:endParaRPr/>
          </a:p>
          <a:p>
            <a:pPr indent="-306000" lvl="0" marL="306000" rtl="0" algn="l">
              <a:lnSpc>
                <a:spcPct val="90000"/>
              </a:lnSpc>
              <a:spcBef>
                <a:spcPts val="960"/>
              </a:spcBef>
              <a:spcAft>
                <a:spcPts val="0"/>
              </a:spcAft>
              <a:buSzPts val="1656"/>
              <a:buChar char="◼"/>
            </a:pPr>
            <a:r>
              <a:rPr lang="en-US"/>
              <a:t>Experimental Biology</a:t>
            </a:r>
            <a:endParaRPr/>
          </a:p>
          <a:p>
            <a:pPr indent="-306000" lvl="0" marL="306000" rtl="0" algn="l">
              <a:lnSpc>
                <a:spcPct val="90000"/>
              </a:lnSpc>
              <a:spcBef>
                <a:spcPts val="960"/>
              </a:spcBef>
              <a:spcAft>
                <a:spcPts val="0"/>
              </a:spcAft>
              <a:buSzPts val="1656"/>
              <a:buChar char="◼"/>
            </a:pPr>
            <a:r>
              <a:rPr lang="en-US"/>
              <a:t>Environmental Science</a:t>
            </a:r>
            <a:endParaRPr/>
          </a:p>
          <a:p>
            <a:pPr indent="0" lvl="0" marL="0" rtl="0" algn="l">
              <a:lnSpc>
                <a:spcPct val="90000"/>
              </a:lnSpc>
              <a:spcBef>
                <a:spcPts val="960"/>
              </a:spcBef>
              <a:spcAft>
                <a:spcPts val="0"/>
              </a:spcAft>
              <a:buSzPts val="1656"/>
              <a:buNone/>
            </a:pPr>
            <a:r>
              <a:rPr b="0" i="0" lang="en-US" sz="1800" u="none" strike="noStrike">
                <a:latin typeface="Gill Sans"/>
                <a:ea typeface="Gill Sans"/>
                <a:cs typeface="Gill Sans"/>
                <a:sym typeface="Gill Sans"/>
              </a:rPr>
              <a:t>These projects, like many others, involve the challenges of data creation, exploration, exploitation, and preservation in many scientific communities. The rapidly growing and diverse data opens many new opportunities in business, research, design, policy formulation, and decision making, but these opportunities can only be exploited if we improve our knowledge discovery apparatus as we enter the data-intensive era [1].</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24726"/>
              </a:buClr>
              <a:buSzPts val="3600"/>
              <a:buFont typeface="Quattrocento Sans"/>
              <a:buNone/>
            </a:pPr>
            <a:r>
              <a:rPr lang="en-US">
                <a:latin typeface="Quattrocento Sans"/>
                <a:ea typeface="Quattrocento Sans"/>
                <a:cs typeface="Quattrocento Sans"/>
                <a:sym typeface="Quattrocento Sans"/>
              </a:rPr>
              <a:t>Related topics to workflow</a:t>
            </a:r>
            <a:endParaRPr/>
          </a:p>
        </p:txBody>
      </p:sp>
      <p:sp>
        <p:nvSpPr>
          <p:cNvPr id="150" name="Google Shape;150;p19"/>
          <p:cNvSpPr txBox="1"/>
          <p:nvPr>
            <p:ph idx="1" type="body"/>
          </p:nvPr>
        </p:nvSpPr>
        <p:spPr>
          <a:xfrm>
            <a:off x="838200" y="1625936"/>
            <a:ext cx="4978408"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595959"/>
              </a:buClr>
              <a:buSzPts val="1800"/>
              <a:buChar char="•"/>
            </a:pPr>
            <a:r>
              <a:rPr b="1" i="0" lang="en-US" sz="1800" u="none" strike="noStrike">
                <a:latin typeface="Helvetica Neue"/>
                <a:ea typeface="Helvetica Neue"/>
                <a:cs typeface="Helvetica Neue"/>
                <a:sym typeface="Helvetica Neue"/>
              </a:rPr>
              <a:t>Workflow Characteristics.</a:t>
            </a:r>
            <a:endParaRPr>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rgbClr val="595959"/>
              </a:buClr>
              <a:buSzPts val="1800"/>
              <a:buChar char="•"/>
            </a:pPr>
            <a:r>
              <a:rPr b="1" i="0" lang="en-US" sz="1800" u="none" strike="noStrike">
                <a:latin typeface="Helvetica Neue"/>
                <a:ea typeface="Helvetica Neue"/>
                <a:cs typeface="Helvetica Neue"/>
                <a:sym typeface="Helvetica Neue"/>
              </a:rPr>
              <a:t>Workflow Architectures. </a:t>
            </a:r>
            <a:endParaRPr>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rgbClr val="595959"/>
              </a:buClr>
              <a:buSzPts val="1400"/>
              <a:buChar char="•"/>
            </a:pPr>
            <a:r>
              <a:rPr b="1" lang="en-US"/>
              <a:t>Notable systems</a:t>
            </a:r>
            <a:endParaRPr b="1">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rgbClr val="595959"/>
              </a:buClr>
              <a:buSzPts val="1400"/>
              <a:buChar char="•"/>
            </a:pPr>
            <a:r>
              <a:rPr b="1" lang="en-US">
                <a:latin typeface="Quattrocento Sans"/>
                <a:ea typeface="Quattrocento Sans"/>
                <a:cs typeface="Quattrocento Sans"/>
                <a:sym typeface="Quattrocento Sans"/>
              </a:rPr>
              <a:t>Sharing workflows</a:t>
            </a:r>
            <a:endParaRPr/>
          </a:p>
          <a:p>
            <a:pPr indent="-228600" lvl="0" marL="228600" rtl="0" algn="l">
              <a:lnSpc>
                <a:spcPct val="90000"/>
              </a:lnSpc>
              <a:spcBef>
                <a:spcPts val="1000"/>
              </a:spcBef>
              <a:spcAft>
                <a:spcPts val="0"/>
              </a:spcAft>
              <a:buClr>
                <a:srgbClr val="595959"/>
              </a:buClr>
              <a:buSzPts val="1400"/>
              <a:buChar char="•"/>
            </a:pPr>
            <a:r>
              <a:rPr b="1" lang="en-US">
                <a:latin typeface="Quattrocento Sans"/>
                <a:ea typeface="Quattrocento Sans"/>
                <a:cs typeface="Quattrocento Sans"/>
                <a:sym typeface="Quattrocento Sans"/>
              </a:rPr>
              <a:t>Analysis</a:t>
            </a:r>
            <a:endParaRPr/>
          </a:p>
          <a:p>
            <a:pPr indent="-139700" lvl="0" marL="228600" rtl="0" algn="l">
              <a:lnSpc>
                <a:spcPct val="90000"/>
              </a:lnSpc>
              <a:spcBef>
                <a:spcPts val="1000"/>
              </a:spcBef>
              <a:spcAft>
                <a:spcPts val="0"/>
              </a:spcAft>
              <a:buClr>
                <a:srgbClr val="595959"/>
              </a:buClr>
              <a:buSzPts val="1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4" name="Shape 154"/>
        <p:cNvGrpSpPr/>
        <p:nvPr/>
      </p:nvGrpSpPr>
      <p:grpSpPr>
        <a:xfrm>
          <a:off x="0" y="0"/>
          <a:ext cx="0" cy="0"/>
          <a:chOff x="0" y="0"/>
          <a:chExt cx="0" cy="0"/>
        </a:xfrm>
      </p:grpSpPr>
      <p:sp>
        <p:nvSpPr>
          <p:cNvPr id="155" name="Google Shape;155;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6" name="Google Shape;156;p20"/>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7" name="Google Shape;157;p20"/>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2800"/>
              <a:buFont typeface="Gill Sans"/>
              <a:buNone/>
            </a:pPr>
            <a:r>
              <a:rPr lang="en-US">
                <a:solidFill>
                  <a:srgbClr val="FFFFFF"/>
                </a:solidFill>
              </a:rPr>
              <a:t>WORKFLOW CHARACTERISTICS</a:t>
            </a:r>
            <a:endParaRPr/>
          </a:p>
        </p:txBody>
      </p:sp>
      <p:sp>
        <p:nvSpPr>
          <p:cNvPr id="158" name="Google Shape;158;p20"/>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56"/>
              <a:buNone/>
            </a:pPr>
            <a:r>
              <a:rPr b="0" i="0" lang="en-US" sz="1800" u="none" strike="noStrike">
                <a:latin typeface="Century"/>
                <a:ea typeface="Century"/>
                <a:cs typeface="Century"/>
                <a:sym typeface="Century"/>
              </a:rPr>
              <a:t>Workflow Characteristics:</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—These phases are from the scientists’ perspective as they create and run workflows.</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—Scientists compose, operate, analyze, and refine workflows.</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—Scientific workflows are exploratory; that is, it is common to reuse workflows and refine them using trial and error.</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—Scientific methods are often repeated; that is, scientists rerun workflows with different parameters and datasets.</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—Runtime monitoring and diagnostics are important; that is, scientists monitor progress and may steer or decide to abort or suspend an execution.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4" name="Google Shape;164;p21"/>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5" name="Google Shape;165;p21"/>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2800"/>
              <a:buFont typeface="Gill Sans"/>
              <a:buNone/>
            </a:pPr>
            <a:r>
              <a:rPr lang="en-US">
                <a:solidFill>
                  <a:srgbClr val="FFFFFF"/>
                </a:solidFill>
              </a:rPr>
              <a:t>WORKFLOW ARCHITECTURES</a:t>
            </a:r>
            <a:endParaRPr/>
          </a:p>
        </p:txBody>
      </p:sp>
      <p:sp>
        <p:nvSpPr>
          <p:cNvPr id="166" name="Google Shape;166;p21"/>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56"/>
              <a:buNone/>
            </a:pPr>
            <a:r>
              <a:rPr b="0" i="0" lang="en-US" sz="1800" u="none" strike="noStrike">
                <a:latin typeface="Century"/>
                <a:ea typeface="Century"/>
                <a:cs typeface="Century"/>
                <a:sym typeface="Century"/>
              </a:rPr>
              <a:t>Workflow Management System (See [1] and references there in):</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Pegasus [Deelman et al. 2015],</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Kepler [Lud¨ascher et al. 2006], Taverna [Wolstencroft et al. 2013], Triana [Taylor et al. 2007a], </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Swift [Zhao et al. 2007], Trident [Barga et al. 2008], Galaxy [Blankenberg et al. 2010],</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ASKALON [Fahringer et al. 2007], WS-PGRADE/gUSE [Kacsuk et al. 2012],</a:t>
            </a:r>
            <a:endParaRPr/>
          </a:p>
          <a:p>
            <a:pPr indent="-306000" lvl="0" marL="306000" rtl="0" algn="l">
              <a:spcBef>
                <a:spcPts val="960"/>
              </a:spcBef>
              <a:spcAft>
                <a:spcPts val="0"/>
              </a:spcAft>
              <a:buSzPts val="1656"/>
              <a:buChar char="◼"/>
            </a:pPr>
            <a:r>
              <a:rPr b="0" i="0" lang="en-US" sz="1800" u="none" strike="noStrike">
                <a:latin typeface="Century"/>
                <a:ea typeface="Century"/>
                <a:cs typeface="Century"/>
                <a:sym typeface="Century"/>
              </a:rPr>
              <a:t>Meandre [Llor`a et al. 2008], and Apache Airavata [Marru et al. 2011].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0" name="Shape 170"/>
        <p:cNvGrpSpPr/>
        <p:nvPr/>
      </p:nvGrpSpPr>
      <p:grpSpPr>
        <a:xfrm>
          <a:off x="0" y="0"/>
          <a:ext cx="0" cy="0"/>
          <a:chOff x="0" y="0"/>
          <a:chExt cx="0" cy="0"/>
        </a:xfrm>
      </p:grpSpPr>
      <p:sp>
        <p:nvSpPr>
          <p:cNvPr id="171" name="Google Shape;171;p2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0" y="638175"/>
            <a:ext cx="12191999" cy="6219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76" name="Google Shape;176;p22"/>
          <p:cNvPicPr preferRelativeResize="0"/>
          <p:nvPr>
            <p:ph idx="1" type="body"/>
          </p:nvPr>
        </p:nvPicPr>
        <p:blipFill rotWithShape="1">
          <a:blip r:embed="rId3">
            <a:alphaModFix/>
          </a:blip>
          <a:srcRect b="0" l="0" r="0" t="0"/>
          <a:stretch/>
        </p:blipFill>
        <p:spPr>
          <a:xfrm>
            <a:off x="444424" y="834300"/>
            <a:ext cx="7352993" cy="4903111"/>
          </a:xfrm>
          <a:prstGeom prst="rect">
            <a:avLst/>
          </a:prstGeom>
          <a:noFill/>
          <a:ln>
            <a:noFill/>
          </a:ln>
        </p:spPr>
      </p:pic>
      <p:sp>
        <p:nvSpPr>
          <p:cNvPr id="177" name="Google Shape;177;p22"/>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2800"/>
              <a:buFont typeface="Gill Sans"/>
              <a:buNone/>
            </a:pPr>
            <a:r>
              <a:rPr lang="en-US">
                <a:solidFill>
                  <a:srgbClr val="FFFFFF"/>
                </a:solidFill>
              </a:rPr>
              <a:t>WORKFLOW ARCHITECTURES</a:t>
            </a:r>
            <a:endParaRPr/>
          </a:p>
        </p:txBody>
      </p:sp>
      <p:sp>
        <p:nvSpPr>
          <p:cNvPr id="179" name="Google Shape;179;p2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1499615" y="5879322"/>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Fig. 1. </a:t>
            </a:r>
            <a:r>
              <a:rPr b="0" i="0" lang="en-US" sz="1800" u="none" cap="none" strike="noStrike">
                <a:solidFill>
                  <a:schemeClr val="dk1"/>
                </a:solidFill>
                <a:latin typeface="Century"/>
                <a:ea typeface="Century"/>
                <a:cs typeface="Century"/>
                <a:sym typeface="Century"/>
              </a:rPr>
              <a:t>Architectural characterizations of WMSs.</a:t>
            </a:r>
            <a:endParaRPr sz="18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4" name="Shape 184"/>
        <p:cNvGrpSpPr/>
        <p:nvPr/>
      </p:nvGrpSpPr>
      <p:grpSpPr>
        <a:xfrm>
          <a:off x="0" y="0"/>
          <a:ext cx="0" cy="0"/>
          <a:chOff x="0" y="0"/>
          <a:chExt cx="0" cy="0"/>
        </a:xfrm>
      </p:grpSpPr>
      <p:sp>
        <p:nvSpPr>
          <p:cNvPr id="185" name="Google Shape;185;p2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0" y="638175"/>
            <a:ext cx="12191999" cy="6219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0" name="Google Shape;190;p23"/>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2800"/>
              <a:buFont typeface="Gill Sans"/>
              <a:buNone/>
            </a:pPr>
            <a:r>
              <a:rPr lang="en-US" sz="2800">
                <a:solidFill>
                  <a:srgbClr val="FFFFFF"/>
                </a:solidFill>
              </a:rPr>
              <a:t>NOTABLE SYSTEMS</a:t>
            </a:r>
            <a:endParaRPr>
              <a:solidFill>
                <a:srgbClr val="FFFFFF"/>
              </a:solidFill>
            </a:endParaRPr>
          </a:p>
        </p:txBody>
      </p:sp>
      <p:sp>
        <p:nvSpPr>
          <p:cNvPr id="192" name="Google Shape;192;p2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nvSpPr>
        <p:spPr>
          <a:xfrm>
            <a:off x="2772228" y="5949435"/>
            <a:ext cx="41510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1</a:t>
            </a:r>
            <a:r>
              <a:rPr b="0" i="0" lang="en-US" sz="1800" u="none" strike="noStrike">
                <a:solidFill>
                  <a:schemeClr val="dk1"/>
                </a:solidFill>
                <a:latin typeface="Helvetica Neue"/>
                <a:ea typeface="Helvetica Neue"/>
                <a:cs typeface="Helvetica Neue"/>
                <a:sym typeface="Helvetica Neue"/>
              </a:rPr>
              <a:t>. Pegasus</a:t>
            </a:r>
            <a:r>
              <a:rPr b="0" i="0" lang="en-US" sz="180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194" name="Google Shape;194;p23"/>
          <p:cNvPicPr preferRelativeResize="0"/>
          <p:nvPr/>
        </p:nvPicPr>
        <p:blipFill rotWithShape="1">
          <a:blip r:embed="rId3">
            <a:alphaModFix/>
          </a:blip>
          <a:srcRect b="9305" l="23452" r="41429" t="13756"/>
          <a:stretch/>
        </p:blipFill>
        <p:spPr>
          <a:xfrm>
            <a:off x="2772228" y="723899"/>
            <a:ext cx="4281715" cy="5276396"/>
          </a:xfrm>
          <a:prstGeom prst="rect">
            <a:avLst/>
          </a:prstGeom>
          <a:noFill/>
          <a:ln>
            <a:noFill/>
          </a:ln>
        </p:spPr>
      </p:pic>
      <p:sp>
        <p:nvSpPr>
          <p:cNvPr id="195" name="Google Shape;195;p23"/>
          <p:cNvSpPr txBox="1"/>
          <p:nvPr/>
        </p:nvSpPr>
        <p:spPr>
          <a:xfrm>
            <a:off x="446533" y="1885435"/>
            <a:ext cx="2674038"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a:ea typeface="Century"/>
                <a:cs typeface="Century"/>
                <a:sym typeface="Century"/>
              </a:rPr>
              <a:t>W</a:t>
            </a:r>
            <a:r>
              <a:rPr b="0" i="0" lang="en-US" sz="1800" u="none" strike="noStrike">
                <a:solidFill>
                  <a:schemeClr val="dk1"/>
                </a:solidFill>
                <a:latin typeface="Century"/>
                <a:ea typeface="Century"/>
                <a:cs typeface="Century"/>
                <a:sym typeface="Century"/>
              </a:rPr>
              <a:t>orkflow composition tool (colored in </a:t>
            </a:r>
            <a:r>
              <a:rPr b="0" i="0" lang="en-US" sz="1800" u="none" strike="noStrike">
                <a:solidFill>
                  <a:schemeClr val="dk1"/>
                </a:solidFill>
                <a:highlight>
                  <a:srgbClr val="00FF00"/>
                </a:highlight>
                <a:latin typeface="Century"/>
                <a:ea typeface="Century"/>
                <a:cs typeface="Century"/>
                <a:sym typeface="Century"/>
              </a:rPr>
              <a:t>green</a:t>
            </a:r>
            <a:r>
              <a:rPr b="0" i="0" lang="en-US" sz="1800" u="none" strike="noStrike">
                <a:solidFill>
                  <a:schemeClr val="dk1"/>
                </a:solidFill>
                <a:latin typeface="Century"/>
                <a:ea typeface="Century"/>
                <a:cs typeface="Century"/>
                <a:sym typeface="Century"/>
              </a:rPr>
              <a:t>), the resource mapping mechanism (colored in</a:t>
            </a:r>
            <a:r>
              <a:rPr b="1" i="0" lang="en-US" sz="1800" u="none" strike="noStrike">
                <a:solidFill>
                  <a:schemeClr val="dk1"/>
                </a:solidFill>
                <a:latin typeface="Century"/>
                <a:ea typeface="Century"/>
                <a:cs typeface="Century"/>
                <a:sym typeface="Century"/>
              </a:rPr>
              <a:t> </a:t>
            </a:r>
            <a:r>
              <a:rPr b="1" i="0" lang="en-US" sz="1800" u="none" strike="noStrike">
                <a:solidFill>
                  <a:srgbClr val="FFC000"/>
                </a:solidFill>
                <a:latin typeface="Century"/>
                <a:ea typeface="Century"/>
                <a:cs typeface="Century"/>
                <a:sym typeface="Century"/>
              </a:rPr>
              <a:t>orange</a:t>
            </a:r>
            <a:r>
              <a:rPr b="0" i="0" lang="en-US" sz="1800" u="none" strike="noStrike">
                <a:solidFill>
                  <a:schemeClr val="dk1"/>
                </a:solidFill>
                <a:latin typeface="Century"/>
                <a:ea typeface="Century"/>
                <a:cs typeface="Century"/>
                <a:sym typeface="Century"/>
              </a:rPr>
              <a:t>), and the workflow execution</a:t>
            </a:r>
            <a:endParaRPr/>
          </a:p>
          <a:p>
            <a:pPr indent="0" lvl="0" marL="0" marR="0" rtl="0" algn="l">
              <a:spcBef>
                <a:spcPts val="0"/>
              </a:spcBef>
              <a:spcAft>
                <a:spcPts val="0"/>
              </a:spcAft>
              <a:buNone/>
            </a:pPr>
            <a:r>
              <a:rPr b="0" i="0" lang="en-US" sz="1800" u="none" strike="noStrike">
                <a:solidFill>
                  <a:schemeClr val="dk1"/>
                </a:solidFill>
                <a:latin typeface="Century"/>
                <a:ea typeface="Century"/>
                <a:cs typeface="Century"/>
                <a:sym typeface="Century"/>
              </a:rPr>
              <a:t>engine (colored in </a:t>
            </a:r>
            <a:r>
              <a:rPr b="0" i="0" lang="en-US" sz="1800" u="none" strike="noStrike">
                <a:solidFill>
                  <a:schemeClr val="dk1"/>
                </a:solidFill>
                <a:highlight>
                  <a:srgbClr val="FFFF00"/>
                </a:highlight>
                <a:latin typeface="Century"/>
                <a:ea typeface="Century"/>
                <a:cs typeface="Century"/>
                <a:sym typeface="Century"/>
              </a:rPr>
              <a:t>yellow</a:t>
            </a:r>
            <a:r>
              <a:rPr b="0" i="0" lang="en-US" sz="1800" u="none" strike="noStrike">
                <a:solidFill>
                  <a:schemeClr val="dk1"/>
                </a:solidFill>
                <a:latin typeface="Century"/>
                <a:ea typeface="Century"/>
                <a:cs typeface="Century"/>
                <a:sym typeface="Century"/>
              </a:rPr>
              <a:t>).</a:t>
            </a:r>
            <a:endParaRPr sz="18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