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6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hjSgRlE9C6u6EdzSfIjC8I+/qzYg==" r:id="rId16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7"/>
  </p:normalViewPr>
  <p:slideViewPr>
    <p:cSldViewPr snapToGrid="0" snapToObjects="1">
      <p:cViewPr varScale="1">
        <p:scale>
          <a:sx n="73" d="100"/>
          <a:sy n="73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6" Type="http://customschemas.google.com/relationships/presentationmetadata" Target="metadata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2A87-9387-EB42-B173-5ABD7500A47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5FFE-1145-2D49-895A-CD98CD11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at right shows the process of building an addition table for 0-9 (adding a bunch of numbers together).  Here the data are divided into 4 chunks and each processing element computes the sums for each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resource is: </a:t>
            </a:r>
            <a:r>
              <a:rPr lang="en-US" dirty="0" err="1"/>
              <a:t>GalaxSee</a:t>
            </a:r>
            <a:r>
              <a:rPr lang="en-US" dirty="0"/>
              <a:t> HPC Module 1: The N-Body Problem, Serial and Parallel Simulation by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David A. Joiner 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Kean University, Union, New Jersey located at:  </a:t>
            </a:r>
            <a:r>
              <a:rPr lang="en-US" dirty="0"/>
              <a:t>http://</a:t>
            </a:r>
            <a:r>
              <a:rPr lang="en-US" dirty="0" err="1"/>
              <a:t>shodor.org</a:t>
            </a:r>
            <a:r>
              <a:rPr lang="en-US" dirty="0"/>
              <a:t>/</a:t>
            </a:r>
            <a:r>
              <a:rPr lang="en-US" dirty="0" err="1"/>
              <a:t>petascale</a:t>
            </a:r>
            <a:r>
              <a:rPr lang="en-US" dirty="0"/>
              <a:t>/materials/</a:t>
            </a:r>
            <a:r>
              <a:rPr lang="en-US" dirty="0" err="1"/>
              <a:t>UPModules</a:t>
            </a:r>
            <a:r>
              <a:rPr lang="en-US" dirty="0"/>
              <a:t>/</a:t>
            </a:r>
            <a:r>
              <a:rPr lang="en-US" dirty="0" err="1"/>
              <a:t>NBody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This has aspects of both data and task parallelism.</a:t>
            </a:r>
          </a:p>
          <a:p>
            <a:endParaRPr lang="en-US" dirty="0"/>
          </a:p>
          <a:p>
            <a:r>
              <a:rPr lang="en-US" dirty="0"/>
              <a:t>There are specific tasks: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Updating particle positions, velocities, and accelerations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Communicating this information to the other particles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specific data parallelism: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 one particle per processing element – this computes the position, velocity, and acceleration for that particle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both.</a:t>
            </a:r>
          </a:p>
          <a:p>
            <a:endParaRPr lang="en-US" dirty="0"/>
          </a:p>
          <a:p>
            <a:r>
              <a:rPr lang="en-US" dirty="0"/>
              <a:t>Task parallel:</a:t>
            </a:r>
          </a:p>
          <a:p>
            <a:r>
              <a:rPr lang="en-US" dirty="0"/>
              <a:t>(1) Each team member performs 1 out of 5 steps in building the computer – assembly line type operation.</a:t>
            </a:r>
          </a:p>
          <a:p>
            <a:endParaRPr lang="en-US" dirty="0"/>
          </a:p>
          <a:p>
            <a:r>
              <a:rPr lang="en-US" dirty="0"/>
              <a:t>Data parallel:</a:t>
            </a:r>
          </a:p>
          <a:p>
            <a:r>
              <a:rPr lang="en-US" dirty="0"/>
              <a:t>(1) Each team member builds 10 computers from start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data parallelism – divide data of rows in left matrix to compute one row of the result.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FFE-1145-2D49-895A-CD98CD116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4FF00-6C1D-4547-8A0C-5087ACDA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0EE6CE-15DD-614F-AB4A-E3A062974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7DEBA0-59D7-3C47-98D9-71CBD5E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018F2-98BE-4843-BCC2-987D23B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47633B-CED6-9042-BCE5-20D7306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5828A-6EA7-9B49-AF1C-45BCA8F1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A57A97-638C-2D4C-B984-B944923D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E56020-F746-FF46-8F8F-76EB174B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8B489C-E6A8-5349-B3AB-41D4DF23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8E5CF-9F22-7347-9597-A71F500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ACEA32-B942-2248-B85F-572F92F0A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B564C5-497A-744B-819E-B6649B83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709782-4DE3-2347-BA98-0C3372D9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25CD21-2409-1440-980D-CF27E5CE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1D5F59-DA90-3B4B-838D-6B96648F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55494D-DDAA-DB44-ACDD-045F4E2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709144-9CC0-3544-BCEC-A42596B9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24CB33-91E9-FA4E-A4C0-D91C6054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2AED04-7F27-3640-B823-C9284A13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20C55E-E812-B246-84C8-6AEA2E4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5F23F-BDB1-7F4B-96FF-482840FD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4FC190-4426-6C4C-9C97-06F967C8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5A383-BF63-8541-B54D-38CE5E3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93493E-ADA5-814F-B39F-32960571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86D13-86AE-6B4B-A90C-4697DBD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FBF3B-02BD-E94D-9AF9-1ECEA3C2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1630E-DFF3-2045-9AB8-DCED929E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E622E-3E7E-E44D-9D98-9F8501CBB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079E84-DA1E-F249-A52A-74882E3E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3F0287-C6A5-674A-B46B-F00DB8F8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8186AF-674A-1C4A-9450-38659B9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30D2B-5168-CA4A-86CF-A25BEB1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9734B-93AE-5842-8B70-69618414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031B97-C934-1045-88FA-4E94833A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D495DD-79B5-5744-A957-9A2612ED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B235EC-2E08-F044-8030-C3023954B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129B26-2B38-1345-949B-44AE0FA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466BBD-CF8A-9145-9AD1-9623F65C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558038-9343-4C4F-B795-4B8EDC0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95A98-597F-1047-A7B2-1477A76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B4B6B9-8B8D-EF4D-9BEB-EF144505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C47C1B-7F79-CF43-BA22-1AD4E162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B81D42-E412-B148-B037-4741F74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C03EBA-A07F-7B44-8CA5-C7DB28A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793365-CEC5-8C42-8428-5056757A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C7855-C87E-4840-83B1-11830F6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94EF5-1A70-254F-9102-5FE6EFA0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1D4F1D-C81B-9844-9963-18A90818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6F232B-F970-894A-867A-7232BCC5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48B31E-E93B-F74B-995A-0D05DE3F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896F04-6893-A044-925C-DFC3F4F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7AF5CC-DFB0-274A-9218-61BE6F04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204D7-5DE2-9646-9AA3-782CD58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2454CE-BDBD-9D49-B6BE-E73A9D78E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4D27B6-E809-6C46-BC0A-1CE2B62E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FD6300-54B8-4A4F-AB8D-8DE64E5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F2C403-04D7-994D-9AA5-BDA0822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64EF09-531E-0E49-A5A0-F52A47BB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7E5194C-F555-614C-A1E3-2421C724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568EF9-6FB8-FF4C-9D8C-86BCB8DF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71FAA0-A6FC-C244-AE5D-4FDCA5BE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AA9D-A245-8245-B1FA-F343E2C3F01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8D8E6-A126-8647-AC17-43DE5789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E2B199-0B49-644B-8D17-0A32406C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6B7A-3EC2-7A47-ABB4-0D23995FC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94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s://www.flickr.com/photos/astroporn/4999978603/" TargetMode="External"/><Relationship Id="rId5" Type="http://schemas.openxmlformats.org/officeDocument/2006/relationships/hyperlink" Target="https://www.flickr.com/photos/8269775@N05" TargetMode="External"/><Relationship Id="rId6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1: Types of Parallel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Work: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Data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and Task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Parallelism</a:t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21527-C946-AA4A-A86B-64672A9C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Learning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25DB49-A89F-5B4E-AD0A-943BBE5D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0C641-2826-EA40-96C2-AC7D6113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7A09BD-F786-5F42-93F6-4659653D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6610" cy="4351338"/>
          </a:xfrm>
        </p:spPr>
        <p:txBody>
          <a:bodyPr/>
          <a:lstStyle/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Each processing element performs the same (or nearly same) computation on a small piece of the larger problem.</a:t>
            </a:r>
          </a:p>
          <a:p>
            <a:pPr lvl="1"/>
            <a:r>
              <a:rPr lang="en-US" dirty="0"/>
              <a:t>Problem is broken down into smaller chunks and each processing element performs the same task on one chunk of the larger problem.</a:t>
            </a:r>
          </a:p>
          <a:p>
            <a:pPr lvl="1"/>
            <a:endParaRPr lang="en-US" dirty="0"/>
          </a:p>
        </p:txBody>
      </p:sp>
      <p:pic>
        <p:nvPicPr>
          <p:cNvPr id="4" name="image11.jpg">
            <a:extLst>
              <a:ext uri="{FF2B5EF4-FFF2-40B4-BE49-F238E27FC236}">
                <a16:creationId xmlns:a16="http://schemas.microsoft.com/office/drawing/2014/main" xmlns="" id="{CBB09214-24FF-EE40-9887-76F1051A2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3" t="4277" r="26211" b="2386"/>
          <a:stretch/>
        </p:blipFill>
        <p:spPr>
          <a:xfrm>
            <a:off x="7341790" y="2194957"/>
            <a:ext cx="4299731" cy="45567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2D77FD-82C1-5047-89B4-8DC88C35AFE0}"/>
              </a:ext>
            </a:extLst>
          </p:cNvPr>
          <p:cNvSpPr txBox="1"/>
          <p:nvPr/>
        </p:nvSpPr>
        <p:spPr>
          <a:xfrm>
            <a:off x="7209538" y="1456293"/>
            <a:ext cx="4431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Building an addition table for 0-9: </a:t>
            </a:r>
          </a:p>
          <a:p>
            <a:r>
              <a:rPr lang="en-US" dirty="0"/>
              <a:t>(Adding a bunch of numbers together.)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AF32F3-3F93-1348-A4E9-7763756F8567}"/>
              </a:ext>
            </a:extLst>
          </p:cNvPr>
          <p:cNvSpPr txBox="1"/>
          <p:nvPr/>
        </p:nvSpPr>
        <p:spPr>
          <a:xfrm>
            <a:off x="4559774" y="5401707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Parallelism 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2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7F6A6-10FF-D948-A97C-D7D5FC23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1C5DFF-3BAA-504D-8C7B-6B24939B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625" cy="4351338"/>
          </a:xfrm>
        </p:spPr>
        <p:txBody>
          <a:bodyPr/>
          <a:lstStyle/>
          <a:p>
            <a:r>
              <a:rPr lang="en-US" dirty="0"/>
              <a:t>Task Parallelism</a:t>
            </a:r>
          </a:p>
          <a:p>
            <a:pPr lvl="1"/>
            <a:r>
              <a:rPr lang="en-US" dirty="0"/>
              <a:t>Each processing element performs one task in solving the larger problem.</a:t>
            </a:r>
          </a:p>
          <a:p>
            <a:pPr lvl="1"/>
            <a:r>
              <a:rPr lang="en-US" dirty="0"/>
              <a:t>Each task handles all of the problem data set</a:t>
            </a:r>
          </a:p>
          <a:p>
            <a:pPr lvl="1"/>
            <a:r>
              <a:rPr lang="en-US" dirty="0"/>
              <a:t>Assembly line type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A418C-CE0D-6843-BD08-8663DD32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Data or task parallel? 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46D73B-D740-4D4C-8C00-FA96CB3B5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Simulating Galaxy Formations</a:t>
            </a:r>
          </a:p>
          <a:p>
            <a:pPr lvl="1"/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-Body Problem </a:t>
            </a:r>
          </a:p>
          <a:p>
            <a:pPr lvl="1"/>
            <a:r>
              <a:rPr lang="en-US" dirty="0">
                <a:effectLst/>
              </a:rPr>
              <a:t>Many particles moving in 3D</a:t>
            </a:r>
          </a:p>
          <a:p>
            <a:pPr lvl="1"/>
            <a:r>
              <a:rPr lang="en-US" dirty="0"/>
              <a:t>Particles exert force of all other particles</a:t>
            </a:r>
          </a:p>
          <a:p>
            <a:pPr lvl="2"/>
            <a:r>
              <a:rPr lang="en-US" dirty="0"/>
              <a:t>Each particle changes velocity and acceleration due to these forces</a:t>
            </a:r>
          </a:p>
          <a:p>
            <a:pPr lvl="1"/>
            <a:r>
              <a:rPr lang="en-US" dirty="0"/>
              <a:t>Need to know position of each particle at each point in time</a:t>
            </a:r>
          </a:p>
          <a:p>
            <a:pPr lvl="1"/>
            <a:endParaRPr lang="en-US" dirty="0"/>
          </a:p>
        </p:txBody>
      </p:sp>
      <p:pic>
        <p:nvPicPr>
          <p:cNvPr id="1026" name="Picture 2" descr="ile:Andromeda Galaxy (with h-alpha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2" y="1825625"/>
            <a:ext cx="5023338" cy="33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4;p16"/>
          <p:cNvSpPr txBox="1"/>
          <p:nvPr/>
        </p:nvSpPr>
        <p:spPr>
          <a:xfrm>
            <a:off x="6248400" y="5128469"/>
            <a:ext cx="5105400" cy="7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Image: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  <a:hlinkClick r:id="rId4"/>
              </a:rPr>
              <a:t>M31, the Andromeda Galaxy (now with h-alpha)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Adam Evans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is licensed under </a:t>
            </a:r>
            <a:r>
              <a:rPr lang="mr-IN" sz="1200" dirty="0" smtClean="0">
                <a:latin typeface="Roboto"/>
                <a:ea typeface="Roboto"/>
                <a:cs typeface="Roboto"/>
                <a:sym typeface="Roboto"/>
                <a:hlinkClick r:id="rId6"/>
              </a:rPr>
              <a:t>CC BY-SA 3.0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09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515B8-2697-0846-9963-9F93304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ACE87D-CECF-924B-95A7-B8962E469A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build 50 computers for a lab</a:t>
            </a:r>
          </a:p>
          <a:p>
            <a:r>
              <a:rPr lang="en-US" dirty="0"/>
              <a:t>IT has a team of 5</a:t>
            </a:r>
          </a:p>
        </p:txBody>
      </p:sp>
    </p:spTree>
    <p:extLst>
      <p:ext uri="{BB962C8B-B14F-4D97-AF65-F5344CB8AC3E}">
        <p14:creationId xmlns:p14="http://schemas.microsoft.com/office/powerpoint/2010/main" val="260055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E1811-4B8A-8440-8ACA-FBEDC72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Data or task parallel?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45017-CE2B-B543-AD5C-EEDAAA6D8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  <a:p>
            <a:r>
              <a:rPr lang="en-US" dirty="0"/>
              <a:t>Multiply 2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 </a:t>
            </a:r>
            <a:r>
              <a:rPr lang="en-US" dirty="0"/>
              <a:t>matrices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AAB4D5-2A5C-3940-A7A9-7FE1CBF0250D}"/>
              </a:ext>
            </a:extLst>
          </p:cNvPr>
          <p:cNvSpPr/>
          <p:nvPr/>
        </p:nvSpPr>
        <p:spPr>
          <a:xfrm>
            <a:off x="1519311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EF7996A-AABC-9C42-A76C-CA219B4DE974}"/>
              </a:ext>
            </a:extLst>
          </p:cNvPr>
          <p:cNvSpPr/>
          <p:nvPr/>
        </p:nvSpPr>
        <p:spPr>
          <a:xfrm>
            <a:off x="1519311" y="3319975"/>
            <a:ext cx="3756074" cy="337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464FC21-9604-A143-872D-B7B08A9DAA9F}"/>
              </a:ext>
            </a:extLst>
          </p:cNvPr>
          <p:cNvSpPr/>
          <p:nvPr/>
        </p:nvSpPr>
        <p:spPr>
          <a:xfrm>
            <a:off x="6172202" y="3319975"/>
            <a:ext cx="3756074" cy="285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F0AA78-AA68-0040-8F06-9F19EBEEA09F}"/>
              </a:ext>
            </a:extLst>
          </p:cNvPr>
          <p:cNvSpPr/>
          <p:nvPr/>
        </p:nvSpPr>
        <p:spPr>
          <a:xfrm>
            <a:off x="6172202" y="3319975"/>
            <a:ext cx="341140" cy="2856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0F844B-4EEE-D742-8C02-F5C88A2DECD2}"/>
              </a:ext>
            </a:extLst>
          </p:cNvPr>
          <p:cNvSpPr txBox="1"/>
          <p:nvPr/>
        </p:nvSpPr>
        <p:spPr>
          <a:xfrm>
            <a:off x="5560234" y="442530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38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BFDEB-DE6A-984A-B311-6B9B650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E3300B2-A75A-E345-A31B-F6AEF80B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parallelism and describe an example of data parallelism.</a:t>
            </a:r>
          </a:p>
          <a:p>
            <a:pPr lvl="1"/>
            <a:r>
              <a:rPr lang="en-US" dirty="0"/>
              <a:t>Different data, same operations on many processing elements</a:t>
            </a:r>
          </a:p>
          <a:p>
            <a:r>
              <a:rPr lang="en-US" dirty="0"/>
              <a:t>Define task parallelism and describe an example of task parallelism.</a:t>
            </a:r>
          </a:p>
          <a:p>
            <a:pPr lvl="1"/>
            <a:r>
              <a:rPr lang="en-US" dirty="0"/>
              <a:t>Different tasks processing all of the data set.</a:t>
            </a:r>
          </a:p>
          <a:p>
            <a:pPr lvl="1"/>
            <a:r>
              <a:rPr lang="en-US" dirty="0"/>
              <a:t>Think of an assembly line.</a:t>
            </a:r>
          </a:p>
          <a:p>
            <a:r>
              <a:rPr lang="en-US" dirty="0"/>
              <a:t>Justify data parallelism aspects of a given problem.</a:t>
            </a:r>
          </a:p>
          <a:p>
            <a:r>
              <a:rPr lang="en-US" dirty="0"/>
              <a:t>Justify task parallelism aspects of a given problem.</a:t>
            </a:r>
          </a:p>
          <a:p>
            <a:r>
              <a:rPr lang="en-US" b="1" dirty="0"/>
              <a:t>Problems may have both data and task parallelism.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7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480</Words>
  <Application>Microsoft Macintosh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Roboto</vt:lpstr>
      <vt:lpstr>Times New Roman</vt:lpstr>
      <vt:lpstr>Wingdings</vt:lpstr>
      <vt:lpstr>Arial</vt:lpstr>
      <vt:lpstr>Office Theme</vt:lpstr>
      <vt:lpstr>1_Office Theme</vt:lpstr>
      <vt:lpstr>Blue Waters Petascale Semester Curriculum v1.0 Unit 2: Parallel Computing Concepts Lesson 1: Types of Parallel Work:      Data and Task Parallelism Developed by Peter J. Hawrylak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Data Parallelism</vt:lpstr>
      <vt:lpstr>Task Parallelism</vt:lpstr>
      <vt:lpstr>Example 1 – Data or task parallel?  Why?</vt:lpstr>
      <vt:lpstr>Example 2 - Data or task parallel?  Why?</vt:lpstr>
      <vt:lpstr>Example 3 - Data or task parallel?  Why?</vt:lpstr>
      <vt:lpstr>Summary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Parallel Work: Data and Task Parallelism</dc:title>
  <dc:creator>Hawrylak, Peter</dc:creator>
  <cp:lastModifiedBy>Aaron Weeden</cp:lastModifiedBy>
  <cp:revision>20</cp:revision>
  <dcterms:created xsi:type="dcterms:W3CDTF">2020-06-08T16:24:52Z</dcterms:created>
  <dcterms:modified xsi:type="dcterms:W3CDTF">2020-11-16T18:49:24Z</dcterms:modified>
</cp:coreProperties>
</file>