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7ef49b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7ef49b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d7ef49b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7ef49b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7ef49b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7ef49b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d7ef49b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7ef49b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7ef49b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7ef49b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ortal.nersc.gov/project/visit/cyrush/2020_06_05_llnl_visit_tutorial_intro.pdf" TargetMode="External"/><Relationship Id="rId4" Type="http://schemas.openxmlformats.org/officeDocument/2006/relationships/hyperlink" Target="https://visit-sphinx-github-user-manual.readthedocs.io/en/develop/tutorials/VisIt_Basi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visitusers.org/index.php?title=Tutorial_Preparation" TargetMode="External"/><Relationship Id="rId4" Type="http://schemas.openxmlformats.org/officeDocument/2006/relationships/hyperlink" Target="https://visit-sphinx-github-user-manual.readthedocs.io/en/develop/tutorials/RemoteUsage.html#usingclientserv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isit-sphinx-github-user-manual.readthedocs.io/en/develop/tutorials/RemoteUsag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ortal.nersc.gov/project/visit/cyrush/tutorial_data/aneurysm_tutorial_data.tar.gz" TargetMode="External"/><Relationship Id="rId4" Type="http://schemas.openxmlformats.org/officeDocument/2006/relationships/hyperlink" Target="https://visit-dav.github.io/largedata/datarchives/aneurysm" TargetMode="External"/><Relationship Id="rId5" Type="http://schemas.openxmlformats.org/officeDocument/2006/relationships/hyperlink" Target="https://visit-sphinx-github-user-manual.readthedocs.io/en/develop/tutorials/Aneurys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visitusers.org/index.php?title=Tutorial_Data" TargetMode="External"/><Relationship Id="rId4" Type="http://schemas.openxmlformats.org/officeDocument/2006/relationships/hyperlink" Target="https://visit-sphinx-github-user-manual.readthedocs.io/en/develop/tutorials/MakingMovie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VisIt: HPC Visualization and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Outline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Introduction to VisIt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Lawrence Livermore National Laboratory has created a number of tutorials and </a:t>
            </a:r>
            <a:r>
              <a:rPr lang="en"/>
              <a:t>sample</a:t>
            </a:r>
            <a:r>
              <a:rPr lang="en"/>
              <a:t> data sets and activities to help users learn how to visualize and analyze numerical simulations. The first part of this lecture is a slide deck prepared by Kevin Griffin, Eric Brugger, and Cyrus Harrison at LLNL.</a:t>
            </a:r>
            <a:endParaRPr/>
          </a:p>
          <a:p>
            <a:pPr indent="0" lvl="0" marL="0" rtl="0" algn="l">
              <a:spcBef>
                <a:spcPts val="1600"/>
              </a:spcBef>
              <a:spcAft>
                <a:spcPts val="0"/>
              </a:spcAft>
              <a:buNone/>
            </a:pPr>
            <a:r>
              <a:rPr lang="en"/>
              <a:t>Here is the slide deck from June 2020.</a:t>
            </a:r>
            <a:br>
              <a:rPr lang="en"/>
            </a:br>
            <a:r>
              <a:rPr lang="en" u="sng">
                <a:solidFill>
                  <a:schemeClr val="hlink"/>
                </a:solidFill>
                <a:hlinkClick r:id="rId3"/>
              </a:rPr>
              <a:t>http://portal.nersc.gov/project/visit/cyrush/2020_06_05_llnl_visit_tutorial_intro.pdf</a:t>
            </a:r>
            <a:endParaRPr/>
          </a:p>
          <a:p>
            <a:pPr indent="0" lvl="0" marL="0" rtl="0" algn="l">
              <a:spcBef>
                <a:spcPts val="1600"/>
              </a:spcBef>
              <a:spcAft>
                <a:spcPts val="0"/>
              </a:spcAft>
              <a:buNone/>
            </a:pPr>
            <a:r>
              <a:rPr lang="en"/>
              <a:t>Here is s good tutorial to get you started:</a:t>
            </a:r>
            <a:br>
              <a:rPr lang="en"/>
            </a:br>
            <a:r>
              <a:rPr lang="en" sz="1100" u="sng">
                <a:solidFill>
                  <a:schemeClr val="hlink"/>
                </a:solidFill>
                <a:hlinkClick r:id="rId4"/>
              </a:rPr>
              <a:t>https://visit-sphinx-github-user-manual.readthedocs.io/en/develop/tutorials/VisIt_Basics.html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Getting Started with VisIt</a:t>
            </a:r>
            <a:endParaRPr/>
          </a:p>
        </p:txBody>
      </p:sp>
      <p:sp>
        <p:nvSpPr>
          <p:cNvPr id="67" name="Google Shape;67;p15"/>
          <p:cNvSpPr txBox="1"/>
          <p:nvPr>
            <p:ph idx="1" type="body"/>
          </p:nvPr>
        </p:nvSpPr>
        <p:spPr>
          <a:xfrm>
            <a:off x="311700" y="963300"/>
            <a:ext cx="8373000" cy="3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VisIt software can be used to visualize data three ways, depending on (a) where the data reside and (b) where the software is running:</a:t>
            </a:r>
            <a:endParaRPr/>
          </a:p>
          <a:p>
            <a:pPr indent="-342900" lvl="0" marL="457200" rtl="0" algn="l">
              <a:spcBef>
                <a:spcPts val="1600"/>
              </a:spcBef>
              <a:spcAft>
                <a:spcPts val="0"/>
              </a:spcAft>
              <a:buSzPts val="1800"/>
              <a:buAutoNum type="arabicPeriod"/>
            </a:pPr>
            <a:r>
              <a:rPr lang="en"/>
              <a:t>If you wish to run VisIt on your local machine </a:t>
            </a:r>
            <a:r>
              <a:rPr lang="en"/>
              <a:t>(PC, Mac or Linux), download and install the application using this tutorial:</a:t>
            </a:r>
            <a:br>
              <a:rPr lang="en"/>
            </a:br>
            <a:r>
              <a:rPr lang="en" u="sng">
                <a:solidFill>
                  <a:schemeClr val="hlink"/>
                </a:solidFill>
                <a:hlinkClick r:id="rId3"/>
              </a:rPr>
              <a:t>http://visitusers.org/index.php?title=Tutorial_Preparation</a:t>
            </a:r>
            <a:endParaRPr/>
          </a:p>
          <a:p>
            <a:pPr indent="-317500" lvl="1" marL="914400" rtl="0" algn="l">
              <a:spcBef>
                <a:spcPts val="0"/>
              </a:spcBef>
              <a:spcAft>
                <a:spcPts val="0"/>
              </a:spcAft>
              <a:buSzPts val="1400"/>
              <a:buAutoNum type="alphaLcPeriod"/>
            </a:pPr>
            <a:r>
              <a:rPr lang="en"/>
              <a:t>If the data reside on your local hard drive as well, then download the sample data in this tutorial, unpack the archive, and follow the instructions. This is the simplest way to use VisIt.</a:t>
            </a:r>
            <a:br>
              <a:rPr lang="en"/>
            </a:br>
            <a:endParaRPr/>
          </a:p>
          <a:p>
            <a:pPr indent="-317500" lvl="1" marL="914400" rtl="0" algn="l">
              <a:spcBef>
                <a:spcPts val="0"/>
              </a:spcBef>
              <a:spcAft>
                <a:spcPts val="0"/>
              </a:spcAft>
              <a:buSzPts val="1400"/>
              <a:buAutoNum type="alphaLcPeriod"/>
            </a:pPr>
            <a:r>
              <a:rPr lang="en"/>
              <a:t>If the data reside on a remote machine (i.e., on a remote supercomputer), then you can run VisIt from your local machine in client-server mode. Detailed instructions here:</a:t>
            </a:r>
            <a:br>
              <a:rPr lang="en"/>
            </a:br>
            <a:r>
              <a:rPr lang="en" sz="1100" u="sng">
                <a:solidFill>
                  <a:schemeClr val="hlink"/>
                </a:solidFill>
                <a:hlinkClick r:id="rId4"/>
              </a:rPr>
              <a:t>https://visit-sphinx-github-user-manual.readthedocs.io/en/develop/tutorials/RemoteUsage.html#usingclientserver</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Part 2: Getting Started with VisIt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If the data resides on a remote machine (supercomputer) and the cluster supports running VisIt in parallel mode, then you can run VisIt on the cluster using either (i) X display forwarding, or (ii) a VNC session. To do this:</a:t>
            </a:r>
            <a:br>
              <a:rPr lang="en"/>
            </a:br>
            <a:r>
              <a:rPr lang="en" sz="1100" u="sng">
                <a:solidFill>
                  <a:schemeClr val="hlink"/>
                </a:solidFill>
                <a:hlinkClick r:id="rId3"/>
              </a:rPr>
              <a:t>https://visit-sphinx-github-user-manual.readthedocs.io/en/develop/tutorials/RemoteUsage.html#</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Aneurysm tutorial </a:t>
            </a:r>
            <a:endParaRPr/>
          </a:p>
        </p:txBody>
      </p:sp>
      <p:sp>
        <p:nvSpPr>
          <p:cNvPr id="79" name="Google Shape;79;p17"/>
          <p:cNvSpPr txBox="1"/>
          <p:nvPr>
            <p:ph idx="1" type="body"/>
          </p:nvPr>
        </p:nvSpPr>
        <p:spPr>
          <a:xfrm>
            <a:off x="311700" y="1152475"/>
            <a:ext cx="8520600" cy="37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is the LLNL Aneurysm tutorial. The simulation was run using the LifeV finite element solver and made available for this tutorial thanks to Gilles Fourestey and Jean Favre, Swiss National Supercomputing Centre.</a:t>
            </a:r>
            <a:endParaRPr/>
          </a:p>
          <a:p>
            <a:pPr indent="0" lvl="0" marL="0" rtl="0" algn="l">
              <a:spcBef>
                <a:spcPts val="1600"/>
              </a:spcBef>
              <a:spcAft>
                <a:spcPts val="0"/>
              </a:spcAft>
              <a:buNone/>
            </a:pPr>
            <a:r>
              <a:rPr lang="en"/>
              <a:t>The data are available from these two sites:</a:t>
            </a:r>
            <a:br>
              <a:rPr lang="en"/>
            </a:br>
            <a:r>
              <a:rPr lang="en" sz="1200" u="sng">
                <a:solidFill>
                  <a:schemeClr val="hlink"/>
                </a:solidFill>
                <a:hlinkClick r:id="rId3"/>
              </a:rPr>
              <a:t>http://portal.nersc.gov/project/visit/cyrush/tutorial_data/aneurysm_tutorial_data.tar.gz</a:t>
            </a:r>
            <a:br>
              <a:rPr lang="en"/>
            </a:br>
            <a:r>
              <a:rPr lang="en" sz="1100" u="sng">
                <a:solidFill>
                  <a:schemeClr val="hlink"/>
                </a:solidFill>
                <a:hlinkClick r:id="rId4"/>
              </a:rPr>
              <a:t>https://visit-dav.github.io/largedata/datarchives/aneurysm</a:t>
            </a:r>
            <a:endParaRPr sz="1700"/>
          </a:p>
          <a:p>
            <a:pPr indent="0" lvl="0" marL="0" rtl="0" algn="l">
              <a:spcBef>
                <a:spcPts val="1600"/>
              </a:spcBef>
              <a:spcAft>
                <a:spcPts val="1600"/>
              </a:spcAft>
              <a:buNone/>
            </a:pPr>
            <a:r>
              <a:rPr lang="en"/>
              <a:t>The tutorial is here:</a:t>
            </a:r>
            <a:br>
              <a:rPr lang="en"/>
            </a:br>
            <a:r>
              <a:rPr lang="en" sz="1100" u="sng">
                <a:solidFill>
                  <a:schemeClr val="hlink"/>
                </a:solidFill>
                <a:hlinkClick r:id="rId5"/>
              </a:rPr>
              <a:t>https://visit-sphinx-github-user-manual.readthedocs.io/en/develop/tutorials/Aneurysm.html</a:t>
            </a:r>
            <a:br>
              <a:rPr lang="en"/>
            </a:br>
            <a:br>
              <a:rPr lang="en"/>
            </a:br>
            <a:r>
              <a:rPr lang="en"/>
              <a:t>This third part of the module could be an in-class student activity, or a student assignment, with a formative assessment.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4: Advanced topic: making movies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simulations are often solved from a set of initial conditions, with the simulation evolving forward in time. An optional activity could involve students creating movies in VisIt.</a:t>
            </a:r>
            <a:endParaRPr/>
          </a:p>
          <a:p>
            <a:pPr indent="0" lvl="0" marL="0" rtl="0" algn="l">
              <a:spcBef>
                <a:spcPts val="1600"/>
              </a:spcBef>
              <a:spcAft>
                <a:spcPts val="0"/>
              </a:spcAft>
              <a:buNone/>
            </a:pPr>
            <a:r>
              <a:rPr lang="en"/>
              <a:t>In this tutorial, t</a:t>
            </a:r>
            <a:r>
              <a:rPr lang="en"/>
              <a:t>he dataset simulates the evolution of water and air in a water tank after an interface holding a column of water is instantaneously removed. This tutorial uses the dbreak3d dataset – available at:</a:t>
            </a:r>
            <a:br>
              <a:rPr lang="en"/>
            </a:br>
            <a:r>
              <a:rPr lang="en" sz="1300" u="sng">
                <a:solidFill>
                  <a:schemeClr val="hlink"/>
                </a:solidFill>
                <a:hlinkClick r:id="rId3"/>
              </a:rPr>
              <a:t>http://www.visitusers.org/index.php?title=Tutorial_Data</a:t>
            </a:r>
            <a:endParaRPr sz="1300"/>
          </a:p>
          <a:p>
            <a:pPr indent="0" lvl="0" marL="0" rtl="0" algn="l">
              <a:spcBef>
                <a:spcPts val="1600"/>
              </a:spcBef>
              <a:spcAft>
                <a:spcPts val="0"/>
              </a:spcAft>
              <a:buClr>
                <a:schemeClr val="dk1"/>
              </a:buClr>
              <a:buSzPts val="1100"/>
              <a:buFont typeface="Arial"/>
              <a:buNone/>
            </a:pPr>
            <a:r>
              <a:rPr lang="en"/>
              <a:t>The tutorial is here:</a:t>
            </a:r>
            <a:br>
              <a:rPr lang="en"/>
            </a:br>
            <a:r>
              <a:rPr lang="en" sz="1100" u="sng">
                <a:solidFill>
                  <a:schemeClr val="hlink"/>
                </a:solidFill>
                <a:hlinkClick r:id="rId4"/>
              </a:rPr>
              <a:t>https://visit-sphinx-github-user-manual.readthedocs.io/en/develop/tutorials/MakingMovies.html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