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ickr.com/photos/58819758@N00" TargetMode="External"/><Relationship Id="rId3" Type="http://schemas.openxmlformats.org/officeDocument/2006/relationships/hyperlink" Target="https://en.wikipedia.org/wiki/Opera_cak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time permits, could also demonstrate the races and their solution by running the code as well as talking about it with the slides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ca7179a7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a7179a7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the single C instruction turns into multiple instructions for the computer.</a:t>
            </a:r>
            <a:endParaRPr/>
          </a:p>
          <a:p>
            <a:pPr indent="0" lvl="0" marL="0" rtl="0" algn="l">
              <a:spcBef>
                <a:spcPts val="0"/>
              </a:spcBef>
              <a:spcAft>
                <a:spcPts val="0"/>
              </a:spcAft>
              <a:buNone/>
            </a:pPr>
            <a:r>
              <a:rPr lang="en"/>
              <a:t>Transition: What happens if two threads do this nearly simultaneously?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ca7179a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a7179a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have 2 tasks running at same time (time is y axis)</a:t>
            </a:r>
            <a:endParaRPr/>
          </a:p>
          <a:p>
            <a:pPr indent="0" lvl="0" marL="0" rtl="0" algn="l">
              <a:spcBef>
                <a:spcPts val="0"/>
              </a:spcBef>
              <a:spcAft>
                <a:spcPts val="0"/>
              </a:spcAft>
              <a:buNone/>
            </a:pPr>
            <a:r>
              <a:rPr lang="en"/>
              <a:t>Key point is that the two loads will both load the same value.  Then each task will increment its local copy.  The result that is eventually stored only has the effect of one of the increments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ca7179a7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a7179a7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the number of black pixels</a:t>
            </a:r>
            <a:endParaRPr/>
          </a:p>
          <a:p>
            <a:pPr indent="0" lvl="0" marL="0" rtl="0" algn="l">
              <a:spcBef>
                <a:spcPts val="0"/>
              </a:spcBef>
              <a:spcAft>
                <a:spcPts val="0"/>
              </a:spcAft>
              <a:buNone/>
            </a:pPr>
            <a:r>
              <a:rPr lang="en"/>
              <a:t>Note the race on the line that increments numBlack (possibly by running the serial code and then the OpenMP version)</a:t>
            </a:r>
            <a:endParaRPr/>
          </a:p>
          <a:p>
            <a:pPr indent="0" lvl="0" marL="0" rtl="0" algn="l">
              <a:spcBef>
                <a:spcPts val="0"/>
              </a:spcBef>
              <a:spcAft>
                <a:spcPts val="0"/>
              </a:spcAft>
              <a:buNone/>
            </a:pPr>
            <a:r>
              <a:rPr lang="en"/>
              <a:t>Point out that this is like the opera cake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ca7179a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ca7179a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ca7179a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ca7179a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a:t>
            </a:r>
            <a:r>
              <a:rPr lang="en" sz="1200">
                <a:solidFill>
                  <a:schemeClr val="dk1"/>
                </a:solidFill>
                <a:latin typeface="Times New Roman"/>
                <a:ea typeface="Times New Roman"/>
                <a:cs typeface="Times New Roman"/>
                <a:sym typeface="Times New Roman"/>
              </a:rPr>
              <a:t> by </a:t>
            </a:r>
            <a:r>
              <a:rPr lang="en" sz="1200" u="sng">
                <a:solidFill>
                  <a:srgbClr val="1155CC"/>
                </a:solidFill>
                <a:latin typeface="Times New Roman"/>
                <a:ea typeface="Times New Roman"/>
                <a:cs typeface="Times New Roman"/>
                <a:sym typeface="Times New Roman"/>
                <a:hlinkClick r:id="rId2"/>
              </a:rPr>
              <a:t>Arnold Gatilao</a:t>
            </a:r>
            <a:r>
              <a:rPr lang="en" sz="1200">
                <a:solidFill>
                  <a:schemeClr val="dk1"/>
                </a:solidFill>
                <a:latin typeface="Times New Roman"/>
                <a:ea typeface="Times New Roman"/>
                <a:cs typeface="Times New Roman"/>
                <a:sym typeface="Times New Roman"/>
              </a:rPr>
              <a:t>, 2007, from </a:t>
            </a:r>
            <a:r>
              <a:rPr lang="en" sz="1200" u="sng">
                <a:solidFill>
                  <a:srgbClr val="1155CC"/>
                </a:solidFill>
                <a:latin typeface="Times New Roman"/>
                <a:ea typeface="Times New Roman"/>
                <a:cs typeface="Times New Roman"/>
                <a:sym typeface="Times New Roman"/>
                <a:hlinkClick r:id="rId3"/>
              </a:rPr>
              <a:t>https://en.wikipedia.org/wiki/Opera_cake</a:t>
            </a:r>
            <a:r>
              <a:rPr lang="en" sz="1200">
                <a:solidFill>
                  <a:schemeClr val="dk1"/>
                </a:solidFill>
                <a:latin typeface="Times New Roman"/>
                <a:ea typeface="Times New Roman"/>
                <a:cs typeface="Times New Roman"/>
                <a:sym typeface="Times New Roman"/>
              </a:rPr>
              <a:t> and shared with a CC 2.0 license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a7179a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a7179a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a7179a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ca7179a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ca7179a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ca7179a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ca7179a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a7179a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the extra black pixels in the background (haze in image) and the white pixels in the interior of the image.  Then point out the race on x and 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a7179a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a7179a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Point out that these work because the race is caused by unnecessary sharing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ca7179a7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a7179a7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the number of black pixels</a:t>
            </a:r>
            <a:endParaRPr/>
          </a:p>
          <a:p>
            <a:pPr indent="0" lvl="0" marL="0" rtl="0" algn="l">
              <a:spcBef>
                <a:spcPts val="0"/>
              </a:spcBef>
              <a:spcAft>
                <a:spcPts val="0"/>
              </a:spcAft>
              <a:buNone/>
            </a:pPr>
            <a:r>
              <a:rPr lang="en"/>
              <a:t>Note the race on the line that increments numBlack (possibly by running the serial code and then the OpenMP version)</a:t>
            </a:r>
            <a:endParaRPr/>
          </a:p>
          <a:p>
            <a:pPr indent="0" lvl="0" marL="0" rtl="0" algn="l">
              <a:spcBef>
                <a:spcPts val="0"/>
              </a:spcBef>
              <a:spcAft>
                <a:spcPts val="0"/>
              </a:spcAft>
              <a:buNone/>
            </a:pPr>
            <a:r>
              <a:rPr lang="en"/>
              <a:t>Point out that this is like the opera cake example: a single variable gets the result of all the 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Race conditions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race can happen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 code</a:t>
            </a:r>
            <a:r>
              <a:rPr lang="en"/>
              <a:t>			</a:t>
            </a:r>
            <a:r>
              <a:rPr b="1" lang="en" u="sng"/>
              <a:t>Actual operations</a:t>
            </a:r>
            <a:endParaRPr b="1" u="sng"/>
          </a:p>
          <a:p>
            <a:pPr indent="0" lvl="0" marL="0" rtl="0" algn="l">
              <a:spcBef>
                <a:spcPts val="1600"/>
              </a:spcBef>
              <a:spcAft>
                <a:spcPts val="0"/>
              </a:spcAft>
              <a:buNone/>
            </a:pPr>
            <a:r>
              <a:rPr lang="en"/>
              <a:t>numBlack++		Load into register</a:t>
            </a:r>
            <a:endParaRPr/>
          </a:p>
          <a:p>
            <a:pPr indent="0" lvl="0" marL="0" rtl="0" algn="l">
              <a:spcBef>
                <a:spcPts val="1600"/>
              </a:spcBef>
              <a:spcAft>
                <a:spcPts val="0"/>
              </a:spcAft>
              <a:buNone/>
            </a:pPr>
            <a:r>
              <a:rPr lang="en"/>
              <a:t>				Increment register</a:t>
            </a:r>
            <a:endParaRPr/>
          </a:p>
          <a:p>
            <a:pPr indent="0" lvl="0" marL="0" rtl="0" algn="l">
              <a:spcBef>
                <a:spcPts val="1600"/>
              </a:spcBef>
              <a:spcAft>
                <a:spcPts val="1600"/>
              </a:spcAft>
              <a:buNone/>
            </a:pPr>
            <a:r>
              <a:rPr lang="en"/>
              <a:t>				Store from register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race can happen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 code</a:t>
            </a:r>
            <a:r>
              <a:rPr lang="en"/>
              <a:t>			</a:t>
            </a:r>
            <a:r>
              <a:rPr b="1" lang="en" u="sng"/>
              <a:t>First task				Second task</a:t>
            </a:r>
            <a:endParaRPr b="1" u="sng"/>
          </a:p>
          <a:p>
            <a:pPr indent="0" lvl="0" marL="0" rtl="0" algn="l">
              <a:spcBef>
                <a:spcPts val="1600"/>
              </a:spcBef>
              <a:spcAft>
                <a:spcPts val="0"/>
              </a:spcAft>
              <a:buNone/>
            </a:pPr>
            <a:r>
              <a:rPr lang="en"/>
              <a:t>numBlack++		Load into register</a:t>
            </a:r>
            <a:endParaRPr/>
          </a:p>
          <a:p>
            <a:pPr indent="0" lvl="0" marL="0" rtl="0" algn="l">
              <a:spcBef>
                <a:spcPts val="1600"/>
              </a:spcBef>
              <a:spcAft>
                <a:spcPts val="0"/>
              </a:spcAft>
              <a:buNone/>
            </a:pPr>
            <a:r>
              <a:rPr lang="en"/>
              <a:t>				Increment register		Load into register</a:t>
            </a:r>
            <a:endParaRPr/>
          </a:p>
          <a:p>
            <a:pPr indent="0" lvl="0" marL="0" rtl="0" algn="l">
              <a:spcBef>
                <a:spcPts val="1600"/>
              </a:spcBef>
              <a:spcAft>
                <a:spcPts val="0"/>
              </a:spcAft>
              <a:buNone/>
            </a:pPr>
            <a:r>
              <a:rPr lang="en"/>
              <a:t>				Store from register		Increment register</a:t>
            </a:r>
            <a:endParaRPr/>
          </a:p>
          <a:p>
            <a:pPr indent="0" lvl="0" marL="0" rtl="0" algn="l">
              <a:spcBef>
                <a:spcPts val="1600"/>
              </a:spcBef>
              <a:spcAft>
                <a:spcPts val="1600"/>
              </a:spcAft>
              <a:buNone/>
            </a:pPr>
            <a:r>
              <a:rPr lang="en"/>
              <a:t>										Store from register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Fixing the</a:t>
            </a:r>
            <a:r>
              <a:rPr lang="en"/>
              <a:t> race</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chemeClr val="dk1"/>
                </a:solidFill>
                <a:latin typeface="Courier New"/>
                <a:ea typeface="Courier New"/>
                <a:cs typeface="Courier New"/>
                <a:sym typeface="Courier New"/>
              </a:rPr>
              <a:t>#pragma omp parallel for private(x,y) </a:t>
            </a:r>
            <a:r>
              <a:rPr lang="en" sz="1500" u="sng">
                <a:solidFill>
                  <a:schemeClr val="dk1"/>
                </a:solidFill>
                <a:latin typeface="Courier New"/>
                <a:ea typeface="Courier New"/>
                <a:cs typeface="Courier New"/>
                <a:sym typeface="Courier New"/>
              </a:rPr>
              <a:t>reduction(+:numBlack)</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int pixel = mandelbrot(x,y);</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pixels[i][j] = pixel;</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if(pixel == 0)</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500">
                <a:solidFill>
                  <a:schemeClr val="dk1"/>
                </a:solidFill>
                <a:latin typeface="Courier New"/>
                <a:ea typeface="Courier New"/>
                <a:cs typeface="Courier New"/>
                <a:sym typeface="Courier New"/>
              </a:rPr>
              <a:t>	numBlack++;</a:t>
            </a:r>
            <a:endParaRPr sz="15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latin typeface="Courier New"/>
                <a:ea typeface="Courier New"/>
                <a:cs typeface="Courier New"/>
                <a:sym typeface="Courier New"/>
              </a:rPr>
              <a:t>  	}</a:t>
            </a:r>
            <a:endParaRPr sz="2100"/>
          </a:p>
        </p:txBody>
      </p:sp>
      <p:sp>
        <p:nvSpPr>
          <p:cNvPr id="130" name="Google Shape;130;p24"/>
          <p:cNvSpPr/>
          <p:nvPr/>
        </p:nvSpPr>
        <p:spPr>
          <a:xfrm>
            <a:off x="6614475" y="682100"/>
            <a:ext cx="1973700" cy="427800"/>
          </a:xfrm>
          <a:prstGeom prst="wedgeRoundRectCallout">
            <a:avLst>
              <a:gd fmla="val -22565" name="adj1"/>
              <a:gd fmla="val 949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Variable into which results are combined</a:t>
            </a:r>
            <a:endParaRPr/>
          </a:p>
        </p:txBody>
      </p:sp>
      <p:sp>
        <p:nvSpPr>
          <p:cNvPr id="131" name="Google Shape;131;p24"/>
          <p:cNvSpPr/>
          <p:nvPr/>
        </p:nvSpPr>
        <p:spPr>
          <a:xfrm>
            <a:off x="6343725" y="1668975"/>
            <a:ext cx="1737900" cy="532800"/>
          </a:xfrm>
          <a:prstGeom prst="wedgeRoundRectCallout">
            <a:avLst>
              <a:gd fmla="val -45476" name="adj1"/>
              <a:gd fmla="val -8442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Operation used to combine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 and Example: Race condition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Different tasks in the program have operations that can interfere with each other depending on the order in which they are performed</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First example: Commercial kitchen with many chefs</a:t>
            </a:r>
            <a:endParaRPr sz="1600">
              <a:solidFill>
                <a:schemeClr val="dk1"/>
              </a:solidFill>
              <a:latin typeface="Times New Roman"/>
              <a:ea typeface="Times New Roman"/>
              <a:cs typeface="Times New Roman"/>
              <a:sym typeface="Times New Roman"/>
            </a:endParaRPr>
          </a:p>
          <a:p>
            <a:pPr indent="-330200" lvl="1" marL="9144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need to use a single cutting board, which they clean after use</a:t>
            </a:r>
            <a:endParaRPr sz="1600">
              <a:solidFill>
                <a:schemeClr val="dk1"/>
              </a:solidFill>
              <a:latin typeface="Times New Roman"/>
              <a:ea typeface="Times New Roman"/>
              <a:cs typeface="Times New Roman"/>
              <a:sym typeface="Times New Roman"/>
            </a:endParaRPr>
          </a:p>
          <a:p>
            <a:pPr indent="-330200" lvl="1" marL="9144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fine if each chef finishes before the next starts, but contaminates food if two try to use it together</a:t>
            </a:r>
            <a:endParaRPr sz="1600">
              <a:solidFill>
                <a:schemeClr val="dk1"/>
              </a:solidFill>
              <a:latin typeface="Times New Roman"/>
              <a:ea typeface="Times New Roman"/>
              <a:cs typeface="Times New Roman"/>
              <a:sym typeface="Times New Roman"/>
            </a:endParaRPr>
          </a:p>
          <a:p>
            <a:pPr indent="-330200" lvl="1" marL="914400" rtl="0" algn="l">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Solution: Buy more cutting boards</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en" sz="1600">
                <a:solidFill>
                  <a:schemeClr val="dk1"/>
                </a:solidFill>
                <a:latin typeface="Times New Roman"/>
                <a:ea typeface="Times New Roman"/>
                <a:cs typeface="Times New Roman"/>
                <a:sym typeface="Times New Roman"/>
              </a:rPr>
              <a:t>Cutting board represents shared variable that shouldn’t be shared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 example: Chefs who need to interact</a:t>
            </a:r>
            <a:endParaRPr/>
          </a:p>
        </p:txBody>
      </p:sp>
      <p:sp>
        <p:nvSpPr>
          <p:cNvPr id="67" name="Google Shape;67;p15"/>
          <p:cNvSpPr txBox="1"/>
          <p:nvPr>
            <p:ph idx="1" type="body"/>
          </p:nvPr>
        </p:nvSpPr>
        <p:spPr>
          <a:xfrm>
            <a:off x="311700" y="1152475"/>
            <a:ext cx="557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Chefs making many-layered opera cake</a:t>
            </a:r>
            <a:endParaRPr/>
          </a:p>
          <a:p>
            <a:pPr indent="-317500" lvl="1" marL="914400" rtl="0" algn="l">
              <a:lnSpc>
                <a:spcPct val="125000"/>
              </a:lnSpc>
              <a:spcBef>
                <a:spcPts val="0"/>
              </a:spcBef>
              <a:spcAft>
                <a:spcPts val="0"/>
              </a:spcAft>
              <a:buSzPts val="1400"/>
              <a:buChar char="○"/>
            </a:pPr>
            <a:r>
              <a:rPr lang="en"/>
              <a:t>Layers can be made separately, but can’t all try to deposit on serving plate at once</a:t>
            </a:r>
            <a:endParaRPr/>
          </a:p>
          <a:p>
            <a:pPr indent="-317500" lvl="1" marL="914400" rtl="0" algn="l">
              <a:lnSpc>
                <a:spcPct val="125000"/>
              </a:lnSpc>
              <a:spcBef>
                <a:spcPts val="0"/>
              </a:spcBef>
              <a:spcAft>
                <a:spcPts val="0"/>
              </a:spcAft>
              <a:buSzPts val="1400"/>
              <a:buChar char="○"/>
            </a:pPr>
            <a:r>
              <a:rPr lang="en"/>
              <a:t>Called a reduction: many contributions combined into one final product</a:t>
            </a:r>
            <a:endParaRPr/>
          </a:p>
        </p:txBody>
      </p:sp>
      <p:pic>
        <p:nvPicPr>
          <p:cNvPr id="68" name="Google Shape;68;p15"/>
          <p:cNvPicPr preferRelativeResize="0"/>
          <p:nvPr/>
        </p:nvPicPr>
        <p:blipFill>
          <a:blip r:embed="rId3">
            <a:alphaModFix/>
          </a:blip>
          <a:stretch>
            <a:fillRect/>
          </a:stretch>
        </p:blipFill>
        <p:spPr>
          <a:xfrm>
            <a:off x="6131750" y="1249775"/>
            <a:ext cx="2324275" cy="3100775"/>
          </a:xfrm>
          <a:prstGeom prst="rect">
            <a:avLst/>
          </a:prstGeom>
          <a:noFill/>
          <a:ln>
            <a:noFill/>
          </a:ln>
        </p:spPr>
      </p:pic>
      <p:sp>
        <p:nvSpPr>
          <p:cNvPr id="69" name="Google Shape;69;p15"/>
          <p:cNvSpPr txBox="1"/>
          <p:nvPr/>
        </p:nvSpPr>
        <p:spPr>
          <a:xfrm>
            <a:off x="6191025" y="4350550"/>
            <a:ext cx="22650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Image: Arnold Gatilao, via Wikipedia</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Race conditions in code: Mandelbrot set</a:t>
            </a:r>
            <a:endParaRPr/>
          </a:p>
        </p:txBody>
      </p:sp>
      <p:sp>
        <p:nvSpPr>
          <p:cNvPr id="75" name="Google Shape;75;p16"/>
          <p:cNvSpPr txBox="1"/>
          <p:nvPr>
            <p:ph idx="1" type="body"/>
          </p:nvPr>
        </p:nvSpPr>
        <p:spPr>
          <a:xfrm>
            <a:off x="311700" y="1152475"/>
            <a:ext cx="5094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Fractal image composed by black and white pixels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For our purposes, just assume we have a function mandelbrot that takes real-valued coordinates and returns whether that pixel is in the set (i.e. is black)</a:t>
            </a:r>
            <a:endParaRPr/>
          </a:p>
        </p:txBody>
      </p:sp>
      <p:pic>
        <p:nvPicPr>
          <p:cNvPr id="76" name="Google Shape;76;p16"/>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Race conditions in code: Mandelbrot set</a:t>
            </a:r>
            <a:endParaRPr/>
          </a:p>
        </p:txBody>
      </p:sp>
      <p:sp>
        <p:nvSpPr>
          <p:cNvPr id="82" name="Google Shape;82;p17"/>
          <p:cNvSpPr txBox="1"/>
          <p:nvPr>
            <p:ph idx="1" type="body"/>
          </p:nvPr>
        </p:nvSpPr>
        <p:spPr>
          <a:xfrm>
            <a:off x="311700" y="1152475"/>
            <a:ext cx="509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2000"/>
          </a:p>
        </p:txBody>
      </p:sp>
      <p:pic>
        <p:nvPicPr>
          <p:cNvPr id="83" name="Google Shape;83;p17"/>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Race conditions in code: Mandelbrot set</a:t>
            </a:r>
            <a:endParaRPr/>
          </a:p>
        </p:txBody>
      </p:sp>
      <p:sp>
        <p:nvSpPr>
          <p:cNvPr id="89" name="Google Shape;89;p18"/>
          <p:cNvSpPr txBox="1"/>
          <p:nvPr>
            <p:ph idx="1" type="body"/>
          </p:nvPr>
        </p:nvSpPr>
        <p:spPr>
          <a:xfrm>
            <a:off x="311700" y="1152475"/>
            <a:ext cx="509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pic>
        <p:nvPicPr>
          <p:cNvPr id="90" name="Google Shape;90;p18"/>
          <p:cNvPicPr preferRelativeResize="0"/>
          <p:nvPr/>
        </p:nvPicPr>
        <p:blipFill>
          <a:blip r:embed="rId3">
            <a:alphaModFix/>
          </a:blip>
          <a:stretch>
            <a:fillRect/>
          </a:stretch>
        </p:blipFill>
        <p:spPr>
          <a:xfrm>
            <a:off x="5568300" y="1152475"/>
            <a:ext cx="3416400" cy="3416400"/>
          </a:xfrm>
          <a:prstGeom prst="rect">
            <a:avLst/>
          </a:prstGeom>
          <a:noFill/>
          <a:ln>
            <a:noFill/>
          </a:ln>
        </p:spPr>
      </p:pic>
      <p:sp>
        <p:nvSpPr>
          <p:cNvPr id="91" name="Google Shape;91;p18"/>
          <p:cNvSpPr/>
          <p:nvPr/>
        </p:nvSpPr>
        <p:spPr>
          <a:xfrm>
            <a:off x="3138750" y="1149450"/>
            <a:ext cx="2871600" cy="570300"/>
          </a:xfrm>
          <a:prstGeom prst="wedgeRoundRectCallout">
            <a:avLst>
              <a:gd fmla="val -54492" name="adj1"/>
              <a:gd fmla="val 7471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Creates multiple threads, which split iterations of the j loop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Parallel output</a:t>
            </a:r>
            <a:endParaRPr/>
          </a:p>
        </p:txBody>
      </p:sp>
      <p:sp>
        <p:nvSpPr>
          <p:cNvPr id="97" name="Google Shape;97;p19"/>
          <p:cNvSpPr txBox="1"/>
          <p:nvPr>
            <p:ph idx="1" type="body"/>
          </p:nvPr>
        </p:nvSpPr>
        <p:spPr>
          <a:xfrm>
            <a:off x="311700" y="1152475"/>
            <a:ext cx="504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5551925" y="1152475"/>
            <a:ext cx="3416400" cy="3416400"/>
          </a:xfrm>
          <a:prstGeom prst="rect">
            <a:avLst/>
          </a:prstGeom>
          <a:noFill/>
          <a:ln>
            <a:noFill/>
          </a:ln>
        </p:spPr>
      </p:pic>
      <p:sp>
        <p:nvSpPr>
          <p:cNvPr id="99" name="Google Shape;99;p19"/>
          <p:cNvSpPr txBox="1"/>
          <p:nvPr>
            <p:ph idx="1" type="body"/>
          </p:nvPr>
        </p:nvSpPr>
        <p:spPr>
          <a:xfrm>
            <a:off x="311700" y="1152475"/>
            <a:ext cx="509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Solving the race</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Need to give each thread its own copies of </a:t>
            </a:r>
            <a:r>
              <a:rPr lang="en">
                <a:latin typeface="Courier New"/>
                <a:ea typeface="Courier New"/>
                <a:cs typeface="Courier New"/>
                <a:sym typeface="Courier New"/>
              </a:rPr>
              <a:t>x</a:t>
            </a:r>
            <a:r>
              <a:rPr lang="en"/>
              <a:t> and y</a:t>
            </a:r>
            <a:endParaRPr/>
          </a:p>
          <a:p>
            <a:pPr indent="-342900" lvl="0" marL="457200" rtl="0" algn="l">
              <a:spcBef>
                <a:spcPts val="1000"/>
              </a:spcBef>
              <a:spcAft>
                <a:spcPts val="0"/>
              </a:spcAft>
              <a:buSzPts val="1800"/>
              <a:buChar char="●"/>
            </a:pPr>
            <a:r>
              <a:rPr lang="en"/>
              <a:t>Two approaches:</a:t>
            </a:r>
            <a:endParaRPr/>
          </a:p>
          <a:p>
            <a:pPr indent="-317500" lvl="1" marL="914400" rtl="0" algn="l">
              <a:spcBef>
                <a:spcPts val="0"/>
              </a:spcBef>
              <a:spcAft>
                <a:spcPts val="0"/>
              </a:spcAft>
              <a:buSzPts val="1400"/>
              <a:buChar char="○"/>
            </a:pPr>
            <a:r>
              <a:rPr lang="en"/>
              <a:t>Add qualifier to pragma</a:t>
            </a:r>
            <a:endParaRPr/>
          </a:p>
          <a:p>
            <a:pPr indent="457200" lvl="0" marL="457200" rtl="0" algn="l">
              <a:spcBef>
                <a:spcPts val="1600"/>
              </a:spcBef>
              <a:spcAft>
                <a:spcPts val="0"/>
              </a:spcAft>
              <a:buNone/>
            </a:pPr>
            <a:r>
              <a:rPr lang="en" sz="1200">
                <a:solidFill>
                  <a:schemeClr val="dk1"/>
                </a:solidFill>
                <a:latin typeface="Courier New"/>
                <a:ea typeface="Courier New"/>
                <a:cs typeface="Courier New"/>
                <a:sym typeface="Courier New"/>
              </a:rPr>
              <a:t>#pragma omp parallel for </a:t>
            </a:r>
            <a:r>
              <a:rPr lang="en" sz="1200" u="sng">
                <a:solidFill>
                  <a:schemeClr val="dk1"/>
                </a:solidFill>
                <a:latin typeface="Courier New"/>
                <a:ea typeface="Courier New"/>
                <a:cs typeface="Courier New"/>
                <a:sym typeface="Courier New"/>
              </a:rPr>
              <a:t>private(x,y)</a:t>
            </a:r>
            <a:endParaRPr sz="1200" u="sng">
              <a:solidFill>
                <a:schemeClr val="dk1"/>
              </a:solidFill>
              <a:latin typeface="Courier New"/>
              <a:ea typeface="Courier New"/>
              <a:cs typeface="Courier New"/>
              <a:sym typeface="Courier New"/>
            </a:endParaRPr>
          </a:p>
          <a:p>
            <a:pPr indent="457200" lvl="0" marL="457200" rtl="0" algn="l">
              <a:spcBef>
                <a:spcPts val="0"/>
              </a:spcBef>
              <a:spcAft>
                <a:spcPts val="0"/>
              </a:spcAft>
              <a:buNone/>
            </a:pPr>
            <a:r>
              <a:t/>
            </a:r>
            <a:endParaRPr sz="1200" u="sng">
              <a:solidFill>
                <a:schemeClr val="dk1"/>
              </a:solidFill>
              <a:latin typeface="Courier New"/>
              <a:ea typeface="Courier New"/>
              <a:cs typeface="Courier New"/>
              <a:sym typeface="Courier New"/>
            </a:endParaRPr>
          </a:p>
          <a:p>
            <a:pPr indent="-317500" lvl="1" marL="914400" rtl="0" algn="l">
              <a:spcBef>
                <a:spcPts val="0"/>
              </a:spcBef>
              <a:spcAft>
                <a:spcPts val="0"/>
              </a:spcAft>
              <a:buSzPts val="1400"/>
              <a:buChar char="○"/>
            </a:pPr>
            <a:r>
              <a:rPr lang="en"/>
              <a:t>Declare variables inside the loop</a:t>
            </a:r>
            <a:endParaRPr/>
          </a:p>
          <a:p>
            <a:pPr indent="457200" lvl="0" marL="457200" rtl="0" algn="l">
              <a:spcBef>
                <a:spcPts val="160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400">
                <a:solidFill>
                  <a:schemeClr val="dk1"/>
                </a:solidFill>
                <a:latin typeface="Courier New"/>
                <a:ea typeface="Courier New"/>
                <a:cs typeface="Courier New"/>
                <a:sym typeface="Courier New"/>
              </a:rPr>
              <a:t>double x = ((double)i / numCols -0.5) * 2;</a:t>
            </a:r>
            <a:endParaRPr sz="14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400">
                <a:solidFill>
                  <a:schemeClr val="dk1"/>
                </a:solidFill>
                <a:latin typeface="Courier New"/>
                <a:ea typeface="Courier New"/>
                <a:cs typeface="Courier New"/>
                <a:sym typeface="Courier New"/>
              </a:rPr>
              <a:t>double y = ((double)j / numRows -0.5) * 2;</a:t>
            </a:r>
            <a:endParaRPr sz="1400">
              <a:solidFill>
                <a:schemeClr val="dk1"/>
              </a:solidFill>
              <a:latin typeface="Courier New"/>
              <a:ea typeface="Courier New"/>
              <a:cs typeface="Courier New"/>
              <a:sym typeface="Courier New"/>
            </a:endParaRPr>
          </a:p>
          <a:p>
            <a:pPr indent="457200" lvl="0" marL="914400" rtl="0" algn="l">
              <a:spcBef>
                <a:spcPts val="0"/>
              </a:spcBef>
              <a:spcAft>
                <a:spcPts val="0"/>
              </a:spcAft>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Race involving a reduction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#pragma omp parallel for private(x,y)  </a:t>
            </a:r>
            <a:endParaRPr sz="1500">
              <a:solidFill>
                <a:schemeClr val="dk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int pixel = mandelbrot(x,y);</a:t>
            </a:r>
            <a:endParaRPr sz="1500" u="sng">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pixels[i][j] = pixel;</a:t>
            </a:r>
            <a:endParaRPr sz="1500" u="sng">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if(pixel == 0)</a:t>
            </a:r>
            <a:endParaRPr sz="1500" u="sng">
              <a:solidFill>
                <a:schemeClr val="dk1"/>
              </a:solidFill>
              <a:latin typeface="Courier New"/>
              <a:ea typeface="Courier New"/>
              <a:cs typeface="Courier New"/>
              <a:sym typeface="Courier New"/>
            </a:endParaRPr>
          </a:p>
          <a:p>
            <a:pPr indent="457200" lvl="0" marL="914400" rtl="0" algn="l">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	numBlack++;</a:t>
            </a:r>
            <a:endParaRPr sz="1500" u="sng">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