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png" ContentType="image/png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394" r:id="rId2"/>
    <p:sldId id="396" r:id="rId3"/>
    <p:sldId id="391" r:id="rId4"/>
    <p:sldId id="263" r:id="rId5"/>
    <p:sldId id="265" r:id="rId6"/>
    <p:sldId id="337" r:id="rId7"/>
    <p:sldId id="266" r:id="rId8"/>
    <p:sldId id="260" r:id="rId9"/>
    <p:sldId id="261" r:id="rId10"/>
    <p:sldId id="366" r:id="rId11"/>
    <p:sldId id="267" r:id="rId12"/>
    <p:sldId id="343" r:id="rId13"/>
    <p:sldId id="355" r:id="rId14"/>
    <p:sldId id="269" r:id="rId15"/>
    <p:sldId id="359" r:id="rId16"/>
    <p:sldId id="380" r:id="rId17"/>
    <p:sldId id="360" r:id="rId18"/>
    <p:sldId id="361" r:id="rId19"/>
    <p:sldId id="362" r:id="rId20"/>
    <p:sldId id="364" r:id="rId21"/>
    <p:sldId id="371" r:id="rId22"/>
    <p:sldId id="373" r:id="rId23"/>
    <p:sldId id="367" r:id="rId24"/>
    <p:sldId id="365" r:id="rId25"/>
    <p:sldId id="389" r:id="rId26"/>
    <p:sldId id="390" r:id="rId27"/>
    <p:sldId id="384" r:id="rId28"/>
    <p:sldId id="388" r:id="rId29"/>
    <p:sldId id="386" r:id="rId30"/>
    <p:sldId id="387" r:id="rId31"/>
    <p:sldId id="385" r:id="rId32"/>
    <p:sldId id="369" r:id="rId33"/>
    <p:sldId id="368" r:id="rId34"/>
    <p:sldId id="376" r:id="rId35"/>
    <p:sldId id="377" r:id="rId36"/>
    <p:sldId id="378" r:id="rId37"/>
    <p:sldId id="379" r:id="rId38"/>
    <p:sldId id="374" r:id="rId39"/>
    <p:sldId id="370" r:id="rId40"/>
    <p:sldId id="357" r:id="rId41"/>
    <p:sldId id="356" r:id="rId42"/>
    <p:sldId id="372" r:id="rId43"/>
    <p:sldId id="383" r:id="rId44"/>
    <p:sldId id="382" r:id="rId45"/>
    <p:sldId id="363" r:id="rId46"/>
    <p:sldId id="340" r:id="rId47"/>
    <p:sldId id="375" r:id="rId48"/>
    <p:sldId id="381" r:id="rId49"/>
    <p:sldId id="342" r:id="rId50"/>
    <p:sldId id="392" r:id="rId51"/>
    <p:sldId id="393" r:id="rId52"/>
  </p:sldIdLst>
  <p:sldSz cx="9144000" cy="6858000" type="screen4x3"/>
  <p:notesSz cx="9426575" cy="7077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0A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0" autoAdjust="0"/>
    <p:restoredTop sz="94718"/>
  </p:normalViewPr>
  <p:slideViewPr>
    <p:cSldViewPr>
      <p:cViewPr varScale="1">
        <p:scale>
          <a:sx n="88" d="100"/>
          <a:sy n="88" d="100"/>
        </p:scale>
        <p:origin x="196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76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84638" cy="354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38763" y="0"/>
            <a:ext cx="4086225" cy="354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AB55244-F2AC-AC4B-B7C9-2EEC1B0328E1}" type="datetimeFigureOut">
              <a:rPr lang="en-US"/>
              <a:pPr>
                <a:defRPr/>
              </a:pPr>
              <a:t>10/11/20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23063"/>
            <a:ext cx="4084638" cy="354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8763" y="6723063"/>
            <a:ext cx="4086225" cy="354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33DFF6A-C624-4B46-8EA5-B07D0420B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8463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02" tIns="47151" rIns="94302" bIns="4715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38763" y="0"/>
            <a:ext cx="408622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02" tIns="47151" rIns="94302" bIns="4715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943225" y="530225"/>
            <a:ext cx="3540125" cy="2654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2975" y="3362325"/>
            <a:ext cx="7540625" cy="318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02" tIns="47151" rIns="94302" bIns="47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21475"/>
            <a:ext cx="408463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02" tIns="47151" rIns="94302" bIns="4715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38763" y="6721475"/>
            <a:ext cx="408622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02" tIns="47151" rIns="94302" bIns="4715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F9FC3B2-3CCD-1B40-A9FA-8DFA5C1884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457200" indent="-298450" eaLnBrk="1" hangingPunct="1">
              <a:spcBef>
                <a:spcPct val="0"/>
              </a:spcBef>
              <a:buClr>
                <a:srgbClr val="000000"/>
              </a:buClr>
              <a:buSzPts val="1100"/>
            </a:pPr>
            <a:endParaRPr lang="x-none" altLang="x-none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Vis-10.7-Pebble--Slides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EB136-AABF-7A49-98A0-B2B5984055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662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Vis-10.7-Pebble--Slides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3C745-4601-5E44-BBAD-9E98D7B7D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904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Vis-10.7-Pebble--Slides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92142-A77E-7C46-A354-EF2B602959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219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Vis-10.7-Pebble--Slides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C1DDB-8CDC-1E4B-B710-CF7233DE63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06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Vis-10.7-Pebble--Slides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CDD6F-6DCF-D344-8A5E-5406C77E5B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30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Vis-10.7-Pebble--Slides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04B16-2B66-5242-BE97-12F8D4A008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276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Vis-10.7-Pebble--Slides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7C9BB-757C-6D45-A8FE-C7DB05DD8A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939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Vis-10.7-Pebble--Slides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6DC09-DF26-9449-B0DA-8F2B413A3A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31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Vis-10.7-Pebble--Slides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ED8D1-B957-A941-A8A3-A64F3FB323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48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Vis-10.7-Pebble--Slides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EEFE6-A444-7443-A7B3-AFBE8ADA03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58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Vis-10.7-Pebble--Slides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66A35-D0BA-3545-80CD-E0A3E009B1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297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Vis-10.7-Pebble--Slides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062CDE9-9C8B-5E45-8488-8FCC0D25A9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eativecommons.org/licenses/by-sa/4.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.org/TR/2003/REC-PNG-20031110/#13Alpha-channel-process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rtran" TargetMode="External"/><Relationship Id="rId4" Type="http://schemas.openxmlformats.org/officeDocument/2006/relationships/hyperlink" Target="https://www.open-mpi.org/" TargetMode="External"/><Relationship Id="rId5" Type="http://schemas.openxmlformats.org/officeDocument/2006/relationships/hyperlink" Target="https://computing.llnl.gov/tutorials/openMP/" TargetMode="External"/><Relationship Id="rId6" Type="http://schemas.openxmlformats.org/officeDocument/2006/relationships/hyperlink" Target="https://www.openmp.org/resources/tutorials-articles/" TargetMode="External"/><Relationship Id="rId7" Type="http://schemas.openxmlformats.org/officeDocument/2006/relationships/hyperlink" Target="https://www.openacc.org/" TargetMode="External"/><Relationship Id="rId8" Type="http://schemas.openxmlformats.org/officeDocument/2006/relationships/hyperlink" Target="https://en.wikipedia.org/wiki/OpenACC" TargetMode="External"/><Relationship Id="rId9" Type="http://schemas.openxmlformats.org/officeDocument/2006/relationships/hyperlink" Target="https://en.wikipedia.org/wiki/RGBA_color_mode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Acoustic_wav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566738" y="857250"/>
            <a:ext cx="8010525" cy="5143500"/>
          </a:xfrm>
        </p:spPr>
        <p:txBody>
          <a:bodyPr/>
          <a:lstStyle/>
          <a:p>
            <a:pPr algn="l" fontAlgn="ctr">
              <a:lnSpc>
                <a:spcPct val="150000"/>
              </a:lnSpc>
            </a:pPr>
            <a:r>
              <a:rPr lang="en-US" altLang="x-none" sz="2700" b="1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r>
              <a:rPr lang="en-US" altLang="x-none" sz="270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x-none" sz="27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700" b="1">
                <a:latin typeface="Times New Roman" charset="0"/>
                <a:ea typeface="Times New Roman" charset="0"/>
                <a:cs typeface="Times New Roman" charset="0"/>
              </a:rPr>
              <a:t>Unit 10: Productivity and Visualization</a:t>
            </a:r>
            <a:br>
              <a:rPr lang="en-US" altLang="x-none" sz="2700" b="1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700" b="1">
                <a:latin typeface="Times New Roman" charset="0"/>
                <a:ea typeface="Times New Roman" charset="0"/>
                <a:cs typeface="Times New Roman" charset="0"/>
              </a:rPr>
              <a:t>Lesson 3: Visualization 1</a:t>
            </a:r>
            <a:br>
              <a:rPr lang="en-US" altLang="x-none" sz="2700" b="1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700" i="1">
                <a:latin typeface="Times New Roman" charset="0"/>
                <a:ea typeface="Times New Roman" charset="0"/>
                <a:cs typeface="Times New Roman" charset="0"/>
              </a:rPr>
              <a:t>Developed by R. Phillip Bording</a:t>
            </a:r>
            <a:br>
              <a:rPr lang="en-US" altLang="x-none" sz="2700" i="1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700" i="1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Gaming Laptop with a GPU</a:t>
            </a:r>
          </a:p>
        </p:txBody>
      </p:sp>
      <p:pic>
        <p:nvPicPr>
          <p:cNvPr id="24578" name="Content Placeholder 2" descr="A computer&#10;&#10;Description automatically generate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74863" y="1676400"/>
            <a:ext cx="5491162" cy="4114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Gulim" charset="-127"/>
              </a:rPr>
              <a:t>SIZE, COST, and HEAT</a:t>
            </a:r>
          </a:p>
        </p:txBody>
      </p:sp>
      <p:pic>
        <p:nvPicPr>
          <p:cNvPr id="2560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688" y="1112838"/>
            <a:ext cx="3984625" cy="376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1246188" y="4800600"/>
            <a:ext cx="66484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charset="0"/>
              </a:rPr>
              <a:t>The EARTH Simulator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charset="0"/>
              </a:rPr>
              <a:t>3 Megawatts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charset="0"/>
              </a:rPr>
              <a:t>500 Million US $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" charset="0"/>
              </a:rPr>
              <a:t>It doesn’t simulate global warming, IT CAUSES IT!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5638800" y="6324600"/>
            <a:ext cx="155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Bednar, 2004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74613"/>
            <a:ext cx="7772400" cy="1741487"/>
          </a:xfrm>
        </p:spPr>
        <p:txBody>
          <a:bodyPr/>
          <a:lstStyle/>
          <a:p>
            <a:pPr algn="l" eaLnBrk="1" hangingPunct="1"/>
            <a:r>
              <a:rPr lang="en-US" altLang="en-US"/>
              <a:t>Chips have </a:t>
            </a:r>
            <a:r>
              <a:rPr lang="el-GR" altLang="en-US" sz="4800">
                <a:solidFill>
                  <a:srgbClr val="FF0000"/>
                </a:solidFill>
              </a:rPr>
              <a:t>λ</a:t>
            </a:r>
            <a:r>
              <a:rPr lang="en-US" altLang="en-US" sz="4800">
                <a:solidFill>
                  <a:srgbClr val="FF0000"/>
                </a:solidFill>
              </a:rPr>
              <a:t> = Wire Sizes</a:t>
            </a:r>
            <a:r>
              <a:rPr lang="en-US" altLang="en-US"/>
              <a:t/>
            </a:r>
            <a:br>
              <a:rPr lang="en-US" altLang="en-US"/>
            </a:br>
            <a:r>
              <a:rPr lang="en-US" altLang="en-US" sz="2800"/>
              <a:t>Lambda Rules – now at 7 nanometers</a:t>
            </a:r>
          </a:p>
        </p:txBody>
      </p:sp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1219200" y="2514600"/>
            <a:ext cx="4572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1600200" y="2209800"/>
            <a:ext cx="609600" cy="342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4800600" y="3810000"/>
            <a:ext cx="2590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5105400" y="3505200"/>
            <a:ext cx="381000" cy="228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2667000" y="4598988"/>
            <a:ext cx="1854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400" b="1" i="1">
                <a:latin typeface="Times New Roman" charset="0"/>
              </a:rPr>
              <a:t>½ = 4X</a:t>
            </a:r>
          </a:p>
        </p:txBody>
      </p:sp>
      <p:sp>
        <p:nvSpPr>
          <p:cNvPr id="2" name="Oval 1"/>
          <p:cNvSpPr/>
          <p:nvPr/>
        </p:nvSpPr>
        <p:spPr>
          <a:xfrm>
            <a:off x="914400" y="1981200"/>
            <a:ext cx="2057400" cy="182880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76800" y="3657600"/>
            <a:ext cx="838200" cy="67151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H="1" flipV="1">
            <a:off x="5867400" y="4329113"/>
            <a:ext cx="914400" cy="24765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4" name="TextBox 7"/>
          <p:cNvSpPr txBox="1">
            <a:spLocks noChangeArrowheads="1"/>
          </p:cNvSpPr>
          <p:nvPr/>
        </p:nvSpPr>
        <p:spPr bwMode="auto">
          <a:xfrm>
            <a:off x="5791200" y="4576763"/>
            <a:ext cx="28289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B050"/>
                </a:solidFill>
              </a:rPr>
              <a:t>Transistors</a:t>
            </a:r>
            <a:r>
              <a:rPr lang="en-US" altLang="en-US" sz="2800"/>
              <a:t> have wires at intersections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/>
              <a:t>Lambda</a:t>
            </a:r>
          </a:p>
          <a:p>
            <a:pPr marL="0" indent="0" eaLnBrk="1" hangingPunct="1">
              <a:buFontTx/>
              <a:buNone/>
            </a:pPr>
            <a:r>
              <a:rPr lang="en-US" altLang="en-US"/>
              <a:t>Rules define</a:t>
            </a:r>
          </a:p>
          <a:p>
            <a:pPr marL="0" indent="0" eaLnBrk="1" hangingPunct="1">
              <a:buFontTx/>
              <a:buNone/>
            </a:pPr>
            <a:r>
              <a:rPr lang="en-US" altLang="en-US"/>
              <a:t>the wire sizes</a:t>
            </a:r>
          </a:p>
          <a:p>
            <a:pPr marL="0" indent="0" eaLnBrk="1" hangingPunct="1">
              <a:buFontTx/>
              <a:buNone/>
            </a:pPr>
            <a:r>
              <a:rPr lang="en-US" altLang="en-US"/>
              <a:t>on the chip</a:t>
            </a:r>
          </a:p>
          <a:p>
            <a:pPr marL="0" indent="0" eaLnBrk="1" hangingPunct="1">
              <a:buFontTx/>
              <a:buNone/>
            </a:pPr>
            <a:endParaRPr lang="en-US" altLang="en-US"/>
          </a:p>
          <a:p>
            <a:pPr marL="0" indent="0" eaLnBrk="1" hangingPunct="1">
              <a:buFontTx/>
              <a:buNone/>
            </a:pPr>
            <a:r>
              <a:rPr lang="en-US" altLang="en-US"/>
              <a:t>Here is the</a:t>
            </a:r>
          </a:p>
          <a:p>
            <a:pPr marL="0" indent="0" eaLnBrk="1" hangingPunct="1">
              <a:buFontTx/>
              <a:buNone/>
            </a:pPr>
            <a:r>
              <a:rPr lang="en-US" altLang="en-US"/>
              <a:t>IBM 8 Cell</a:t>
            </a:r>
          </a:p>
          <a:p>
            <a:pPr marL="0" indent="0" eaLnBrk="1" hangingPunct="1">
              <a:buFontTx/>
              <a:buNone/>
            </a:pPr>
            <a:r>
              <a:rPr lang="en-US" altLang="en-US"/>
              <a:t>Processor</a:t>
            </a:r>
          </a:p>
        </p:txBody>
      </p:sp>
      <p:pic>
        <p:nvPicPr>
          <p:cNvPr id="276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641350"/>
            <a:ext cx="5943600" cy="593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Gulim" charset="-127"/>
              </a:rPr>
              <a:t>After Gustfason 2004</a:t>
            </a:r>
          </a:p>
        </p:txBody>
      </p:sp>
      <p:pic>
        <p:nvPicPr>
          <p:cNvPr id="2867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2169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5638800" y="6248400"/>
            <a:ext cx="155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Bednar, 2004</a:t>
            </a:r>
          </a:p>
        </p:txBody>
      </p:sp>
      <p:sp>
        <p:nvSpPr>
          <p:cNvPr id="28676" name="TextBox 1"/>
          <p:cNvSpPr txBox="1">
            <a:spLocks noChangeArrowheads="1"/>
          </p:cNvSpPr>
          <p:nvPr/>
        </p:nvSpPr>
        <p:spPr bwMode="auto">
          <a:xfrm flipH="1">
            <a:off x="5684838" y="2743200"/>
            <a:ext cx="31083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Arithmetic is getting faster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Memory has reached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Limit…… around 100 nsec.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Acoustic Waves – Pebble.f</a:t>
            </a:r>
          </a:p>
        </p:txBody>
      </p:sp>
      <p:sp>
        <p:nvSpPr>
          <p:cNvPr id="29698" name="TextBox 3"/>
          <p:cNvSpPr txBox="1">
            <a:spLocks noChangeArrowheads="1"/>
          </p:cNvSpPr>
          <p:nvPr/>
        </p:nvSpPr>
        <p:spPr bwMode="auto">
          <a:xfrm>
            <a:off x="852488" y="2057400"/>
            <a:ext cx="8161337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Acoustic waves are used to demonstrate how parallel computing can work.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The domain is two dimensional and the waves propagate in time.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Domain decomposition is in one dimension.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Good accuracy requires a 9-point spatial derivative stencil.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Typical domain is 512 by 512 grid points.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This requires a ghost zone region of 4 memory locations.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Movie frames are written every few time steps to create an animation.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en-US" sz="180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A post processing step creates a Graphics Magick animation.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Acoustic, Constant Density</a:t>
            </a:r>
          </a:p>
        </p:txBody>
      </p:sp>
      <p:sp>
        <p:nvSpPr>
          <p:cNvPr id="30722" name="Text Box 3"/>
          <p:cNvSpPr txBox="1">
            <a:spLocks noChangeArrowheads="1"/>
          </p:cNvSpPr>
          <p:nvPr/>
        </p:nvSpPr>
        <p:spPr bwMode="auto">
          <a:xfrm>
            <a:off x="974725" y="2022475"/>
            <a:ext cx="710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3071813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898525" y="4232275"/>
            <a:ext cx="7042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Density is so constant it does not appear in the equation.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3071813" y="3176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30726" name="Object 7"/>
          <p:cNvGraphicFramePr>
            <a:graphicFrameLocks noChangeAspect="1"/>
          </p:cNvGraphicFramePr>
          <p:nvPr/>
        </p:nvGraphicFramePr>
        <p:xfrm>
          <a:off x="685800" y="2209800"/>
          <a:ext cx="76962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r:id="rId3" imgW="2997200" imgH="508000" progId="Equation.DSMT4">
                  <p:embed/>
                </p:oleObj>
              </mc:Choice>
              <mc:Fallback>
                <p:oleObj r:id="rId3" imgW="2997200" imgH="508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76962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898525" y="4841875"/>
            <a:ext cx="35337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C is the P Wave Velocity.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The source energy is in src.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charset="0"/>
              </a:rPr>
              <a:t>Psi is the wave field.</a:t>
            </a:r>
          </a:p>
        </p:txBody>
      </p:sp>
      <p:sp>
        <p:nvSpPr>
          <p:cNvPr id="30728" name="Rectangle 9"/>
          <p:cNvSpPr>
            <a:spLocks noChangeArrowheads="1"/>
          </p:cNvSpPr>
          <p:nvPr/>
        </p:nvSpPr>
        <p:spPr bwMode="auto">
          <a:xfrm>
            <a:off x="449580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30729" name="Object 10"/>
          <p:cNvGraphicFramePr>
            <a:graphicFrameLocks noChangeAspect="1"/>
          </p:cNvGraphicFramePr>
          <p:nvPr/>
        </p:nvGraphicFramePr>
        <p:xfrm>
          <a:off x="4495800" y="3348038"/>
          <a:ext cx="15240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r:id="rId5" imgW="152268" imgH="164957" progId="Equation.DSMT4">
                  <p:embed/>
                </p:oleObj>
              </mc:Choice>
              <mc:Fallback>
                <p:oleObj r:id="rId5" imgW="152268" imgH="164957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348038"/>
                        <a:ext cx="152400" cy="16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Acoustic Waves in 2D</a:t>
            </a:r>
          </a:p>
        </p:txBody>
      </p:sp>
      <p:sp>
        <p:nvSpPr>
          <p:cNvPr id="3174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r>
              <a:rPr lang="en-US" altLang="en-US" sz="2400"/>
              <a:t>Wave Equation, Utt = (Uxx + Uzz)/c^2 where t is time and (x,z) are spatial. </a:t>
            </a:r>
          </a:p>
          <a:p>
            <a:r>
              <a:rPr lang="en-US" altLang="en-US" sz="2400"/>
              <a:t>Utt is the second partial derivative in time.</a:t>
            </a:r>
          </a:p>
          <a:p>
            <a:r>
              <a:rPr lang="en-US" altLang="en-US" sz="2400"/>
              <a:t>Uxx and Uzz are the spatial second derivatives.</a:t>
            </a:r>
          </a:p>
          <a:p>
            <a:endParaRPr lang="en-US" altLang="en-US" sz="2400"/>
          </a:p>
          <a:p>
            <a:r>
              <a:rPr lang="en-US" altLang="en-US" sz="2400"/>
              <a:t>Utt = (Un(new) – 2 Uc(current) + Uo(old))/2dt</a:t>
            </a:r>
          </a:p>
          <a:p>
            <a:r>
              <a:rPr lang="en-US" altLang="en-US" sz="2400"/>
              <a:t>Uxx = (Uc(i-1,j) – 2Uc(i,j) + Uc(i+1,j))/2dx</a:t>
            </a:r>
          </a:p>
          <a:p>
            <a:r>
              <a:rPr lang="en-US" altLang="en-US" sz="2400"/>
              <a:t>Uzz = (Uc(I,j-1) – 2Uc(i,j) + Uc(I,j+1))/2dz</a:t>
            </a:r>
          </a:p>
          <a:p>
            <a:r>
              <a:rPr lang="en-US" altLang="en-US" sz="2400"/>
              <a:t>Utt is accurate for acoustic waves.</a:t>
            </a:r>
          </a:p>
          <a:p>
            <a:r>
              <a:rPr lang="en-US" altLang="en-US" sz="2400"/>
              <a:t>Uxx and Uzz need more than a 3-point operator, we use a 9-point operator.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Acoustic Waves in 2D</a:t>
            </a:r>
          </a:p>
        </p:txBody>
      </p:sp>
      <p:sp>
        <p:nvSpPr>
          <p:cNvPr id="32770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4025" y="1325563"/>
            <a:ext cx="8229600" cy="4800600"/>
          </a:xfrm>
        </p:spPr>
        <p:txBody>
          <a:bodyPr/>
          <a:lstStyle/>
          <a:p>
            <a:r>
              <a:rPr lang="en-US" altLang="en-US" sz="2400"/>
              <a:t>Utt is accurate for acoustic waves.</a:t>
            </a:r>
          </a:p>
          <a:p>
            <a:r>
              <a:rPr lang="en-US" altLang="en-US" sz="2400"/>
              <a:t>Uxx and Uzz need more than a 3-point operator, we use a 9-point operator in the x and z directions.</a:t>
            </a:r>
          </a:p>
          <a:p>
            <a:endParaRPr lang="en-US" altLang="en-US" sz="2400"/>
          </a:p>
          <a:p>
            <a:endParaRPr lang="en-US" altLang="en-US" sz="2800"/>
          </a:p>
        </p:txBody>
      </p:sp>
      <p:sp>
        <p:nvSpPr>
          <p:cNvPr id="5" name="Plus Sign 4"/>
          <p:cNvSpPr/>
          <p:nvPr/>
        </p:nvSpPr>
        <p:spPr>
          <a:xfrm>
            <a:off x="457200" y="2466975"/>
            <a:ext cx="4648200" cy="4467225"/>
          </a:xfrm>
          <a:prstGeom prst="mathPlu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Connector 6"/>
          <p:cNvCxnSpPr>
            <a:cxnSpLocks/>
            <a:endCxn id="5" idx="0"/>
          </p:cNvCxnSpPr>
          <p:nvPr/>
        </p:nvCxnSpPr>
        <p:spPr>
          <a:xfrm flipV="1">
            <a:off x="1073150" y="4700588"/>
            <a:ext cx="3416300" cy="2381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stCxn id="5" idx="1"/>
            <a:endCxn id="5" idx="3"/>
          </p:cNvCxnSpPr>
          <p:nvPr/>
        </p:nvCxnSpPr>
        <p:spPr>
          <a:xfrm flipV="1">
            <a:off x="2781300" y="3059113"/>
            <a:ext cx="0" cy="328295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705100" y="46021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16425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09863" y="29892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95363" y="46021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724150" y="62150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438275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44675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281238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08325" y="45894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11550" y="45862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990975" y="45862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24150" y="420211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724150" y="37988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724150" y="33829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14625" y="50180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709863" y="54022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724150" y="5781675"/>
            <a:ext cx="152400" cy="1952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Acoustic Waves in 2D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1325563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en-US" sz="2400" dirty="0" err="1"/>
              <a:t>Utt</a:t>
            </a:r>
            <a:r>
              <a:rPr lang="en-US" sz="2400" dirty="0"/>
              <a:t> is accurate for acoustic waves.</a:t>
            </a:r>
          </a:p>
          <a:p>
            <a:pPr>
              <a:defRPr/>
            </a:pPr>
            <a:r>
              <a:rPr lang="en-US" sz="2400" dirty="0" err="1"/>
              <a:t>Uxx</a:t>
            </a:r>
            <a:r>
              <a:rPr lang="en-US" sz="2400" dirty="0"/>
              <a:t> and </a:t>
            </a:r>
            <a:r>
              <a:rPr lang="en-US" sz="2400" dirty="0" err="1"/>
              <a:t>Uzz</a:t>
            </a:r>
            <a:r>
              <a:rPr lang="en-US" sz="2400" dirty="0"/>
              <a:t> need more than a 3-point operator, we use a 9-point operator in the x and z directions.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       </a:t>
            </a:r>
            <a:endParaRPr lang="en-US" sz="2400" dirty="0">
              <a:solidFill>
                <a:srgbClr val="00B0F0"/>
              </a:solidFill>
            </a:endParaRPr>
          </a:p>
          <a:p>
            <a:pPr marL="0" indent="0">
              <a:buFontTx/>
              <a:buNone/>
              <a:defRPr/>
            </a:pPr>
            <a:endParaRPr lang="en-US" sz="2400" dirty="0"/>
          </a:p>
          <a:p>
            <a:pPr marL="0" indent="0">
              <a:buFontTx/>
              <a:buNone/>
              <a:defRPr/>
            </a:pPr>
            <a:r>
              <a:rPr lang="en-US" sz="2400" dirty="0"/>
              <a:t>                                     Topside Ghost Region in </a:t>
            </a:r>
            <a:r>
              <a:rPr lang="en-US" sz="2400" dirty="0">
                <a:solidFill>
                  <a:srgbClr val="00B0F0"/>
                </a:solidFill>
              </a:rPr>
              <a:t>memp+1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                                                     </a:t>
            </a:r>
          </a:p>
        </p:txBody>
      </p:sp>
      <p:sp>
        <p:nvSpPr>
          <p:cNvPr id="5" name="Plus Sign 4"/>
          <p:cNvSpPr/>
          <p:nvPr/>
        </p:nvSpPr>
        <p:spPr>
          <a:xfrm>
            <a:off x="457200" y="2466975"/>
            <a:ext cx="4648200" cy="4467225"/>
          </a:xfrm>
          <a:prstGeom prst="mathPlu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Connector 6"/>
          <p:cNvCxnSpPr>
            <a:cxnSpLocks/>
            <a:endCxn id="5" idx="0"/>
          </p:cNvCxnSpPr>
          <p:nvPr/>
        </p:nvCxnSpPr>
        <p:spPr>
          <a:xfrm flipV="1">
            <a:off x="1073150" y="4700588"/>
            <a:ext cx="3416300" cy="2381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  <a:stCxn id="5" idx="1"/>
            <a:endCxn id="5" idx="3"/>
          </p:cNvCxnSpPr>
          <p:nvPr/>
        </p:nvCxnSpPr>
        <p:spPr>
          <a:xfrm flipV="1">
            <a:off x="2781300" y="3059113"/>
            <a:ext cx="0" cy="328295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705100" y="46021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14838" y="45862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09863" y="29892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95363" y="46021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724150" y="62150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438275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44675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281238" y="46148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08325" y="45894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11550" y="45862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990975" y="45862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24150" y="420211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724150" y="37988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724150" y="33829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14625" y="5018088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709863" y="5402263"/>
            <a:ext cx="152400" cy="1952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724150" y="5781675"/>
            <a:ext cx="152400" cy="1952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 flipH="1">
            <a:off x="228600" y="4495800"/>
            <a:ext cx="8229600" cy="0"/>
          </a:xfrm>
          <a:prstGeom prst="line">
            <a:avLst/>
          </a:prstGeom>
          <a:ln w="571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16" name="TextBox 3"/>
          <p:cNvSpPr txBox="1">
            <a:spLocks noChangeArrowheads="1"/>
          </p:cNvSpPr>
          <p:nvPr/>
        </p:nvSpPr>
        <p:spPr bwMode="auto">
          <a:xfrm>
            <a:off x="5124450" y="2740025"/>
            <a:ext cx="1295400" cy="31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B0F0"/>
                </a:solidFill>
              </a:rPr>
              <a:t>Memory Partitions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B0F0"/>
                </a:solidFill>
              </a:rPr>
              <a:t>Memp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B0F0"/>
                </a:solidFill>
              </a:rPr>
              <a:t>Memp+1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ctrTitle"/>
          </p:nvPr>
        </p:nvSpPr>
        <p:spPr>
          <a:xfrm>
            <a:off x="566738" y="857250"/>
            <a:ext cx="8010525" cy="5143500"/>
          </a:xfrm>
        </p:spPr>
        <p:txBody>
          <a:bodyPr/>
          <a:lstStyle/>
          <a:p>
            <a:pPr algn="l" fontAlgn="ctr"/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CC BY-SA 4.0. To view a copy of this license, visit 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https://creativecommons.org/licenses/by-sa/4.0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altLang="x-none" sz="210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altLang="x-none" sz="270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extLst/>
        </p:spPr>
        <p:txBody>
          <a:bodyPr/>
          <a:lstStyle/>
          <a:p>
            <a:pPr>
              <a:defRPr/>
            </a:pPr>
            <a:r>
              <a:rPr lang="en-US" altLang="en-US" dirty="0"/>
              <a:t>Acoustic Waves in 2D</a:t>
            </a:r>
            <a:br>
              <a:rPr lang="en-US" altLang="en-US" dirty="0"/>
            </a:b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MPI Ghost Zones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262313" y="2451100"/>
            <a:ext cx="2528887" cy="2425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 rot="5400000">
            <a:off x="4355307" y="1078706"/>
            <a:ext cx="342900" cy="2528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2366963" y="2343150"/>
            <a:ext cx="14097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2590800" y="3690938"/>
            <a:ext cx="1185863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2" name="TextBox 17416"/>
          <p:cNvSpPr txBox="1">
            <a:spLocks noChangeArrowheads="1"/>
          </p:cNvSpPr>
          <p:nvPr/>
        </p:nvSpPr>
        <p:spPr bwMode="auto">
          <a:xfrm flipH="1">
            <a:off x="838200" y="1828800"/>
            <a:ext cx="807085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4 memory cells deep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Ghost Zones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Internal cells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Ghost Zones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4823" name="TextBox 46"/>
          <p:cNvSpPr txBox="1">
            <a:spLocks noChangeArrowheads="1"/>
          </p:cNvSpPr>
          <p:nvPr/>
        </p:nvSpPr>
        <p:spPr bwMode="auto">
          <a:xfrm rot="5400000">
            <a:off x="3102769" y="2913856"/>
            <a:ext cx="18684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….</a:t>
            </a:r>
          </a:p>
        </p:txBody>
      </p:sp>
      <p:sp>
        <p:nvSpPr>
          <p:cNvPr id="34824" name="TextBox 47"/>
          <p:cNvSpPr txBox="1">
            <a:spLocks noChangeArrowheads="1"/>
          </p:cNvSpPr>
          <p:nvPr/>
        </p:nvSpPr>
        <p:spPr bwMode="auto">
          <a:xfrm rot="5400000">
            <a:off x="2795588" y="3552825"/>
            <a:ext cx="2451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/>
              <a:t>…………………………..…….…...</a:t>
            </a:r>
          </a:p>
        </p:txBody>
      </p:sp>
      <p:sp>
        <p:nvSpPr>
          <p:cNvPr id="34825" name="TextBox 17418"/>
          <p:cNvSpPr txBox="1">
            <a:spLocks noChangeArrowheads="1"/>
          </p:cNvSpPr>
          <p:nvPr/>
        </p:nvSpPr>
        <p:spPr bwMode="auto">
          <a:xfrm>
            <a:off x="2366963" y="5562600"/>
            <a:ext cx="4762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One Dimensional Decomposition in Pebble.f </a:t>
            </a:r>
          </a:p>
        </p:txBody>
      </p:sp>
      <p:sp>
        <p:nvSpPr>
          <p:cNvPr id="14" name="Rectangle 13"/>
          <p:cNvSpPr/>
          <p:nvPr/>
        </p:nvSpPr>
        <p:spPr>
          <a:xfrm rot="5400000">
            <a:off x="4355307" y="3736181"/>
            <a:ext cx="342900" cy="2528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827" name="TextBox 46"/>
          <p:cNvSpPr txBox="1">
            <a:spLocks noChangeArrowheads="1"/>
          </p:cNvSpPr>
          <p:nvPr/>
        </p:nvSpPr>
        <p:spPr bwMode="auto">
          <a:xfrm rot="5400000">
            <a:off x="3102769" y="5580856"/>
            <a:ext cx="18684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….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2366963" y="4967288"/>
            <a:ext cx="14097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78138" y="1752600"/>
            <a:ext cx="3360737" cy="8953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 flipH="1">
            <a:off x="4494213" y="1031875"/>
            <a:ext cx="128588" cy="33607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86075" y="3068638"/>
            <a:ext cx="3362325" cy="8953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rot="5400000" flipH="1">
            <a:off x="4502944" y="2347119"/>
            <a:ext cx="128587" cy="3362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86075" y="4438650"/>
            <a:ext cx="3362325" cy="8953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 flipH="1">
            <a:off x="4502944" y="2690019"/>
            <a:ext cx="128587" cy="3362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 flipH="1">
            <a:off x="4502944" y="1354931"/>
            <a:ext cx="128588" cy="3362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1143000"/>
          </a:xfrm>
          <a:extLst/>
        </p:spPr>
        <p:txBody>
          <a:bodyPr/>
          <a:lstStyle/>
          <a:p>
            <a:pPr>
              <a:defRPr/>
            </a:pPr>
            <a:r>
              <a:rPr lang="en-US" altLang="en-US" dirty="0"/>
              <a:t>Acoustic Waves in 2D</a:t>
            </a:r>
            <a:br>
              <a:rPr lang="en-US" altLang="en-US" dirty="0"/>
            </a:br>
            <a:r>
              <a:rPr lang="en-US" altLang="en-US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MPI Ghost Zones</a:t>
            </a:r>
          </a:p>
        </p:txBody>
      </p:sp>
      <p:sp>
        <p:nvSpPr>
          <p:cNvPr id="35849" name="TextBox 17416"/>
          <p:cNvSpPr txBox="1">
            <a:spLocks noChangeArrowheads="1"/>
          </p:cNvSpPr>
          <p:nvPr/>
        </p:nvSpPr>
        <p:spPr bwMode="auto">
          <a:xfrm flipH="1">
            <a:off x="492125" y="1752600"/>
            <a:ext cx="82296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                                               4 memory cells deep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  Region 0                                              1 &gt; 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Ghost Zone                                                                          2  &gt;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Ghost Zone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  Region 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Ghost Zone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Ghost Zone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  Region 2                 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5850" name="TextBox 46"/>
          <p:cNvSpPr txBox="1">
            <a:spLocks noChangeArrowheads="1"/>
          </p:cNvSpPr>
          <p:nvPr/>
        </p:nvSpPr>
        <p:spPr bwMode="auto">
          <a:xfrm rot="5400000">
            <a:off x="990601" y="2139950"/>
            <a:ext cx="495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….</a:t>
            </a:r>
          </a:p>
        </p:txBody>
      </p:sp>
      <p:sp>
        <p:nvSpPr>
          <p:cNvPr id="35851" name="TextBox 17418"/>
          <p:cNvSpPr txBox="1">
            <a:spLocks noChangeArrowheads="1"/>
          </p:cNvSpPr>
          <p:nvPr/>
        </p:nvSpPr>
        <p:spPr bwMode="auto">
          <a:xfrm>
            <a:off x="2366963" y="5562600"/>
            <a:ext cx="4762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One Dimensional Decomposition in Pebble.f </a:t>
            </a:r>
          </a:p>
        </p:txBody>
      </p:sp>
      <p:sp>
        <p:nvSpPr>
          <p:cNvPr id="35852" name="TextBox 46"/>
          <p:cNvSpPr txBox="1">
            <a:spLocks noChangeArrowheads="1"/>
          </p:cNvSpPr>
          <p:nvPr/>
        </p:nvSpPr>
        <p:spPr bwMode="auto">
          <a:xfrm rot="5400000" flipV="1">
            <a:off x="6318250" y="2962275"/>
            <a:ext cx="688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….</a:t>
            </a:r>
          </a:p>
        </p:txBody>
      </p:sp>
      <p:sp>
        <p:nvSpPr>
          <p:cNvPr id="35853" name="TextBox 46"/>
          <p:cNvSpPr txBox="1">
            <a:spLocks noChangeArrowheads="1"/>
          </p:cNvSpPr>
          <p:nvPr/>
        </p:nvSpPr>
        <p:spPr bwMode="auto">
          <a:xfrm rot="5400000" flipV="1">
            <a:off x="7274719" y="2247106"/>
            <a:ext cx="687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1752600"/>
            <a:ext cx="3360738" cy="8953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 flipH="1">
            <a:off x="3140075" y="1031875"/>
            <a:ext cx="128588" cy="3360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31938" y="3068638"/>
            <a:ext cx="3362325" cy="8953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rot="5400000" flipH="1">
            <a:off x="3148807" y="2347119"/>
            <a:ext cx="128587" cy="3362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531938" y="4438650"/>
            <a:ext cx="3362325" cy="8953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 flipH="1">
            <a:off x="3148807" y="2690019"/>
            <a:ext cx="128587" cy="3362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 flipH="1">
            <a:off x="3148807" y="1354931"/>
            <a:ext cx="128588" cy="3362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1143000"/>
          </a:xfrm>
          <a:extLst/>
        </p:spPr>
        <p:txBody>
          <a:bodyPr/>
          <a:lstStyle/>
          <a:p>
            <a:pPr>
              <a:defRPr/>
            </a:pPr>
            <a:r>
              <a:rPr lang="en-US" altLang="en-US" dirty="0"/>
              <a:t>Acoustic Waves in 2D</a:t>
            </a:r>
            <a:br>
              <a:rPr lang="en-US" altLang="en-US" dirty="0"/>
            </a:br>
            <a:r>
              <a:rPr lang="en-US" altLang="en-US" dirty="0">
                <a:solidFill>
                  <a:srgbClr val="FF0000"/>
                </a:solidFill>
              </a:rPr>
              <a:t>MPI Parallel Compute Regions</a:t>
            </a:r>
            <a:endParaRPr lang="en-US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6873" name="TextBox 17416"/>
          <p:cNvSpPr txBox="1">
            <a:spLocks noChangeArrowheads="1"/>
          </p:cNvSpPr>
          <p:nvPr/>
        </p:nvSpPr>
        <p:spPr bwMode="auto">
          <a:xfrm flipH="1">
            <a:off x="-303213" y="1752600"/>
            <a:ext cx="5181601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                            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Region 1 - CPU 0 Memory                 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Region 2 – CPU 1 Memory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Region 3 – CPU 2 Memory                 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6874" name="TextBox 17418"/>
          <p:cNvSpPr txBox="1">
            <a:spLocks noChangeArrowheads="1"/>
          </p:cNvSpPr>
          <p:nvPr/>
        </p:nvSpPr>
        <p:spPr bwMode="auto">
          <a:xfrm>
            <a:off x="2366963" y="5562600"/>
            <a:ext cx="4762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One Dimensional Decomposition in Pebble.f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34113" y="1752600"/>
            <a:ext cx="985837" cy="10239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CPU 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30938" y="3044825"/>
            <a:ext cx="987425" cy="10239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CPU 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53163" y="4343400"/>
            <a:ext cx="985837" cy="10239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CPU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 Marching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87525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dirty="0"/>
              <a:t>Waves work in time, so the outer compute loop is time, inner loops are spatial.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 </a:t>
            </a:r>
            <a:r>
              <a:rPr lang="en-US" sz="2400" i="1" dirty="0"/>
              <a:t>Do </a:t>
            </a:r>
            <a:r>
              <a:rPr lang="en-US" sz="2400" i="1" dirty="0" err="1"/>
              <a:t>itime</a:t>
            </a:r>
            <a:r>
              <a:rPr lang="en-US" sz="2400" i="1" dirty="0"/>
              <a:t>=1,ndtime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 Do ix=1,ndx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    Do </a:t>
            </a:r>
            <a:r>
              <a:rPr lang="en-US" sz="2400" i="1" dirty="0" err="1"/>
              <a:t>kz</a:t>
            </a:r>
            <a:r>
              <a:rPr lang="en-US" sz="2400" i="1" dirty="0"/>
              <a:t>=1,ndz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      2D Array Time Step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    End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  End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5715000" y="3200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67400" y="3352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98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3657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24600" y="3810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77000" y="3962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29400" y="4114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81800" y="4267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34200" y="4419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86600" y="4572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39000" y="4724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91400" y="4876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934200" y="3200400"/>
            <a:ext cx="1524000" cy="1524000"/>
          </a:xfrm>
          <a:prstGeom prst="straightConnector1">
            <a:avLst/>
          </a:prstGeom>
          <a:ln w="762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04" name="TextBox 21"/>
          <p:cNvSpPr txBox="1">
            <a:spLocks noChangeArrowheads="1"/>
          </p:cNvSpPr>
          <p:nvPr/>
        </p:nvSpPr>
        <p:spPr bwMode="auto">
          <a:xfrm>
            <a:off x="7924800" y="2762250"/>
            <a:ext cx="9906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Time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Steps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Of 2D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Movie Time  </a:t>
            </a:r>
          </a:p>
        </p:txBody>
      </p:sp>
      <p:sp>
        <p:nvSpPr>
          <p:cNvPr id="5" name="Rectangle 4"/>
          <p:cNvSpPr/>
          <p:nvPr/>
        </p:nvSpPr>
        <p:spPr>
          <a:xfrm>
            <a:off x="5715000" y="3200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67400" y="3352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98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200" y="3657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24600" y="3810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77000" y="3962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29400" y="4114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00800" y="4267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34200" y="4419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86600" y="4572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39000" y="4724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91400" y="4876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934200" y="3200400"/>
            <a:ext cx="1524000" cy="1524000"/>
          </a:xfrm>
          <a:prstGeom prst="straightConnector1">
            <a:avLst/>
          </a:prstGeom>
          <a:ln w="762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7" name="TextBox 21"/>
          <p:cNvSpPr txBox="1">
            <a:spLocks noChangeArrowheads="1"/>
          </p:cNvSpPr>
          <p:nvPr/>
        </p:nvSpPr>
        <p:spPr bwMode="auto">
          <a:xfrm>
            <a:off x="7924800" y="2762250"/>
            <a:ext cx="9906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Time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Steps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Of 2D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Arrays</a:t>
            </a:r>
          </a:p>
        </p:txBody>
      </p:sp>
      <p:sp>
        <p:nvSpPr>
          <p:cNvPr id="38928" name="Content Placeholder 16"/>
          <p:cNvSpPr>
            <a:spLocks noGrp="1" noChangeArrowheads="1"/>
          </p:cNvSpPr>
          <p:nvPr>
            <p:ph idx="1"/>
          </p:nvPr>
        </p:nvSpPr>
        <p:spPr>
          <a:xfrm>
            <a:off x="76200" y="1284288"/>
            <a:ext cx="8229600" cy="4527550"/>
          </a:xfrm>
        </p:spPr>
        <p:txBody>
          <a:bodyPr/>
          <a:lstStyle/>
          <a:p>
            <a:r>
              <a:rPr lang="en-US" altLang="en-US"/>
              <a:t>Select every 4</a:t>
            </a:r>
            <a:r>
              <a:rPr lang="en-US" altLang="en-US" baseline="30000"/>
              <a:t>th</a:t>
            </a:r>
            <a:r>
              <a:rPr lang="en-US" altLang="en-US"/>
              <a:t> time step result</a:t>
            </a:r>
          </a:p>
          <a:p>
            <a:r>
              <a:rPr lang="en-US" altLang="en-US"/>
              <a:t>Write to a file</a:t>
            </a:r>
          </a:p>
          <a:p>
            <a:r>
              <a:rPr lang="en-US" altLang="en-US"/>
              <a:t>Post process into a pixel map.</a:t>
            </a:r>
          </a:p>
          <a:p>
            <a:r>
              <a:rPr lang="en-US" altLang="en-US"/>
              <a:t>Movie Frames of</a:t>
            </a:r>
          </a:p>
          <a:p>
            <a:r>
              <a:rPr lang="en-US" altLang="en-US"/>
              <a:t>Floating Point Numbers</a:t>
            </a:r>
          </a:p>
          <a:p>
            <a:endParaRPr lang="en-US" altLang="en-US"/>
          </a:p>
        </p:txBody>
      </p:sp>
      <p:sp>
        <p:nvSpPr>
          <p:cNvPr id="20" name="Rectangle 19"/>
          <p:cNvSpPr/>
          <p:nvPr/>
        </p:nvSpPr>
        <p:spPr>
          <a:xfrm>
            <a:off x="7162800" y="5029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38500" y="3505200"/>
            <a:ext cx="2476500" cy="76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3233738" y="3673475"/>
            <a:ext cx="3090862" cy="1203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3200400" y="3875088"/>
            <a:ext cx="3867150" cy="1916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</a:t>
            </a:r>
            <a:r>
              <a:rPr lang="en-US" altLang="en-US">
                <a:solidFill>
                  <a:srgbClr val="FF0000"/>
                </a:solidFill>
              </a:rPr>
              <a:t>R</a:t>
            </a:r>
            <a:r>
              <a:rPr lang="en-US" altLang="en-US">
                <a:solidFill>
                  <a:srgbClr val="92D050"/>
                </a:solidFill>
              </a:rPr>
              <a:t>G</a:t>
            </a:r>
            <a:r>
              <a:rPr lang="en-US" altLang="en-US">
                <a:solidFill>
                  <a:srgbClr val="00B0F0"/>
                </a:solidFill>
              </a:rPr>
              <a:t>B</a:t>
            </a:r>
            <a:r>
              <a:rPr lang="en-US" altLang="en-US"/>
              <a:t>?</a:t>
            </a:r>
          </a:p>
        </p:txBody>
      </p:sp>
      <p:sp>
        <p:nvSpPr>
          <p:cNvPr id="39938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ARGB sets the pixel definitions for generating computer/digital visual screen images.  A screen image has pixel patterns organized as objects, typically shown as rectangles.  The ARGB encoding defines four 8 bit data sections of a 32 bit data, a “pixel”.   See the </a:t>
            </a:r>
            <a:r>
              <a:rPr lang="en-US" altLang="en-US" sz="2800" b="1" i="1"/>
              <a:t>cmap.f</a:t>
            </a:r>
            <a:r>
              <a:rPr lang="en-US" altLang="en-US" sz="2800"/>
              <a:t> program for a detailed mapping run.</a:t>
            </a:r>
          </a:p>
          <a:p>
            <a:r>
              <a:rPr lang="en-US" altLang="en-US" sz="2800"/>
              <a:t>The RGB stands for the color pallet of Red, Green, and Blue colors. A is measure of image opacity.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</a:t>
            </a:r>
            <a:r>
              <a:rPr lang="en-US" altLang="en-US">
                <a:solidFill>
                  <a:srgbClr val="FF0000"/>
                </a:solidFill>
              </a:rPr>
              <a:t>R</a:t>
            </a:r>
            <a:r>
              <a:rPr lang="en-US" altLang="en-US">
                <a:solidFill>
                  <a:srgbClr val="92D050"/>
                </a:solidFill>
              </a:rPr>
              <a:t>G</a:t>
            </a:r>
            <a:r>
              <a:rPr lang="en-US" altLang="en-US">
                <a:solidFill>
                  <a:srgbClr val="00B0F0"/>
                </a:solidFill>
              </a:rPr>
              <a:t>B</a:t>
            </a:r>
            <a:r>
              <a:rPr lang="en-US" altLang="en-US"/>
              <a:t>?</a:t>
            </a:r>
          </a:p>
        </p:txBody>
      </p:sp>
      <p:sp>
        <p:nvSpPr>
          <p:cNvPr id="40962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The RGB stands for the color pallet of Red, Green, and Blue colors.  Using the range of 0-255 for three integers creates the part of the color pallet which the human eye can discern.  While we use the color attribute to describe these three 8 bit integers, they actually cover the gray scale pixels as well, from black, to gray shades, and white.  The Alpha byte representing the data channel presenting a measure of image opacity.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600" dirty="0"/>
              <a:t>Next we consider the only RGB map values…</a:t>
            </a:r>
          </a:p>
          <a:p>
            <a:pPr marL="0" indent="0">
              <a:buFontTx/>
              <a:buNone/>
              <a:defRPr/>
            </a:pPr>
            <a:endParaRPr lang="en-US" sz="1600" dirty="0"/>
          </a:p>
          <a:p>
            <a:pPr marL="0" indent="0">
              <a:buFontTx/>
              <a:buNone/>
              <a:defRPr/>
            </a:pPr>
            <a:r>
              <a:rPr lang="en-US" sz="1600" dirty="0"/>
              <a:t>Gray scales color map values, set the red, green, and blue values to the same value.  </a:t>
            </a:r>
          </a:p>
          <a:p>
            <a:pPr marL="0" indent="0">
              <a:buFontTx/>
              <a:buNone/>
              <a:defRPr/>
            </a:pPr>
            <a:endParaRPr lang="en-US" sz="1600" dirty="0"/>
          </a:p>
          <a:p>
            <a:pPr marL="0" indent="0">
              <a:buFontTx/>
              <a:buNone/>
              <a:defRPr/>
            </a:pPr>
            <a:r>
              <a:rPr lang="en-US" sz="1600" dirty="0"/>
              <a:t>                                                                          RED        GREEN      BLUE</a:t>
            </a:r>
          </a:p>
          <a:p>
            <a:pPr marL="0" indent="0">
              <a:buFontTx/>
              <a:buNone/>
              <a:defRPr/>
            </a:pPr>
            <a:r>
              <a:rPr lang="en-US" sz="1600" dirty="0"/>
              <a:t> </a:t>
            </a:r>
          </a:p>
          <a:p>
            <a:pPr marL="0" indent="0">
              <a:buFontTx/>
              <a:buNone/>
              <a:defRPr/>
            </a:pPr>
            <a:r>
              <a:rPr lang="en-US" sz="1600" dirty="0"/>
              <a:t>          White                  FFFFFF in octal       1111 1111 1111 1111 1111 1111 as binary</a:t>
            </a:r>
          </a:p>
          <a:p>
            <a:pPr marL="0" indent="0">
              <a:buFontTx/>
              <a:buNone/>
              <a:defRPr/>
            </a:pPr>
            <a:r>
              <a:rPr lang="en-US" sz="1600" dirty="0"/>
              <a:t>          Light Gray            c1c1c1                    1100 0001 1100 0001 1100 0001</a:t>
            </a:r>
          </a:p>
          <a:p>
            <a:pPr marL="0" indent="0">
              <a:buFontTx/>
              <a:buNone/>
              <a:defRPr/>
            </a:pPr>
            <a:r>
              <a:rPr lang="en-US" sz="1600" dirty="0"/>
              <a:t>          Gray                     818181                   1000 0001 1000 0001 1000 0001</a:t>
            </a:r>
          </a:p>
          <a:p>
            <a:pPr marL="0" indent="0">
              <a:buFontTx/>
              <a:buNone/>
              <a:defRPr/>
            </a:pPr>
            <a:r>
              <a:rPr lang="en-US" sz="1600" dirty="0"/>
              <a:t>          Dark Gray            414141                    0100 0001 0100 0001 0100 0001</a:t>
            </a:r>
          </a:p>
          <a:p>
            <a:pPr marL="0" indent="0">
              <a:buFontTx/>
              <a:buNone/>
              <a:defRPr/>
            </a:pPr>
            <a:r>
              <a:rPr lang="en-US" sz="1600" dirty="0"/>
              <a:t>          Black                    000000                   0000 0000 0000 0000 0000 0000 </a:t>
            </a:r>
          </a:p>
          <a:p>
            <a:pPr marL="0" indent="0">
              <a:buFontTx/>
              <a:buNone/>
              <a:defRPr/>
            </a:pPr>
            <a:r>
              <a:rPr lang="en-US" sz="1600" dirty="0"/>
              <a:t> </a:t>
            </a:r>
          </a:p>
          <a:p>
            <a:pPr marL="0" indent="0">
              <a:buFontTx/>
              <a:buNone/>
              <a:defRPr/>
            </a:pPr>
            <a:r>
              <a:rPr lang="en-US" sz="1600" dirty="0"/>
              <a:t>Alpha values are not shown.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Opacity – Alpha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sz="1800" dirty="0"/>
              <a:t>Alpha opacity values, when an image is displayed it can be constructed as linear combination of the background image and the current display image.  </a:t>
            </a:r>
          </a:p>
          <a:p>
            <a:pPr>
              <a:defRPr/>
            </a:pPr>
            <a:r>
              <a:rPr lang="en-US" sz="1800" dirty="0"/>
              <a:t>The values of alpha range from one to zero as an unsigned 8 bit integer.   When alpha = 1, or FF the images are opaque.  When alpha = 8000, the background image has an almost equal contribution to the final image.  When alpha equals zero then the background image is in full display.</a:t>
            </a:r>
          </a:p>
          <a:p>
            <a:pPr>
              <a:defRPr/>
            </a:pPr>
            <a:r>
              <a:rPr lang="en-US" sz="1800" dirty="0"/>
              <a:t>The pixels are selected from the Foreground – Background images, the pixel weight applied as:</a:t>
            </a:r>
          </a:p>
          <a:p>
            <a:pPr>
              <a:defRPr/>
            </a:pPr>
            <a:r>
              <a:rPr lang="en-US" sz="1800" dirty="0"/>
              <a:t>	Output = alpha*Foreground + (1-alpha) * Background</a:t>
            </a:r>
          </a:p>
          <a:p>
            <a:pPr>
              <a:defRPr/>
            </a:pPr>
            <a:r>
              <a:rPr lang="en-US" sz="1800" dirty="0"/>
              <a:t>generating a final image.</a:t>
            </a:r>
          </a:p>
          <a:p>
            <a:pPr>
              <a:defRPr/>
            </a:pPr>
            <a:r>
              <a:rPr lang="en-US" sz="1800" dirty="0"/>
              <a:t>For the .</a:t>
            </a:r>
            <a:r>
              <a:rPr lang="en-US" sz="1800" dirty="0" err="1"/>
              <a:t>png</a:t>
            </a:r>
            <a:r>
              <a:rPr lang="en-US" sz="1800" dirty="0"/>
              <a:t> file the 32 bit pixel format is:  Alpha byte, Red byte, Green byte, and Blue byte.</a:t>
            </a:r>
          </a:p>
          <a:p>
            <a:pPr>
              <a:defRPr/>
            </a:pPr>
            <a:r>
              <a:rPr lang="en-US" sz="1800" dirty="0"/>
              <a:t>If alpha is equal to one (1.0) then it has a binary/octal equivalent </a:t>
            </a:r>
          </a:p>
          <a:p>
            <a:pPr marL="0" indent="0">
              <a:buFontTx/>
              <a:buNone/>
              <a:defRPr/>
            </a:pPr>
            <a:r>
              <a:rPr lang="en-US" sz="1800" dirty="0"/>
              <a:t>                                of 1111 1111 or FF.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4034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Using a two’s complement arithmetic for an integer the process of generating a 32 bit pixel follows.</a:t>
            </a:r>
          </a:p>
          <a:p>
            <a:endParaRPr lang="en-US" altLang="en-US" sz="2000"/>
          </a:p>
          <a:p>
            <a:r>
              <a:rPr lang="en-US" altLang="en-US" sz="2000"/>
              <a:t>Int pixel;</a:t>
            </a:r>
          </a:p>
          <a:p>
            <a:r>
              <a:rPr lang="en-US" altLang="en-US" sz="2000"/>
              <a:t>Int irint, igint, ibint;</a:t>
            </a:r>
          </a:p>
          <a:p>
            <a:r>
              <a:rPr lang="en-US" altLang="en-US" sz="2000"/>
              <a:t>pixel = -256*256*256 + 256*256*irint + 256*igint + ibint;</a:t>
            </a:r>
          </a:p>
          <a:p>
            <a:endParaRPr lang="en-US" altLang="en-US" sz="2000"/>
          </a:p>
          <a:p>
            <a:r>
              <a:rPr lang="en-US" altLang="en-US" sz="2000"/>
              <a:t>The 256 multiplies simply shift left the 8bits of the color value.</a:t>
            </a:r>
          </a:p>
          <a:p>
            <a:r>
              <a:rPr lang="en-US" altLang="en-US" sz="2000"/>
              <a:t>The -256*256*256 sets the FF for </a:t>
            </a:r>
            <a:r>
              <a:rPr lang="en-US" altLang="en-US" sz="2000">
                <a:solidFill>
                  <a:srgbClr val="FF0000"/>
                </a:solidFill>
              </a:rPr>
              <a:t>alpha</a:t>
            </a:r>
            <a:r>
              <a:rPr lang="en-US" altLang="en-US" sz="2000"/>
              <a:t>.</a:t>
            </a:r>
          </a:p>
          <a:p>
            <a:r>
              <a:rPr lang="en-US" altLang="en-US" sz="2000"/>
              <a:t>If the image is in gray scale then irint = igint = ibint.</a:t>
            </a:r>
          </a:p>
          <a:p>
            <a:endParaRPr lang="en-US" altLang="en-US" sz="2000"/>
          </a:p>
          <a:p>
            <a:r>
              <a:rPr lang="en-US" altLang="en-US" sz="2000"/>
              <a:t>References: </a:t>
            </a:r>
            <a:r>
              <a:rPr lang="en-US" altLang="en-US" sz="2000" u="sng">
                <a:hlinkClick r:id="rId2"/>
              </a:rPr>
              <a:t>https://www.w3.org/TR/2003/REC-PNG-20031110/#13Alpha-channel-processing</a:t>
            </a:r>
            <a:endParaRPr lang="en-US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Blue Waters Project</a:t>
            </a:r>
          </a:p>
        </p:txBody>
      </p:sp>
      <p:sp>
        <p:nvSpPr>
          <p:cNvPr id="17410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600"/>
              <a:t>Lesson on Visualization of Pebbles</a:t>
            </a:r>
          </a:p>
          <a:p>
            <a:endParaRPr lang="en-US" altLang="en-US" sz="1600"/>
          </a:p>
          <a:p>
            <a:r>
              <a:rPr lang="en-US" altLang="en-US" sz="1600"/>
              <a:t>Other Lessons similar are:</a:t>
            </a:r>
          </a:p>
          <a:p>
            <a:pPr lvl="1"/>
            <a:r>
              <a:rPr lang="en-US" altLang="en-US" sz="1600"/>
              <a:t>Lesson on MPI - Waves</a:t>
            </a:r>
          </a:p>
          <a:p>
            <a:pPr lvl="1"/>
            <a:r>
              <a:rPr lang="en-US" altLang="en-US" sz="1600"/>
              <a:t>Lesson on MPI and OpenMP – Pebbles</a:t>
            </a:r>
          </a:p>
          <a:p>
            <a:pPr lvl="1"/>
            <a:r>
              <a:rPr lang="en-US" altLang="en-US" sz="1600"/>
              <a:t>Lesson on OpenACC – Pebbles</a:t>
            </a:r>
          </a:p>
          <a:p>
            <a:pPr lvl="1"/>
            <a:r>
              <a:rPr lang="en-US" altLang="en-US" sz="1600"/>
              <a:t>Lesson on Visualization of Pebbles</a:t>
            </a:r>
          </a:p>
          <a:p>
            <a:pPr lvl="2"/>
            <a:r>
              <a:rPr lang="en-US" altLang="en-US" sz="1600"/>
              <a:t>This lesson builds the vis tools </a:t>
            </a:r>
          </a:p>
          <a:p>
            <a:pPr lvl="2"/>
            <a:r>
              <a:rPr lang="en-US" altLang="en-US" sz="1600"/>
              <a:t>used in those other lessons</a:t>
            </a:r>
          </a:p>
          <a:p>
            <a:pPr lvl="2"/>
            <a:endParaRPr lang="en-US" altLang="en-US" sz="1600"/>
          </a:p>
          <a:p>
            <a:pPr lvl="2"/>
            <a:endParaRPr lang="en-US" altLang="en-US"/>
          </a:p>
        </p:txBody>
      </p:sp>
      <p:pic>
        <p:nvPicPr>
          <p:cNvPr id="17411" name="Picture 2" descr="A close up of a logo&#10;&#10;Description automatically gener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75" y="1417638"/>
            <a:ext cx="3657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Codes cmap.f and cfrgb.c</a:t>
            </a:r>
          </a:p>
        </p:txBody>
      </p:sp>
      <p:sp>
        <p:nvSpPr>
          <p:cNvPr id="45058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CMAP is a Fortran program that develops a color output table for gray scale images.  It shows a sample for the gray scale from 0 to 255 using the ARGB pixel byte layout suitable for .png files.</a:t>
            </a:r>
          </a:p>
          <a:p>
            <a:r>
              <a:rPr lang="en-US" altLang="en-US" sz="2000"/>
              <a:t>Assuming an array of values has a maximum positive value of 2.6 and a minimum negative value of -2.2 and all values of the array are within these bounds, a mapping is made in </a:t>
            </a:r>
            <a:r>
              <a:rPr lang="en-US" altLang="en-US" sz="2000" b="1" i="1"/>
              <a:t>cmap</a:t>
            </a:r>
            <a:r>
              <a:rPr lang="en-US" altLang="en-US" sz="2000"/>
              <a:t> to show possible ARGB pixel values.</a:t>
            </a:r>
          </a:p>
          <a:p>
            <a:r>
              <a:rPr lang="en-US" altLang="en-US" sz="2000"/>
              <a:t>Cfrgb is a C program that develops a color output table for gray scale images.  It shows a sample for the gray scale from 0 to 255 using the ARGB pixel byte layout suitable for .png files.</a:t>
            </a:r>
          </a:p>
          <a:p>
            <a:r>
              <a:rPr lang="en-US" altLang="en-US" sz="2000"/>
              <a:t>Assuming an array of values has a maximum positive value of 2.6 and a minimum negative value of -2.2 and all values of the array are within these bounds, a mapping is made in </a:t>
            </a:r>
            <a:r>
              <a:rPr lang="en-US" altLang="en-US" sz="2000" b="1" i="1"/>
              <a:t>cfrgb</a:t>
            </a:r>
            <a:r>
              <a:rPr lang="en-US" altLang="en-US" sz="2000"/>
              <a:t> to show possible ARGB pixel values.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Complexity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1787525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dirty="0"/>
              <a:t>Count the operations for the work loop.</a:t>
            </a:r>
          </a:p>
          <a:p>
            <a:pPr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      </a:t>
            </a:r>
            <a:r>
              <a:rPr lang="en-US" sz="2000" dirty="0"/>
              <a:t>Do </a:t>
            </a:r>
            <a:r>
              <a:rPr lang="en-US" sz="2000" dirty="0" err="1"/>
              <a:t>itime</a:t>
            </a:r>
            <a:r>
              <a:rPr lang="en-US" sz="2000" dirty="0"/>
              <a:t>=1,ndtime</a:t>
            </a:r>
          </a:p>
          <a:p>
            <a:pPr marL="0" indent="0">
              <a:buFontTx/>
              <a:buNone/>
              <a:defRPr/>
            </a:pPr>
            <a:r>
              <a:rPr lang="en-US" sz="2000" dirty="0"/>
              <a:t>           Do ix=1,ndx                      = Operations(</a:t>
            </a:r>
            <a:r>
              <a:rPr lang="en-US" sz="2000" dirty="0" err="1"/>
              <a:t>ops,ndtime,ndx,ndz</a:t>
            </a:r>
            <a:r>
              <a:rPr lang="en-US" sz="2000" dirty="0"/>
              <a:t>)</a:t>
            </a:r>
          </a:p>
          <a:p>
            <a:pPr marL="0" indent="0">
              <a:buFontTx/>
              <a:buNone/>
              <a:defRPr/>
            </a:pPr>
            <a:r>
              <a:rPr lang="en-US" sz="2000" dirty="0"/>
              <a:t>              Do </a:t>
            </a:r>
            <a:r>
              <a:rPr lang="en-US" sz="2000" dirty="0" err="1"/>
              <a:t>kz</a:t>
            </a:r>
            <a:r>
              <a:rPr lang="en-US" sz="2000" dirty="0"/>
              <a:t>=1,ndz</a:t>
            </a:r>
          </a:p>
          <a:p>
            <a:pPr marL="0" indent="0">
              <a:buFontTx/>
              <a:buNone/>
              <a:defRPr/>
            </a:pPr>
            <a:endParaRPr lang="en-US" sz="2000" dirty="0"/>
          </a:p>
          <a:p>
            <a:pPr marL="0" indent="0">
              <a:buFontTx/>
              <a:buNone/>
              <a:defRPr/>
            </a:pPr>
            <a:endParaRPr lang="en-US" sz="2000" dirty="0"/>
          </a:p>
          <a:p>
            <a:pPr marL="0" indent="0">
              <a:buFontTx/>
              <a:buNone/>
              <a:defRPr/>
            </a:pPr>
            <a:r>
              <a:rPr lang="en-US" sz="2000" dirty="0"/>
              <a:t>                             O(</a:t>
            </a:r>
            <a:r>
              <a:rPr lang="en-US" sz="2000" dirty="0" err="1"/>
              <a:t>nt</a:t>
            </a:r>
            <a:r>
              <a:rPr lang="en-US" sz="2000" dirty="0"/>
              <a:t> x n^2 x 10)  =</a:t>
            </a:r>
            <a:r>
              <a:rPr lang="en-US" sz="2000" dirty="0">
                <a:sym typeface="Wingdings" panose="05000000000000000000" pitchFamily="2" charset="2"/>
              </a:rPr>
              <a:t>== &gt;</a:t>
            </a:r>
            <a:r>
              <a:rPr lang="en-US" sz="2000" dirty="0"/>
              <a:t> O(n^3)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           </a:t>
            </a:r>
          </a:p>
        </p:txBody>
      </p:sp>
      <p:sp>
        <p:nvSpPr>
          <p:cNvPr id="6" name="Right Brace 5"/>
          <p:cNvSpPr/>
          <p:nvPr/>
        </p:nvSpPr>
        <p:spPr>
          <a:xfrm>
            <a:off x="3505200" y="3048000"/>
            <a:ext cx="457200" cy="1295400"/>
          </a:xfrm>
          <a:prstGeom prst="rightBrace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2" descr="A close up of a logo&#10;&#10;Description automatically gener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90600"/>
            <a:ext cx="487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MPI Code </a:t>
            </a:r>
          </a:p>
        </p:txBody>
      </p:sp>
      <p:sp>
        <p:nvSpPr>
          <p:cNvPr id="49154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MPI has one version of code.</a:t>
            </a:r>
          </a:p>
          <a:p>
            <a:r>
              <a:rPr lang="en-US" altLang="en-US" sz="2800"/>
              <a:t>Program calls system routines for information.</a:t>
            </a:r>
          </a:p>
          <a:p>
            <a:r>
              <a:rPr lang="en-US" altLang="en-US" sz="2800"/>
              <a:t>How many processors are to be used.</a:t>
            </a:r>
          </a:p>
          <a:p>
            <a:r>
              <a:rPr lang="en-US" altLang="en-US" sz="2800"/>
              <a:t>Who am I in the list of available processors.</a:t>
            </a:r>
          </a:p>
          <a:p>
            <a:r>
              <a:rPr lang="en-US" altLang="en-US" sz="2800"/>
              <a:t>Include file is needed: include “mpif.h”.</a:t>
            </a:r>
          </a:p>
          <a:p>
            <a:r>
              <a:rPr lang="en-US" altLang="en-US" sz="2800"/>
              <a:t>Startup calls are:</a:t>
            </a:r>
          </a:p>
          <a:p>
            <a:pPr lvl="1"/>
            <a:r>
              <a:rPr lang="en-US" altLang="en-US" sz="2000"/>
              <a:t>Call  MPI_INIT(ierror)</a:t>
            </a:r>
          </a:p>
          <a:p>
            <a:pPr lvl="1"/>
            <a:r>
              <a:rPr lang="en-US" altLang="en-US" sz="2000"/>
              <a:t>Call  MPI_COMM_SIZE(MPI_COMM_WORLD, size, ierror)</a:t>
            </a:r>
          </a:p>
          <a:p>
            <a:pPr lvl="1"/>
            <a:r>
              <a:rPr lang="en-US" altLang="en-US" sz="2000"/>
              <a:t>Call  MPI_COMM_RANK(MPI_COMM_WORLD,rank,ierror)</a:t>
            </a:r>
          </a:p>
          <a:p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Startup MPI Routines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/>
              <a:t>How many processors are to be used - integer</a:t>
            </a:r>
            <a:r>
              <a:rPr lang="en-US" sz="1800" dirty="0">
                <a:solidFill>
                  <a:srgbClr val="FF0000"/>
                </a:solidFill>
              </a:rPr>
              <a:t>:              size</a:t>
            </a:r>
          </a:p>
          <a:p>
            <a:pPr>
              <a:defRPr/>
            </a:pPr>
            <a:r>
              <a:rPr lang="en-US" sz="1800" dirty="0"/>
              <a:t>Who am I in the list of available processors - integer</a:t>
            </a:r>
            <a:r>
              <a:rPr lang="en-US" sz="1800" dirty="0">
                <a:solidFill>
                  <a:srgbClr val="FF0000"/>
                </a:solidFill>
              </a:rPr>
              <a:t>:     rank</a:t>
            </a:r>
          </a:p>
          <a:p>
            <a:pPr>
              <a:defRPr/>
            </a:pPr>
            <a:r>
              <a:rPr lang="en-US" sz="1800" dirty="0"/>
              <a:t>A general world communicator is provided:</a:t>
            </a:r>
          </a:p>
          <a:p>
            <a:pPr>
              <a:defRPr/>
            </a:pPr>
            <a:r>
              <a:rPr lang="en-US" sz="1800" dirty="0"/>
              <a:t>Error flag is an integer:                                                     </a:t>
            </a:r>
            <a:r>
              <a:rPr lang="en-US" sz="1800" dirty="0" err="1">
                <a:solidFill>
                  <a:srgbClr val="FF0000"/>
                </a:solidFill>
              </a:rPr>
              <a:t>ierror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1800" dirty="0">
                <a:solidFill>
                  <a:srgbClr val="FF0000"/>
                </a:solidFill>
              </a:rPr>
              <a:t>              MPI_COMM_WORLD</a:t>
            </a:r>
          </a:p>
          <a:p>
            <a:pPr>
              <a:defRPr/>
            </a:pPr>
            <a:r>
              <a:rPr lang="en-US" sz="1800" dirty="0"/>
              <a:t>Startup calls are:</a:t>
            </a:r>
          </a:p>
          <a:p>
            <a:pPr lvl="1">
              <a:defRPr/>
            </a:pPr>
            <a:r>
              <a:rPr lang="en-US" sz="1800" dirty="0"/>
              <a:t>Call  MPI_INIT(</a:t>
            </a:r>
            <a:r>
              <a:rPr lang="en-US" sz="1800" dirty="0" err="1"/>
              <a:t>ierror</a:t>
            </a:r>
            <a:r>
              <a:rPr lang="en-US" sz="1800" dirty="0"/>
              <a:t>)</a:t>
            </a:r>
          </a:p>
          <a:p>
            <a:pPr lvl="1">
              <a:defRPr/>
            </a:pPr>
            <a:r>
              <a:rPr lang="en-US" sz="1800" dirty="0"/>
              <a:t>Call  MPI_COMM_SIZE(MPI_COMM_WORLD, size, </a:t>
            </a:r>
            <a:r>
              <a:rPr lang="en-US" sz="1800" dirty="0" err="1"/>
              <a:t>ierror</a:t>
            </a:r>
            <a:r>
              <a:rPr lang="en-US" sz="1800" dirty="0"/>
              <a:t>)</a:t>
            </a:r>
          </a:p>
          <a:p>
            <a:pPr lvl="1">
              <a:defRPr/>
            </a:pPr>
            <a:r>
              <a:rPr lang="en-US" sz="1800" dirty="0"/>
              <a:t>Call  MPI_COMM_RANK(MPI_COMM_WORLD, rank, </a:t>
            </a:r>
            <a:r>
              <a:rPr lang="en-US" sz="1800" dirty="0" err="1"/>
              <a:t>ierror</a:t>
            </a:r>
            <a:r>
              <a:rPr lang="en-US" sz="1800" dirty="0"/>
              <a:t>)</a:t>
            </a:r>
          </a:p>
          <a:p>
            <a:pPr>
              <a:defRPr/>
            </a:pPr>
            <a:r>
              <a:rPr lang="en-US" sz="1800" dirty="0"/>
              <a:t>End call is a good idea as you have distributed nodes computing and communicating. So shut down cleanly by doing a:</a:t>
            </a:r>
          </a:p>
          <a:p>
            <a:pPr lvl="1">
              <a:defRPr/>
            </a:pPr>
            <a:r>
              <a:rPr lang="en-US" sz="1800" dirty="0"/>
              <a:t>Call </a:t>
            </a:r>
            <a:r>
              <a:rPr lang="en-US" sz="1800" dirty="0" err="1"/>
              <a:t>MPI_Finalize</a:t>
            </a:r>
            <a:r>
              <a:rPr lang="en-US" sz="1800" dirty="0"/>
              <a:t>(</a:t>
            </a:r>
            <a:r>
              <a:rPr lang="en-US" sz="1800" dirty="0" err="1"/>
              <a:t>ierror</a:t>
            </a:r>
            <a:r>
              <a:rPr lang="en-US" sz="18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Pebble_mpi.f   </a:t>
            </a:r>
          </a:p>
        </p:txBody>
      </p:sp>
      <p:sp>
        <p:nvSpPr>
          <p:cNvPr id="5120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686800" cy="4525963"/>
          </a:xfrm>
        </p:spPr>
        <p:txBody>
          <a:bodyPr/>
          <a:lstStyle/>
          <a:p>
            <a:r>
              <a:rPr lang="en-US" altLang="en-US" sz="1800"/>
              <a:t>MPI calls in Pebble_mpi.f are:</a:t>
            </a:r>
          </a:p>
          <a:p>
            <a:endParaRPr lang="en-US" altLang="en-US" sz="1800"/>
          </a:p>
          <a:p>
            <a:endParaRPr lang="en-US" altLang="en-US" sz="1400"/>
          </a:p>
          <a:p>
            <a:pPr lvl="1"/>
            <a:r>
              <a:rPr lang="en-US" altLang="en-US" sz="1400"/>
              <a:t>Call  MPI_COMM_SIZE(MPI_COMM_WORLD, size, ierror)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 MPI_COMM_RANK(MPI_COMM_WORLD, rank, ierror)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MPI_ALL_REDUCE(ucmax,ucmaxg,1,MPI_FLOAT,MPI_MAX,MPI_COMM_WORLD,ierror)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MPI_SEND(Ucur(i,j),lucur,MPI_Float,rankto,tag,MPI_COMM_WORLD,ierror)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MPI_RECV(Ucur(k,l),lucur,MPI_Float,rankfrom,tag,MPI_COMM_WORLD,ierror)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MPI_BARRIER(MPI_COMM_WORLD.ierror)</a:t>
            </a:r>
          </a:p>
          <a:p>
            <a:pPr lvl="1"/>
            <a:endParaRPr lang="en-US" altLang="en-US" sz="1400"/>
          </a:p>
          <a:p>
            <a:pPr lvl="1"/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Pebble_mpi.f   </a:t>
            </a:r>
          </a:p>
        </p:txBody>
      </p:sp>
      <p:sp>
        <p:nvSpPr>
          <p:cNvPr id="5222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525963"/>
          </a:xfrm>
        </p:spPr>
        <p:txBody>
          <a:bodyPr/>
          <a:lstStyle/>
          <a:p>
            <a:r>
              <a:rPr lang="en-US" altLang="en-US" sz="1800"/>
              <a:t>MPI calls in Pebble_mpi.f are:</a:t>
            </a:r>
          </a:p>
          <a:p>
            <a:endParaRPr lang="en-US" altLang="en-US" sz="1800"/>
          </a:p>
          <a:p>
            <a:r>
              <a:rPr lang="en-US" altLang="en-US" sz="1800"/>
              <a:t>All_REDUCE the processors share ucmax, and what ever function MPI_MAX is applied, return that value to all processors. </a:t>
            </a:r>
          </a:p>
          <a:p>
            <a:pPr lvl="1"/>
            <a:endParaRPr lang="en-US" altLang="en-US" sz="1800"/>
          </a:p>
          <a:p>
            <a:pPr lvl="1"/>
            <a:r>
              <a:rPr lang="en-US" altLang="en-US" sz="1400"/>
              <a:t>Call MPI_ALL_REDUCE(ucmax,ucmaxg,1,MPI_FLOAT,MPI_MAX,MPI_COMM_WORLD,ierror)</a:t>
            </a:r>
          </a:p>
          <a:p>
            <a:pPr lvl="1"/>
            <a:endParaRPr lang="en-US" altLang="en-US" sz="1400"/>
          </a:p>
          <a:p>
            <a:r>
              <a:rPr lang="en-US" altLang="en-US" sz="1800"/>
              <a:t>SEND/RECV send a variable to </a:t>
            </a:r>
            <a:r>
              <a:rPr lang="en-US" altLang="en-US" sz="1800" b="1" i="1"/>
              <a:t>rankto </a:t>
            </a:r>
            <a:r>
              <a:rPr lang="en-US" altLang="en-US" sz="1800"/>
              <a:t>and receive from </a:t>
            </a:r>
            <a:r>
              <a:rPr lang="en-US" altLang="en-US" sz="1800" b="1" i="1"/>
              <a:t>rankfrom</a:t>
            </a:r>
            <a:r>
              <a:rPr lang="en-US" altLang="en-US" sz="1800"/>
              <a:t>.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MPI_SEND(Ucur(i,j),lucur,MPI_Float,rankto,tag,MPI_COMM_WORLD,ierror)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Call MPI_RECV(Ucur(k,l),lucur,MPI_Float,rankfrom,tag,MPI_COMM_WORLD,ierror)</a:t>
            </a:r>
          </a:p>
          <a:p>
            <a:pPr lvl="1"/>
            <a:endParaRPr lang="en-US" altLang="en-US" sz="1400"/>
          </a:p>
          <a:p>
            <a:r>
              <a:rPr lang="en-US" altLang="en-US" sz="1800"/>
              <a:t>Barrier causes a wait in the fast processors till the </a:t>
            </a:r>
            <a:r>
              <a:rPr lang="en-US" altLang="en-US" sz="1800" b="1">
                <a:solidFill>
                  <a:srgbClr val="FF0000"/>
                </a:solidFill>
              </a:rPr>
              <a:t>slow</a:t>
            </a:r>
            <a:r>
              <a:rPr lang="en-US" altLang="en-US" sz="1800"/>
              <a:t> one's catchup, then moves on…..</a:t>
            </a:r>
          </a:p>
          <a:p>
            <a:pPr lvl="1"/>
            <a:r>
              <a:rPr lang="en-US" altLang="en-US" sz="1400"/>
              <a:t>Call MPI_BARRIER(MPI_COMM_WORLD.ierror)</a:t>
            </a:r>
          </a:p>
          <a:p>
            <a:pPr lvl="1"/>
            <a:endParaRPr lang="en-US" altLang="en-US" sz="1400"/>
          </a:p>
          <a:p>
            <a:pPr lvl="1"/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Floating Point Operations per Second </a:t>
            </a:r>
          </a:p>
        </p:txBody>
      </p:sp>
      <p:sp>
        <p:nvSpPr>
          <p:cNvPr id="5017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Time entire run using LINUX </a:t>
            </a:r>
          </a:p>
          <a:p>
            <a:pPr lvl="1">
              <a:defRPr/>
            </a:pPr>
            <a:r>
              <a:rPr lang="en-US" altLang="en-US" dirty="0"/>
              <a:t>Time </a:t>
            </a:r>
            <a:r>
              <a:rPr lang="en-US" altLang="en-US" dirty="0" err="1"/>
              <a:t>run_pebble_mpi</a:t>
            </a:r>
            <a:endParaRPr lang="en-US" altLang="en-US" dirty="0"/>
          </a:p>
          <a:p>
            <a:pPr marL="514350" indent="-457200">
              <a:defRPr/>
            </a:pPr>
            <a:r>
              <a:rPr lang="en-US" altLang="en-US" dirty="0"/>
              <a:t>Using work count of loops</a:t>
            </a:r>
          </a:p>
          <a:p>
            <a:pPr marL="514350" indent="-457200">
              <a:defRPr/>
            </a:pPr>
            <a:r>
              <a:rPr lang="en-US" altLang="en-US" dirty="0"/>
              <a:t>Count floating point operations…</a:t>
            </a:r>
          </a:p>
          <a:p>
            <a:pPr marL="514350" indent="-457200">
              <a:defRPr/>
            </a:pPr>
            <a:endParaRPr lang="en-US" altLang="en-US" dirty="0"/>
          </a:p>
          <a:p>
            <a:pPr marL="514350" indent="-457200">
              <a:defRPr/>
            </a:pPr>
            <a:r>
              <a:rPr lang="en-US" altLang="en-US" dirty="0"/>
              <a:t>Divide   flop count / run time == &gt; FLOPS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i="1"/>
              <a:t>Parallel Computing –</a:t>
            </a:r>
            <a:br>
              <a:rPr lang="en-US" altLang="en-US" sz="4000" b="1" i="1"/>
            </a:br>
            <a:r>
              <a:rPr lang="en-US" altLang="en-US" sz="4000" b="1" i="1"/>
              <a:t>Geophysical Data Processing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u="sng"/>
              <a:t>Topics </a:t>
            </a:r>
            <a:endParaRPr lang="en-US" altLang="en-US"/>
          </a:p>
          <a:p>
            <a:pPr eaLnBrk="1" hangingPunct="1"/>
            <a:r>
              <a:rPr lang="en-US" altLang="en-US" sz="2400"/>
              <a:t>Historical Survey of Parallel Computing</a:t>
            </a:r>
          </a:p>
          <a:p>
            <a:pPr eaLnBrk="1" hangingPunct="1"/>
            <a:r>
              <a:rPr lang="en-US" altLang="en-US" sz="2400"/>
              <a:t>Geophysics – Acoustic Waves</a:t>
            </a:r>
          </a:p>
          <a:p>
            <a:pPr eaLnBrk="1" hangingPunct="1"/>
            <a:r>
              <a:rPr lang="en-US" altLang="en-US" sz="2400"/>
              <a:t> High Performance Computing</a:t>
            </a:r>
          </a:p>
          <a:p>
            <a:pPr eaLnBrk="1" hangingPunct="1"/>
            <a:r>
              <a:rPr lang="en-US" altLang="en-US" sz="2400"/>
              <a:t>Serial computers and how they work</a:t>
            </a:r>
          </a:p>
          <a:p>
            <a:pPr eaLnBrk="1" hangingPunct="1"/>
            <a:r>
              <a:rPr lang="en-US" altLang="en-US" sz="2400"/>
              <a:t>Parallel computers and how they work</a:t>
            </a:r>
          </a:p>
          <a:p>
            <a:pPr eaLnBrk="1" hangingPunct="1"/>
            <a:r>
              <a:rPr lang="en-US" altLang="en-US" sz="2400"/>
              <a:t>Pipelining and how it relates to serial and parallel computers</a:t>
            </a:r>
          </a:p>
          <a:p>
            <a:pPr eaLnBrk="1" hangingPunct="1"/>
            <a:r>
              <a:rPr lang="en-US" altLang="en-US" sz="2400"/>
              <a:t>MPI for Parallel Computing</a:t>
            </a:r>
          </a:p>
          <a:p>
            <a:pPr eaLnBrk="1" hangingPunct="1"/>
            <a:r>
              <a:rPr lang="en-US" altLang="en-US" sz="2400"/>
              <a:t>Visualization for Acoustic Waves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Timing Code Methods</a:t>
            </a:r>
          </a:p>
        </p:txBody>
      </p:sp>
      <p:sp>
        <p:nvSpPr>
          <p:cNvPr id="5017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Time entire run using LINUX </a:t>
            </a:r>
          </a:p>
          <a:p>
            <a:pPr lvl="1">
              <a:defRPr/>
            </a:pPr>
            <a:r>
              <a:rPr lang="en-US" altLang="en-US" dirty="0"/>
              <a:t>Time </a:t>
            </a:r>
            <a:r>
              <a:rPr lang="en-US" altLang="en-US" dirty="0" err="1"/>
              <a:t>run_pebble_mpi</a:t>
            </a: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marL="514350" indent="-457200">
              <a:defRPr/>
            </a:pPr>
            <a:r>
              <a:rPr lang="en-US" altLang="en-US" dirty="0"/>
              <a:t>Internal call to timer routines…</a:t>
            </a:r>
          </a:p>
          <a:p>
            <a:pPr lvl="1">
              <a:buFontTx/>
              <a:buChar char="-"/>
              <a:defRPr/>
            </a:pPr>
            <a:r>
              <a:rPr lang="en-US" altLang="en-US" dirty="0"/>
              <a:t>Call time(</a:t>
            </a:r>
            <a:r>
              <a:rPr lang="en-US" altLang="en-US" dirty="0" err="1"/>
              <a:t>tstart</a:t>
            </a:r>
            <a:r>
              <a:rPr lang="en-US" altLang="en-US" dirty="0"/>
              <a:t>)</a:t>
            </a:r>
          </a:p>
          <a:p>
            <a:pPr lvl="1">
              <a:buFontTx/>
              <a:buChar char="-"/>
              <a:defRPr/>
            </a:pPr>
            <a:r>
              <a:rPr lang="en-US" altLang="en-US" dirty="0"/>
              <a:t>Do work</a:t>
            </a:r>
          </a:p>
          <a:p>
            <a:pPr lvl="1">
              <a:buFontTx/>
              <a:buChar char="-"/>
              <a:defRPr/>
            </a:pPr>
            <a:r>
              <a:rPr lang="en-US" altLang="en-US" dirty="0"/>
              <a:t>Call time(</a:t>
            </a:r>
            <a:r>
              <a:rPr lang="en-US" altLang="en-US" dirty="0" err="1"/>
              <a:t>tstop</a:t>
            </a:r>
            <a:r>
              <a:rPr lang="en-US" altLang="en-US" dirty="0"/>
              <a:t>)</a:t>
            </a:r>
          </a:p>
          <a:p>
            <a:pPr lvl="1">
              <a:buFontTx/>
              <a:buChar char="-"/>
              <a:defRPr/>
            </a:pPr>
            <a:r>
              <a:rPr lang="en-US" altLang="en-US" dirty="0" err="1"/>
              <a:t>Trun</a:t>
            </a:r>
            <a:r>
              <a:rPr lang="en-US" altLang="en-US" dirty="0"/>
              <a:t> = </a:t>
            </a:r>
            <a:r>
              <a:rPr lang="en-US" altLang="en-US" dirty="0" err="1"/>
              <a:t>tstop</a:t>
            </a:r>
            <a:r>
              <a:rPr lang="en-US" altLang="en-US" dirty="0"/>
              <a:t> - </a:t>
            </a:r>
            <a:r>
              <a:rPr lang="en-US" altLang="en-US" dirty="0" err="1"/>
              <a:t>tstart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 Scripts</a:t>
            </a:r>
          </a:p>
        </p:txBody>
      </p:sp>
      <p:sp>
        <p:nvSpPr>
          <p:cNvPr id="56322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800"/>
              <a:t>runclean  </a:t>
            </a:r>
            <a:r>
              <a:rPr lang="en-US" altLang="en-US" sz="2800">
                <a:sym typeface="Wingdings" charset="2"/>
              </a:rPr>
              <a:t>  clean up data directory.</a:t>
            </a:r>
            <a:r>
              <a:rPr lang="en-US" altLang="en-US" sz="2800"/>
              <a:t>   </a:t>
            </a:r>
          </a:p>
          <a:p>
            <a:pPr marL="0" indent="0">
              <a:buFontTx/>
              <a:buNone/>
            </a:pPr>
            <a:endParaRPr lang="en-US" altLang="en-US" sz="800"/>
          </a:p>
          <a:p>
            <a:pPr marL="400050" lvl="1" indent="0">
              <a:buFontTx/>
              <a:buNone/>
            </a:pPr>
            <a:r>
              <a:rPr lang="en-US" altLang="en-US" sz="1800" i="1"/>
              <a:t>#!/bin/bash</a:t>
            </a:r>
          </a:p>
          <a:p>
            <a:pPr marL="400050" lvl="1" indent="0">
              <a:buFontTx/>
              <a:buNone/>
            </a:pPr>
            <a:r>
              <a:rPr lang="en-US" altLang="en-US" sz="1800" i="1"/>
              <a:t>rm data/*</a:t>
            </a:r>
          </a:p>
          <a:p>
            <a:pPr marL="400050" lvl="1" indent="0">
              <a:buFontTx/>
              <a:buNone/>
            </a:pPr>
            <a:r>
              <a:rPr lang="en-US" altLang="en-US" sz="1800" i="1"/>
              <a:t>rm temp_fort/*    </a:t>
            </a:r>
          </a:p>
          <a:p>
            <a:pPr marL="0" indent="0">
              <a:buFontTx/>
              <a:buNone/>
            </a:pPr>
            <a:endParaRPr lang="en-US" altLang="en-US" sz="900"/>
          </a:p>
          <a:p>
            <a:pPr marL="0" indent="0">
              <a:buFontTx/>
              <a:buNone/>
            </a:pPr>
            <a:r>
              <a:rPr lang="en-US" altLang="en-US" sz="2800"/>
              <a:t>run_pebble_mpi  </a:t>
            </a:r>
            <a:r>
              <a:rPr lang="en-US" altLang="en-US" sz="2800">
                <a:sym typeface="Wingdings" charset="2"/>
              </a:rPr>
              <a:t> delete files, compile,</a:t>
            </a:r>
          </a:p>
          <a:p>
            <a:pPr marL="0" indent="0">
              <a:buFontTx/>
              <a:buNone/>
            </a:pPr>
            <a:r>
              <a:rPr lang="en-US" altLang="en-US" sz="2800">
                <a:sym typeface="Wingdings" charset="2"/>
              </a:rPr>
              <a:t>                                 execute mpi program  </a:t>
            </a:r>
          </a:p>
          <a:p>
            <a:pPr marL="0" indent="0">
              <a:buFontTx/>
              <a:buNone/>
            </a:pPr>
            <a:endParaRPr lang="en-US" altLang="en-US" sz="2800">
              <a:sym typeface="Wingdings" charset="2"/>
            </a:endParaRPr>
          </a:p>
        </p:txBody>
      </p:sp>
      <p:sp>
        <p:nvSpPr>
          <p:cNvPr id="56323" name="Rectangle 5"/>
          <p:cNvSpPr>
            <a:spLocks noChangeArrowheads="1"/>
          </p:cNvSpPr>
          <p:nvPr/>
        </p:nvSpPr>
        <p:spPr bwMode="auto">
          <a:xfrm>
            <a:off x="990600" y="4094163"/>
            <a:ext cx="6096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#!/bin/bash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rm temp_fort/*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rm data/*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rm pebble_mpi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mpif77 pebble_mpi.f -o pebble_mpi -O3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mpirun -np  8  pebble_mpi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/>
          <p:cNvSpPr/>
          <p:nvPr/>
        </p:nvSpPr>
        <p:spPr>
          <a:xfrm>
            <a:off x="1828800" y="1298575"/>
            <a:ext cx="381000" cy="10668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Arrow: Down 3"/>
          <p:cNvSpPr/>
          <p:nvPr/>
        </p:nvSpPr>
        <p:spPr>
          <a:xfrm>
            <a:off x="1811338" y="5257800"/>
            <a:ext cx="381000" cy="12192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Arrow: Down 7"/>
          <p:cNvSpPr/>
          <p:nvPr/>
        </p:nvSpPr>
        <p:spPr>
          <a:xfrm>
            <a:off x="1828800" y="2417763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Arrow: Down 8"/>
          <p:cNvSpPr/>
          <p:nvPr/>
        </p:nvSpPr>
        <p:spPr>
          <a:xfrm>
            <a:off x="1817688" y="4557713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Arrow: Down 9"/>
          <p:cNvSpPr/>
          <p:nvPr/>
        </p:nvSpPr>
        <p:spPr>
          <a:xfrm>
            <a:off x="1817688" y="3857625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Arrow: Down 10"/>
          <p:cNvSpPr/>
          <p:nvPr/>
        </p:nvSpPr>
        <p:spPr>
          <a:xfrm>
            <a:off x="1817688" y="3157538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Arrow: Down 11"/>
          <p:cNvSpPr/>
          <p:nvPr/>
        </p:nvSpPr>
        <p:spPr>
          <a:xfrm>
            <a:off x="4114800" y="1298575"/>
            <a:ext cx="381000" cy="10668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Arrow: Down 12"/>
          <p:cNvSpPr/>
          <p:nvPr/>
        </p:nvSpPr>
        <p:spPr>
          <a:xfrm>
            <a:off x="4097338" y="3508375"/>
            <a:ext cx="381000" cy="12192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Arrow: Down 13"/>
          <p:cNvSpPr/>
          <p:nvPr/>
        </p:nvSpPr>
        <p:spPr>
          <a:xfrm>
            <a:off x="4748213" y="2593975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Arrow: Down 14"/>
          <p:cNvSpPr/>
          <p:nvPr/>
        </p:nvSpPr>
        <p:spPr>
          <a:xfrm>
            <a:off x="4097338" y="2593975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Arrow: Down 15"/>
          <p:cNvSpPr/>
          <p:nvPr/>
        </p:nvSpPr>
        <p:spPr>
          <a:xfrm>
            <a:off x="5715000" y="2593975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Arrow: Down 16"/>
          <p:cNvSpPr/>
          <p:nvPr/>
        </p:nvSpPr>
        <p:spPr>
          <a:xfrm>
            <a:off x="5257800" y="2593975"/>
            <a:ext cx="3810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357" name="TextBox 2"/>
          <p:cNvSpPr txBox="1">
            <a:spLocks noChangeArrowheads="1"/>
          </p:cNvSpPr>
          <p:nvPr/>
        </p:nvSpPr>
        <p:spPr bwMode="auto">
          <a:xfrm>
            <a:off x="1385888" y="346075"/>
            <a:ext cx="6724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Serial Execution versus Multi-thread Processing</a:t>
            </a:r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609600" y="1298575"/>
            <a:ext cx="0" cy="5184775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59" name="TextBox 21"/>
          <p:cNvSpPr txBox="1">
            <a:spLocks noChangeArrowheads="1"/>
          </p:cNvSpPr>
          <p:nvPr/>
        </p:nvSpPr>
        <p:spPr bwMode="auto">
          <a:xfrm>
            <a:off x="0" y="877888"/>
            <a:ext cx="8755063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Run Time        Serial                         Multi-Thread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    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                                Secondary Threads (3)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   &gt;                                            Shared Variables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   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   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&lt; Main Thread</a:t>
            </a:r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5334000" y="2438400"/>
            <a:ext cx="76200" cy="7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 flipH="1">
            <a:off x="5410200" y="2438400"/>
            <a:ext cx="76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5867400" y="2438400"/>
            <a:ext cx="76200" cy="7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 flipH="1">
            <a:off x="5943600" y="2438400"/>
            <a:ext cx="76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8077200" y="1981200"/>
            <a:ext cx="76200" cy="7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 flipH="1">
            <a:off x="8153400" y="1981200"/>
            <a:ext cx="76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4876800" y="2438400"/>
            <a:ext cx="76200" cy="7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flipH="1">
            <a:off x="4953000" y="2438400"/>
            <a:ext cx="76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094163" y="2409825"/>
            <a:ext cx="3810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094163" y="3324225"/>
            <a:ext cx="3810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3553" name="Straight Arrow Connector 23552"/>
          <p:cNvCxnSpPr/>
          <p:nvPr/>
        </p:nvCxnSpPr>
        <p:spPr>
          <a:xfrm flipH="1" flipV="1">
            <a:off x="4473575" y="3508375"/>
            <a:ext cx="1165225" cy="6096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 flipH="1" flipV="1">
            <a:off x="4446588" y="2573338"/>
            <a:ext cx="1192212" cy="157638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72" name="TextBox 23556"/>
          <p:cNvSpPr txBox="1">
            <a:spLocks noChangeArrowheads="1"/>
          </p:cNvSpPr>
          <p:nvPr/>
        </p:nvSpPr>
        <p:spPr bwMode="auto">
          <a:xfrm>
            <a:off x="5867400" y="4117975"/>
            <a:ext cx="262096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Organize data access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and execution between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threads</a:t>
            </a:r>
          </a:p>
        </p:txBody>
      </p:sp>
      <p:sp>
        <p:nvSpPr>
          <p:cNvPr id="23558" name="Right Brace 23557"/>
          <p:cNvSpPr/>
          <p:nvPr/>
        </p:nvSpPr>
        <p:spPr>
          <a:xfrm>
            <a:off x="4311650" y="4759325"/>
            <a:ext cx="401638" cy="1682750"/>
          </a:xfrm>
          <a:prstGeom prst="rightBrac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374" name="TextBox 23558"/>
          <p:cNvSpPr txBox="1">
            <a:spLocks noChangeArrowheads="1"/>
          </p:cNvSpPr>
          <p:nvPr/>
        </p:nvSpPr>
        <p:spPr bwMode="auto">
          <a:xfrm>
            <a:off x="4899025" y="5368925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Run Time Savings</a:t>
            </a:r>
          </a:p>
        </p:txBody>
      </p:sp>
      <p:cxnSp>
        <p:nvCxnSpPr>
          <p:cNvPr id="23561" name="Straight Connector 23560"/>
          <p:cNvCxnSpPr>
            <a:cxnSpLocks/>
          </p:cNvCxnSpPr>
          <p:nvPr/>
        </p:nvCxnSpPr>
        <p:spPr>
          <a:xfrm>
            <a:off x="4094163" y="2743200"/>
            <a:ext cx="25908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4094163" y="2971800"/>
            <a:ext cx="25908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OpenMP Fortran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25" y="1568450"/>
            <a:ext cx="8229600" cy="452596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400" b="1" dirty="0"/>
              <a:t>               PROGRAM </a:t>
            </a:r>
            <a:r>
              <a:rPr lang="en-US" sz="1400" b="1" dirty="0" err="1"/>
              <a:t>BasicOpenMP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    Integer*4  </a:t>
            </a:r>
            <a:r>
              <a:rPr lang="en-US" sz="1400" b="1" dirty="0" err="1"/>
              <a:t>Icount</a:t>
            </a:r>
            <a:endParaRPr lang="en-US" sz="1400" b="1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Real*4    Data(128,16)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    </a:t>
            </a:r>
            <a:r>
              <a:rPr lang="en-US" sz="1400" b="1" i="1" dirty="0"/>
              <a:t>Serial code 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 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</a:t>
            </a:r>
            <a:r>
              <a:rPr lang="en-US" sz="1400" b="1" i="1" dirty="0"/>
              <a:t>Beginning of parallel region. Fork a team of threads.    Specify variable scoping 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                                                                                                          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Master Thread</a:t>
            </a:r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1400" b="1" dirty="0"/>
              <a:t>   !$OMP PARALLEL PRIVATE(VAR1, VAR2) SHARED(VAR3)                      </a:t>
            </a:r>
            <a:r>
              <a:rPr lang="en-US" sz="1400" b="1" dirty="0">
                <a:solidFill>
                  <a:srgbClr val="FF0000"/>
                </a:solidFill>
              </a:rPr>
              <a:t>Thread Team  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1400" b="1" dirty="0"/>
              <a:t>     </a:t>
            </a:r>
            <a:r>
              <a:rPr lang="en-US" sz="1400" b="1" i="1" dirty="0"/>
              <a:t>Parallel region executed by all threads 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    </a:t>
            </a:r>
            <a:r>
              <a:rPr lang="en-US" sz="1400" b="1" i="1" dirty="0"/>
              <a:t>Other OpenMP directives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    </a:t>
            </a:r>
            <a:r>
              <a:rPr lang="en-US" sz="1400" b="1" i="1" dirty="0"/>
              <a:t>Run-time Library calls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    </a:t>
            </a:r>
            <a:r>
              <a:rPr lang="en-US" sz="1400" b="1" i="1" dirty="0"/>
              <a:t>All threads join master thread and disband 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!$OMP END PARALLEL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 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</a:t>
            </a:r>
            <a:r>
              <a:rPr lang="en-US" sz="1400" b="1" i="1" dirty="0"/>
              <a:t>Resume serial code 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  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b="1" dirty="0"/>
              <a:t>   END</a:t>
            </a:r>
            <a:endParaRPr lang="en-US" sz="1400" dirty="0"/>
          </a:p>
        </p:txBody>
      </p:sp>
      <p:sp>
        <p:nvSpPr>
          <p:cNvPr id="6" name="Arrow: Down 5"/>
          <p:cNvSpPr/>
          <p:nvPr/>
        </p:nvSpPr>
        <p:spPr>
          <a:xfrm>
            <a:off x="6019800" y="3429000"/>
            <a:ext cx="304800" cy="16002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Arrow: Down 6"/>
          <p:cNvSpPr/>
          <p:nvPr/>
        </p:nvSpPr>
        <p:spPr>
          <a:xfrm>
            <a:off x="662940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Arrow: Down 7"/>
          <p:cNvSpPr/>
          <p:nvPr/>
        </p:nvSpPr>
        <p:spPr>
          <a:xfrm>
            <a:off x="693420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Arrow: Down 8"/>
          <p:cNvSpPr/>
          <p:nvPr/>
        </p:nvSpPr>
        <p:spPr>
          <a:xfrm>
            <a:off x="7335838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Arrow: Down 9"/>
          <p:cNvSpPr/>
          <p:nvPr/>
        </p:nvSpPr>
        <p:spPr>
          <a:xfrm>
            <a:off x="7734300" y="3646488"/>
            <a:ext cx="304800" cy="116522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Arrow: Down 10"/>
          <p:cNvSpPr/>
          <p:nvPr/>
        </p:nvSpPr>
        <p:spPr>
          <a:xfrm>
            <a:off x="805815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794375" y="3962400"/>
            <a:ext cx="2743200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591300" y="4419600"/>
            <a:ext cx="19050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79" name="TextBox 24"/>
          <p:cNvSpPr txBox="1">
            <a:spLocks noChangeArrowheads="1"/>
          </p:cNvSpPr>
          <p:nvPr/>
        </p:nvSpPr>
        <p:spPr bwMode="auto">
          <a:xfrm>
            <a:off x="4948238" y="3813175"/>
            <a:ext cx="1066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Shared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Private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6019800" y="4419600"/>
            <a:ext cx="3048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1143000"/>
          </a:xfrm>
        </p:spPr>
        <p:txBody>
          <a:bodyPr/>
          <a:lstStyle/>
          <a:p>
            <a:r>
              <a:rPr lang="en-US" altLang="en-US" sz="3200"/>
              <a:t>OpenMP Fortran </a:t>
            </a:r>
            <a:br>
              <a:rPr lang="en-US" altLang="en-US" sz="3200"/>
            </a:br>
            <a:r>
              <a:rPr lang="en-US" altLang="en-US" sz="3200"/>
              <a:t>in two MPI ranks</a:t>
            </a:r>
            <a:br>
              <a:rPr lang="en-US" altLang="en-US" sz="3200"/>
            </a:br>
            <a:r>
              <a:rPr lang="en-US" altLang="en-US" sz="3200"/>
              <a:t>and five MP threads per MPI rank</a:t>
            </a:r>
          </a:p>
        </p:txBody>
      </p:sp>
      <p:sp>
        <p:nvSpPr>
          <p:cNvPr id="6" name="Arrow: Down 5"/>
          <p:cNvSpPr/>
          <p:nvPr/>
        </p:nvSpPr>
        <p:spPr>
          <a:xfrm>
            <a:off x="6019800" y="3429000"/>
            <a:ext cx="304800" cy="16002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Arrow: Down 6"/>
          <p:cNvSpPr/>
          <p:nvPr/>
        </p:nvSpPr>
        <p:spPr>
          <a:xfrm>
            <a:off x="662940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Arrow: Down 7"/>
          <p:cNvSpPr/>
          <p:nvPr/>
        </p:nvSpPr>
        <p:spPr>
          <a:xfrm>
            <a:off x="693420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Arrow: Down 8"/>
          <p:cNvSpPr/>
          <p:nvPr/>
        </p:nvSpPr>
        <p:spPr>
          <a:xfrm>
            <a:off x="7335838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Arrow: Down 9"/>
          <p:cNvSpPr/>
          <p:nvPr/>
        </p:nvSpPr>
        <p:spPr>
          <a:xfrm>
            <a:off x="7734300" y="3646488"/>
            <a:ext cx="304800" cy="116522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Arrow: Down 10"/>
          <p:cNvSpPr/>
          <p:nvPr/>
        </p:nvSpPr>
        <p:spPr>
          <a:xfrm>
            <a:off x="805815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794375" y="3962400"/>
            <a:ext cx="2743200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591300" y="4419600"/>
            <a:ext cx="19050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02" name="TextBox 24"/>
          <p:cNvSpPr txBox="1">
            <a:spLocks noChangeArrowheads="1"/>
          </p:cNvSpPr>
          <p:nvPr/>
        </p:nvSpPr>
        <p:spPr bwMode="auto">
          <a:xfrm>
            <a:off x="4948238" y="3813175"/>
            <a:ext cx="1066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Shared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Private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6019800" y="4419600"/>
            <a:ext cx="3048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Down 29"/>
          <p:cNvSpPr/>
          <p:nvPr/>
        </p:nvSpPr>
        <p:spPr>
          <a:xfrm>
            <a:off x="1909763" y="3429000"/>
            <a:ext cx="304800" cy="16002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Arrow: Down 30"/>
          <p:cNvSpPr/>
          <p:nvPr/>
        </p:nvSpPr>
        <p:spPr>
          <a:xfrm>
            <a:off x="2519363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" name="Arrow: Down 31"/>
          <p:cNvSpPr/>
          <p:nvPr/>
        </p:nvSpPr>
        <p:spPr>
          <a:xfrm>
            <a:off x="2824163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" name="Arrow: Down 32"/>
          <p:cNvSpPr/>
          <p:nvPr/>
        </p:nvSpPr>
        <p:spPr>
          <a:xfrm>
            <a:off x="3225800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Arrow: Down 33"/>
          <p:cNvSpPr/>
          <p:nvPr/>
        </p:nvSpPr>
        <p:spPr>
          <a:xfrm>
            <a:off x="3624263" y="3646488"/>
            <a:ext cx="304800" cy="116522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" name="Arrow: Down 34"/>
          <p:cNvSpPr/>
          <p:nvPr/>
        </p:nvSpPr>
        <p:spPr>
          <a:xfrm>
            <a:off x="3948113" y="3657600"/>
            <a:ext cx="304800" cy="116681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1684338" y="3962400"/>
            <a:ext cx="2743200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2481263" y="4419600"/>
            <a:ext cx="19050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12" name="TextBox 37"/>
          <p:cNvSpPr txBox="1">
            <a:spLocks noChangeArrowheads="1"/>
          </p:cNvSpPr>
          <p:nvPr/>
        </p:nvSpPr>
        <p:spPr bwMode="auto">
          <a:xfrm>
            <a:off x="838200" y="3813175"/>
            <a:ext cx="1066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Shared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Private</a:t>
            </a:r>
          </a:p>
        </p:txBody>
      </p:sp>
      <p:cxnSp>
        <p:nvCxnSpPr>
          <p:cNvPr id="39" name="Straight Connector 38"/>
          <p:cNvCxnSpPr>
            <a:cxnSpLocks/>
          </p:cNvCxnSpPr>
          <p:nvPr/>
        </p:nvCxnSpPr>
        <p:spPr>
          <a:xfrm>
            <a:off x="1909763" y="4419600"/>
            <a:ext cx="304800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14" name="TextBox 39"/>
          <p:cNvSpPr txBox="1">
            <a:spLocks noChangeArrowheads="1"/>
          </p:cNvSpPr>
          <p:nvPr/>
        </p:nvSpPr>
        <p:spPr bwMode="auto">
          <a:xfrm>
            <a:off x="1455738" y="2154238"/>
            <a:ext cx="66706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Rank 0                                                       Rank 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Master Thread                                           Master Thread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Thread Team                                             Thread Team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09600" y="1905000"/>
            <a:ext cx="3957638" cy="358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76800" y="1905000"/>
            <a:ext cx="3957638" cy="358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217488"/>
            <a:ext cx="8229600" cy="1143000"/>
          </a:xfrm>
        </p:spPr>
        <p:txBody>
          <a:bodyPr/>
          <a:lstStyle/>
          <a:p>
            <a:r>
              <a:rPr lang="en-US" altLang="en-US"/>
              <a:t>Vis with Graphics Magick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5146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0600" y="26670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28194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29718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7800" y="31242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00200" y="32766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52600" y="34290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05000" y="35814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57400" y="37338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09800" y="38862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62200" y="40386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14600" y="4191000"/>
            <a:ext cx="990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619750" y="25098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772150" y="26622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924550" y="28146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76950" y="29670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229350" y="31194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81750" y="32718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534150" y="34242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686550" y="35766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838950" y="37290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91350" y="38814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143750" y="40338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296150" y="4186238"/>
            <a:ext cx="990600" cy="99060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442" name="TextBox 3"/>
          <p:cNvSpPr txBox="1">
            <a:spLocks noChangeArrowheads="1"/>
          </p:cNvSpPr>
          <p:nvPr/>
        </p:nvSpPr>
        <p:spPr bwMode="auto">
          <a:xfrm>
            <a:off x="1428750" y="1552575"/>
            <a:ext cx="53911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Movie Frames                                  Movie Frames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Of Floating Point                              of Integer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Numbers                                           Pixels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Convert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32 float point number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to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32 integer ARGB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                       Pixel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Red, Green, and Blue with a transparency factor A.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Movie frames are made with gray scale pixels.</a:t>
            </a:r>
          </a:p>
        </p:txBody>
      </p:sp>
      <p:sp>
        <p:nvSpPr>
          <p:cNvPr id="17" name="Arrow: Right 16"/>
          <p:cNvSpPr/>
          <p:nvPr/>
        </p:nvSpPr>
        <p:spPr>
          <a:xfrm>
            <a:off x="3900488" y="4491038"/>
            <a:ext cx="2160587" cy="4572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Discussion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ChangeArrowheads="1"/>
          </p:cNvSpPr>
          <p:nvPr/>
        </p:nvSpPr>
        <p:spPr bwMode="auto">
          <a:xfrm>
            <a:off x="1066800" y="1295400"/>
            <a:ext cx="4572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#!/bin/bash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rm data/*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rm pebble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gfortran pebble.f -o pebble -O3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ChangeArrowheads="1"/>
          </p:cNvSpPr>
          <p:nvPr/>
        </p:nvSpPr>
        <p:spPr bwMode="auto">
          <a:xfrm>
            <a:off x="1295400" y="1447800"/>
            <a:ext cx="60960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#!/bin/bash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rm temp_fort/*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rm data/*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rm pebble_mpi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mpif77 pebble_mpi.f -o pebble_mpi -O3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mpirun -np  8  pebble_mpi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Discussion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i="1"/>
              <a:t>Parallel Computing </a:t>
            </a:r>
            <a:br>
              <a:rPr lang="en-US" altLang="en-US" sz="4000" b="1" i="1"/>
            </a:br>
            <a:endParaRPr lang="en-US" altLang="en-US" sz="4000" b="1" i="1"/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u="sng"/>
              <a:t>Topics </a:t>
            </a:r>
            <a:endParaRPr lang="en-US" altLang="en-US"/>
          </a:p>
          <a:p>
            <a:pPr eaLnBrk="1" hangingPunct="1"/>
            <a:r>
              <a:rPr lang="en-US" altLang="en-US"/>
              <a:t>Programming Languages</a:t>
            </a:r>
          </a:p>
          <a:p>
            <a:pPr eaLnBrk="1" hangingPunct="1"/>
            <a:r>
              <a:rPr lang="en-US" altLang="en-US"/>
              <a:t>Decomposition of a Problem Data Domain </a:t>
            </a:r>
          </a:p>
          <a:p>
            <a:pPr eaLnBrk="1" hangingPunct="1"/>
            <a:r>
              <a:rPr lang="en-US" altLang="en-US"/>
              <a:t>Programming Constructs for Parallel Computing</a:t>
            </a:r>
          </a:p>
          <a:p>
            <a:pPr eaLnBrk="1" hangingPunct="1"/>
            <a:r>
              <a:rPr lang="en-US" altLang="en-US"/>
              <a:t>Efficiency Modeling of Parallel Computing</a:t>
            </a:r>
          </a:p>
          <a:p>
            <a:pPr eaLnBrk="1" hangingPunct="1"/>
            <a:r>
              <a:rPr lang="en-US" altLang="en-US"/>
              <a:t>Cost of Operations – Algorithm Complexity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GitHub Repository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References/Links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x-none" sz="1600">
                <a:latin typeface="Calibri" charset="0"/>
                <a:ea typeface="Calibri" charset="0"/>
                <a:cs typeface="Times New Roman" charset="0"/>
              </a:rPr>
              <a:t>Pebble References:</a:t>
            </a:r>
          </a:p>
          <a:p>
            <a:pPr marL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x-none" sz="1600" u="sng">
                <a:solidFill>
                  <a:srgbClr val="0000FF"/>
                </a:solidFill>
                <a:latin typeface="Calibri" charset="0"/>
                <a:ea typeface="Calibri" charset="0"/>
                <a:cs typeface="Times New Roman" charset="0"/>
                <a:hlinkClick r:id="rId2"/>
              </a:rPr>
              <a:t>https://en.wikipedia.org/wiki/Acoustic_wave</a:t>
            </a:r>
            <a:endParaRPr lang="en-US" altLang="x-none" sz="1600">
              <a:latin typeface="Calibri" charset="0"/>
              <a:ea typeface="Calibri" charset="0"/>
              <a:cs typeface="Times New Roman" charset="0"/>
            </a:endParaRPr>
          </a:p>
          <a:p>
            <a:pPr marL="0">
              <a:spcBef>
                <a:spcPct val="0"/>
              </a:spcBef>
            </a:pPr>
            <a:r>
              <a:rPr lang="en-US" altLang="x-none" sz="1600">
                <a:latin typeface="Calibri" charset="0"/>
                <a:ea typeface="Calibri" charset="0"/>
                <a:cs typeface="Times New Roman" charset="0"/>
              </a:rPr>
              <a:t>Seismic Modeling and Imaging with the Complete Wave Equation, SEG Course Notes Series, No. 8. by Ralph Phillip Bording and Larry R. Lines</a:t>
            </a:r>
          </a:p>
          <a:p>
            <a:pPr marL="0">
              <a:spcBef>
                <a:spcPct val="0"/>
              </a:spcBef>
            </a:pPr>
            <a:r>
              <a:rPr lang="en-US" altLang="x-none" sz="1600">
                <a:latin typeface="Calibri" charset="0"/>
                <a:ea typeface="Calibri" charset="0"/>
                <a:cs typeface="Times New Roman" charset="0"/>
              </a:rPr>
              <a:t> </a:t>
            </a:r>
            <a:r>
              <a:rPr lang="en-US" altLang="x-none" sz="1600" u="sng">
                <a:solidFill>
                  <a:srgbClr val="0000FF"/>
                </a:solidFill>
                <a:latin typeface="Calibri" charset="0"/>
                <a:ea typeface="Calibri" charset="0"/>
                <a:cs typeface="Times New Roman" charset="0"/>
                <a:hlinkClick r:id="rId3"/>
              </a:rPr>
              <a:t>https://en.wikipedia.org/wiki/Fortran</a:t>
            </a:r>
            <a:endParaRPr lang="en-US" altLang="x-none" sz="1600">
              <a:latin typeface="Calibri" charset="0"/>
              <a:ea typeface="Calibri" charset="0"/>
              <a:cs typeface="Times New Roman" charset="0"/>
            </a:endParaRPr>
          </a:p>
          <a:p>
            <a:pPr marL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x-none" sz="1600" u="sng">
                <a:solidFill>
                  <a:srgbClr val="0000FF"/>
                </a:solidFill>
                <a:latin typeface="Calibri" charset="0"/>
                <a:ea typeface="Calibri" charset="0"/>
                <a:cs typeface="Times New Roman" charset="0"/>
                <a:hlinkClick r:id="rId4"/>
              </a:rPr>
              <a:t>https://www.open-mpi.org/</a:t>
            </a:r>
            <a:endParaRPr lang="en-US" altLang="x-none" sz="1600">
              <a:latin typeface="Calibri" charset="0"/>
              <a:ea typeface="Calibri" charset="0"/>
              <a:cs typeface="Times New Roman" charset="0"/>
            </a:endParaRPr>
          </a:p>
          <a:p>
            <a:pPr marL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x-none" sz="1600" u="sng">
                <a:solidFill>
                  <a:srgbClr val="0000FF"/>
                </a:solidFill>
                <a:latin typeface="Calibri" charset="0"/>
                <a:ea typeface="Calibri" charset="0"/>
                <a:cs typeface="Times New Roman" charset="0"/>
                <a:hlinkClick r:id="rId5"/>
              </a:rPr>
              <a:t>https://computing.llnl.gov/tutorials/openMP/</a:t>
            </a:r>
            <a:endParaRPr lang="en-US" altLang="x-none" sz="1600">
              <a:latin typeface="Calibri" charset="0"/>
              <a:ea typeface="Calibri" charset="0"/>
              <a:cs typeface="Times New Roman" charset="0"/>
            </a:endParaRPr>
          </a:p>
          <a:p>
            <a:pPr marL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x-none" sz="1600" u="sng">
                <a:solidFill>
                  <a:srgbClr val="0000FF"/>
                </a:solidFill>
                <a:latin typeface="Calibri" charset="0"/>
                <a:ea typeface="Calibri" charset="0"/>
                <a:cs typeface="Times New Roman" charset="0"/>
                <a:hlinkClick r:id="rId6"/>
              </a:rPr>
              <a:t>https://www.openmp.org/resources/tutorials-articles/</a:t>
            </a:r>
            <a:endParaRPr lang="en-US" altLang="x-none" sz="1600">
              <a:latin typeface="Calibri" charset="0"/>
              <a:ea typeface="Calibri" charset="0"/>
              <a:cs typeface="Times New Roman" charset="0"/>
            </a:endParaRPr>
          </a:p>
          <a:p>
            <a:pPr marL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x-none" sz="1600" u="sng">
                <a:solidFill>
                  <a:srgbClr val="0000FF"/>
                </a:solidFill>
                <a:latin typeface="Calibri" charset="0"/>
                <a:ea typeface="Calibri" charset="0"/>
                <a:cs typeface="Times New Roman" charset="0"/>
                <a:hlinkClick r:id="rId7"/>
              </a:rPr>
              <a:t>https://www.openacc.org/</a:t>
            </a:r>
            <a:endParaRPr lang="en-US" altLang="x-none" sz="1600">
              <a:latin typeface="Calibri" charset="0"/>
              <a:ea typeface="Calibri" charset="0"/>
              <a:cs typeface="Times New Roman" charset="0"/>
            </a:endParaRPr>
          </a:p>
          <a:p>
            <a:pPr marL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x-none" sz="1600" u="sng">
                <a:solidFill>
                  <a:srgbClr val="0000FF"/>
                </a:solidFill>
                <a:latin typeface="Calibri" charset="0"/>
                <a:ea typeface="Calibri" charset="0"/>
                <a:cs typeface="Times New Roman" charset="0"/>
                <a:hlinkClick r:id="rId8"/>
              </a:rPr>
              <a:t>https://en.wikipedia.org/wiki/OpenACC</a:t>
            </a:r>
            <a:endParaRPr lang="en-US" altLang="x-none" sz="1600">
              <a:latin typeface="Calibri" charset="0"/>
              <a:ea typeface="Calibri" charset="0"/>
              <a:cs typeface="Times New Roman" charset="0"/>
            </a:endParaRPr>
          </a:p>
          <a:p>
            <a:pPr marL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altLang="x-none" sz="1600" u="sng">
                <a:solidFill>
                  <a:srgbClr val="0000FF"/>
                </a:solidFill>
                <a:latin typeface="Calibri" charset="0"/>
                <a:ea typeface="Calibri" charset="0"/>
                <a:cs typeface="Times New Roman" charset="0"/>
                <a:hlinkClick r:id="rId9"/>
              </a:rPr>
              <a:t>https://en.wikipedia.org/wiki/RGBA_color_model</a:t>
            </a:r>
            <a:r>
              <a:rPr lang="en-US" altLang="x-none">
                <a:latin typeface="Calibri" charset="0"/>
                <a:ea typeface="Calibri" charset="0"/>
                <a:cs typeface="Times New Roman" charset="0"/>
              </a:rPr>
              <a:t> </a:t>
            </a:r>
          </a:p>
          <a:p>
            <a:pPr marL="0"/>
            <a:endParaRPr lang="en-US" altLang="x-none">
              <a:ea typeface="Calibri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Parallel Compute Examples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/>
              <a:t>Fortran – C codes</a:t>
            </a:r>
          </a:p>
          <a:p>
            <a:pPr eaLnBrk="1" hangingPunct="1">
              <a:defRPr/>
            </a:pPr>
            <a:r>
              <a:rPr lang="en-US" altLang="en-US" sz="2400" dirty="0" err="1"/>
              <a:t>OpenMPI</a:t>
            </a: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/>
              <a:t>Linux Machines – Multi-Core Laptops with GPU’s</a:t>
            </a:r>
          </a:p>
          <a:p>
            <a:pPr eaLnBrk="1" hangingPunct="1">
              <a:defRPr/>
            </a:pPr>
            <a:r>
              <a:rPr lang="en-US" altLang="en-US" sz="2400" dirty="0"/>
              <a:t>Network machines – Local, Remote, or Cloud</a:t>
            </a:r>
          </a:p>
          <a:p>
            <a:pPr lvl="1" eaLnBrk="1" hangingPunct="1">
              <a:defRPr/>
            </a:pPr>
            <a:r>
              <a:rPr lang="en-US" altLang="en-US" sz="2000" dirty="0"/>
              <a:t>Connect with User ID and Password</a:t>
            </a:r>
          </a:p>
          <a:p>
            <a:pPr lvl="1" eaLnBrk="1" hangingPunct="1">
              <a:defRPr/>
            </a:pPr>
            <a:r>
              <a:rPr lang="en-US" altLang="en-US" sz="2000" dirty="0"/>
              <a:t>SSH w/o passwords – best if inside a very tight firewall</a:t>
            </a:r>
          </a:p>
          <a:p>
            <a:pPr eaLnBrk="1" hangingPunct="1">
              <a:defRPr/>
            </a:pPr>
            <a:r>
              <a:rPr lang="en-US" altLang="en-US" sz="2400" dirty="0"/>
              <a:t>Exa-Scale (10^18) machines with operations per second</a:t>
            </a:r>
          </a:p>
          <a:p>
            <a:pPr eaLnBrk="1" hangingPunct="1">
              <a:defRPr/>
            </a:pPr>
            <a:r>
              <a:rPr lang="en-US" altLang="en-US" sz="2400" dirty="0"/>
              <a:t>Network Mounted File Systems – NFS</a:t>
            </a:r>
          </a:p>
          <a:p>
            <a:pPr eaLnBrk="1" hangingPunct="1">
              <a:defRPr/>
            </a:pPr>
            <a:endParaRPr lang="en-US" altLang="en-US" dirty="0"/>
          </a:p>
          <a:p>
            <a:pPr marL="0" indent="0" eaLnBrk="1" hangingPunct="1">
              <a:buFontTx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History of Machines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Illiac – University of Illinois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PEPE – DOD Radar Machine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FPS – Array Processors                   -1980’s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Cray X machines                              - 1980’s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IBM Multiprocessors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Hardware – CM 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PC clusters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IBM Blue Gene – 128,000 cpu’s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Oak Ridge Summit – IBM Power 9    - 2019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Japan’s – Number 1 in the TOP 500  - 2020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CRAY 2</a:t>
            </a:r>
          </a:p>
        </p:txBody>
      </p:sp>
      <p:pic>
        <p:nvPicPr>
          <p:cNvPr id="2253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5063"/>
            <a:ext cx="9144000" cy="494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Vis-10.7-Pebble--Slides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Beowulf Cluster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2052</Words>
  <Application>Microsoft Macintosh PowerPoint</Application>
  <PresentationFormat>On-screen Show (4:3)</PresentationFormat>
  <Paragraphs>440</Paragraphs>
  <Slides>51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Times New Roman</vt:lpstr>
      <vt:lpstr>Gulim</vt:lpstr>
      <vt:lpstr>Times</vt:lpstr>
      <vt:lpstr>Wingdings</vt:lpstr>
      <vt:lpstr>Calibri</vt:lpstr>
      <vt:lpstr>Default Design</vt:lpstr>
      <vt:lpstr>MathType 4.0 Equation</vt:lpstr>
      <vt:lpstr>Blue Waters Petascale Semester Curriculum v1.0 Unit 10: Productivity and Visualization Lesson 3: Visualization 1 Developed by R. Phillip Bording for the Shodor Education Foundation, Inc.</vt:lpstr>
      <vt:lpstr>Except where otherwise noted, this work by The Shodor Education Foundation, Inc. is licensed under CC BY-SA 4.0. To view a copy of this license, visit https://creativecommons.org/licenses/by-sa/4.0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Blue Waters Project</vt:lpstr>
      <vt:lpstr>Parallel Computing – Geophysical Data Processing</vt:lpstr>
      <vt:lpstr>Parallel Computing  </vt:lpstr>
      <vt:lpstr>Parallel Compute Examples</vt:lpstr>
      <vt:lpstr>History of Machines</vt:lpstr>
      <vt:lpstr>CRAY 2</vt:lpstr>
      <vt:lpstr>Beowulf Cluster </vt:lpstr>
      <vt:lpstr>Gaming Laptop with a GPU</vt:lpstr>
      <vt:lpstr>SIZE, COST, and HEAT</vt:lpstr>
      <vt:lpstr>Chips have λ = Wire Sizes Lambda Rules – now at 7 nanometers</vt:lpstr>
      <vt:lpstr>PowerPoint Presentation</vt:lpstr>
      <vt:lpstr>After Gustfason 2004</vt:lpstr>
      <vt:lpstr>Acoustic Waves – Pebble.f</vt:lpstr>
      <vt:lpstr>Acoustic, Constant Density</vt:lpstr>
      <vt:lpstr>Acoustic Waves in 2D</vt:lpstr>
      <vt:lpstr>Acoustic Waves in 2D</vt:lpstr>
      <vt:lpstr>Acoustic Waves in 2D</vt:lpstr>
      <vt:lpstr>Acoustic Waves in 2D MPI Ghost Zones</vt:lpstr>
      <vt:lpstr>Acoustic Waves in 2D MPI Ghost Zones</vt:lpstr>
      <vt:lpstr>Acoustic Waves in 2D MPI Parallel Compute Regions</vt:lpstr>
      <vt:lpstr>Time Marching </vt:lpstr>
      <vt:lpstr>Movie Time  </vt:lpstr>
      <vt:lpstr>What is ARGB?</vt:lpstr>
      <vt:lpstr>What is ARGB?</vt:lpstr>
      <vt:lpstr>PowerPoint Presentation</vt:lpstr>
      <vt:lpstr>Opacity – Alpha Values</vt:lpstr>
      <vt:lpstr>PowerPoint Presentation</vt:lpstr>
      <vt:lpstr>Codes cmap.f and cfrgb.c</vt:lpstr>
      <vt:lpstr>PowerPoint Presentation</vt:lpstr>
      <vt:lpstr>Algorithm Complexity</vt:lpstr>
      <vt:lpstr>PowerPoint Presentation</vt:lpstr>
      <vt:lpstr>Basic MPI Code </vt:lpstr>
      <vt:lpstr>Startup MPI Routines </vt:lpstr>
      <vt:lpstr>Pebble_mpi.f   </vt:lpstr>
      <vt:lpstr>Pebble_mpi.f   </vt:lpstr>
      <vt:lpstr>PowerPoint Presentation</vt:lpstr>
      <vt:lpstr>Floating Point Operations per Second </vt:lpstr>
      <vt:lpstr>Timing Code Methods</vt:lpstr>
      <vt:lpstr>Run Scripts</vt:lpstr>
      <vt:lpstr>PowerPoint Presentation</vt:lpstr>
      <vt:lpstr>OpenMP Fortran Basics</vt:lpstr>
      <vt:lpstr>OpenMP Fortran  in two MPI ranks and five MP threads per MPI rank</vt:lpstr>
      <vt:lpstr>Vis with Graphics Magick </vt:lpstr>
      <vt:lpstr>Discussion Time</vt:lpstr>
      <vt:lpstr>PowerPoint Presentation</vt:lpstr>
      <vt:lpstr>PowerPoint Presentation</vt:lpstr>
      <vt:lpstr>Discussion Time</vt:lpstr>
      <vt:lpstr>GitHub Repository </vt:lpstr>
      <vt:lpstr>References/Links</vt:lpstr>
    </vt:vector>
  </TitlesOfParts>
  <Company>Earth Scineces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pbording</dc:creator>
  <cp:lastModifiedBy>Aaron Weeden</cp:lastModifiedBy>
  <cp:revision>82</cp:revision>
  <cp:lastPrinted>2020-08-09T21:50:49Z</cp:lastPrinted>
  <dcterms:created xsi:type="dcterms:W3CDTF">2006-11-01T19:54:59Z</dcterms:created>
  <dcterms:modified xsi:type="dcterms:W3CDTF">2020-10-11T17:52:50Z</dcterms:modified>
</cp:coreProperties>
</file>