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png" ContentType="image/png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  <p:sldMasterId id="2147483660" r:id="rId2"/>
  </p:sldMasterIdLst>
  <p:notesMasterIdLst>
    <p:notesMasterId r:id="rId65"/>
  </p:notesMasterIdLst>
  <p:handoutMasterIdLst>
    <p:handoutMasterId r:id="rId66"/>
  </p:handoutMasterIdLst>
  <p:sldIdLst>
    <p:sldId id="387" r:id="rId3"/>
    <p:sldId id="389" r:id="rId4"/>
    <p:sldId id="384" r:id="rId5"/>
    <p:sldId id="263" r:id="rId6"/>
    <p:sldId id="265" r:id="rId7"/>
    <p:sldId id="337" r:id="rId8"/>
    <p:sldId id="266" r:id="rId9"/>
    <p:sldId id="260" r:id="rId10"/>
    <p:sldId id="261" r:id="rId11"/>
    <p:sldId id="366" r:id="rId12"/>
    <p:sldId id="267" r:id="rId13"/>
    <p:sldId id="343" r:id="rId14"/>
    <p:sldId id="355" r:id="rId15"/>
    <p:sldId id="269" r:id="rId16"/>
    <p:sldId id="359" r:id="rId17"/>
    <p:sldId id="380" r:id="rId18"/>
    <p:sldId id="360" r:id="rId19"/>
    <p:sldId id="361" r:id="rId20"/>
    <p:sldId id="362" r:id="rId21"/>
    <p:sldId id="364" r:id="rId22"/>
    <p:sldId id="371" r:id="rId23"/>
    <p:sldId id="373" r:id="rId24"/>
    <p:sldId id="367" r:id="rId25"/>
    <p:sldId id="365" r:id="rId26"/>
    <p:sldId id="369" r:id="rId27"/>
    <p:sldId id="368" r:id="rId28"/>
    <p:sldId id="376" r:id="rId29"/>
    <p:sldId id="377" r:id="rId30"/>
    <p:sldId id="378" r:id="rId31"/>
    <p:sldId id="379" r:id="rId32"/>
    <p:sldId id="374" r:id="rId33"/>
    <p:sldId id="370" r:id="rId34"/>
    <p:sldId id="357" r:id="rId35"/>
    <p:sldId id="356" r:id="rId36"/>
    <p:sldId id="372" r:id="rId37"/>
    <p:sldId id="383" r:id="rId38"/>
    <p:sldId id="382" r:id="rId39"/>
    <p:sldId id="363" r:id="rId40"/>
    <p:sldId id="338" r:id="rId41"/>
    <p:sldId id="274" r:id="rId42"/>
    <p:sldId id="275" r:id="rId43"/>
    <p:sldId id="276" r:id="rId44"/>
    <p:sldId id="277" r:id="rId45"/>
    <p:sldId id="278" r:id="rId46"/>
    <p:sldId id="279" r:id="rId47"/>
    <p:sldId id="280" r:id="rId48"/>
    <p:sldId id="333" r:id="rId49"/>
    <p:sldId id="339" r:id="rId50"/>
    <p:sldId id="281" r:id="rId51"/>
    <p:sldId id="282" r:id="rId52"/>
    <p:sldId id="283" r:id="rId53"/>
    <p:sldId id="334" r:id="rId54"/>
    <p:sldId id="335" r:id="rId55"/>
    <p:sldId id="284" r:id="rId56"/>
    <p:sldId id="285" r:id="rId57"/>
    <p:sldId id="286" r:id="rId58"/>
    <p:sldId id="340" r:id="rId59"/>
    <p:sldId id="375" r:id="rId60"/>
    <p:sldId id="381" r:id="rId61"/>
    <p:sldId id="342" r:id="rId62"/>
    <p:sldId id="385" r:id="rId63"/>
    <p:sldId id="386" r:id="rId64"/>
  </p:sldIdLst>
  <p:sldSz cx="9144000" cy="6858000" type="screen4x3"/>
  <p:notesSz cx="9426575" cy="7077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0A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 autoAdjust="0"/>
    <p:restoredTop sz="94718"/>
  </p:normalViewPr>
  <p:slideViewPr>
    <p:cSldViewPr>
      <p:cViewPr varScale="1">
        <p:scale>
          <a:sx n="88" d="100"/>
          <a:sy n="88" d="100"/>
        </p:scale>
        <p:origin x="177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6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notesMaster" Target="notesMasters/notesMaster1.xml"/><Relationship Id="rId66" Type="http://schemas.openxmlformats.org/officeDocument/2006/relationships/handoutMaster" Target="handoutMasters/handoutMaster1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70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84638" cy="354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38763" y="0"/>
            <a:ext cx="4086225" cy="354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EFCB90B-09EF-4C44-9468-496AC5767EDF}" type="datetimeFigureOut">
              <a:rPr lang="en-US"/>
              <a:pPr>
                <a:defRPr/>
              </a:pPr>
              <a:t>10/11/20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23063"/>
            <a:ext cx="4084638" cy="354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8763" y="6723063"/>
            <a:ext cx="4086225" cy="354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1B8BDE5-6275-034D-9458-0A82AE8F62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8463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02" tIns="47151" rIns="94302" bIns="4715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38763" y="0"/>
            <a:ext cx="408622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02" tIns="47151" rIns="94302" bIns="4715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943225" y="530225"/>
            <a:ext cx="3540125" cy="2654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2975" y="3362325"/>
            <a:ext cx="7540625" cy="318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02" tIns="47151" rIns="94302" bIns="47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21475"/>
            <a:ext cx="408463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02" tIns="47151" rIns="94302" bIns="4715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38763" y="6721475"/>
            <a:ext cx="408622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02" tIns="47151" rIns="94302" bIns="4715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86B8EA7-4621-4E4E-8F09-BFB1D908A7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457200" indent="-298450" eaLnBrk="1" hangingPunct="1">
              <a:spcBef>
                <a:spcPct val="0"/>
              </a:spcBef>
              <a:buClr>
                <a:srgbClr val="000000"/>
              </a:buClr>
              <a:buSzPts val="1100"/>
            </a:pPr>
            <a:endParaRPr lang="x-none" altLang="x-none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 5.1 Waves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E89FF-A84E-F943-906B-A5F9E0635E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178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 5.1 Waves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0B534-9295-7649-A2D5-F91C26A777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829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 5.1 Waves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73FE1-94F4-764A-B995-714146C037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543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" name="Google Shape;12;p2"/>
          <p:cNvSpPr txBox="1">
            <a:spLocks noGrp="1"/>
          </p:cNvSpPr>
          <p:nvPr>
            <p:ph type="sldNum" idx="10"/>
          </p:nvPr>
        </p:nvSpPr>
        <p:spPr/>
        <p:txBody>
          <a:bodyPr spcFirstLastPara="1">
            <a:noAutofit/>
          </a:bodyPr>
          <a:lstStyle>
            <a:lvl1pPr lvl="0" eaLnBrk="0" hangingPunct="0">
              <a:buClrTx/>
              <a:buNone/>
              <a:defRPr>
                <a:ea typeface="+mn-ea"/>
                <a:cs typeface="+mn-cs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63EAC4E4-0B2F-9B45-87A1-74EB83B68881}" type="slidenum">
              <a:rPr lang="e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3565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" name="Google Shape;15;p3"/>
          <p:cNvSpPr txBox="1">
            <a:spLocks noGrp="1"/>
          </p:cNvSpPr>
          <p:nvPr>
            <p:ph type="sldNum" idx="10"/>
          </p:nvPr>
        </p:nvSpPr>
        <p:spPr/>
        <p:txBody>
          <a:bodyPr spcFirstLastPara="1">
            <a:noAutofit/>
          </a:bodyPr>
          <a:lstStyle>
            <a:lvl1pPr lvl="0" eaLnBrk="0" hangingPunct="0">
              <a:buClrTx/>
              <a:buNone/>
              <a:defRPr>
                <a:ea typeface="+mn-ea"/>
                <a:cs typeface="+mn-cs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7070F908-740F-EF42-A168-85D06325A1AC}" type="slidenum">
              <a:rPr lang="e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7884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19;p4"/>
          <p:cNvSpPr txBox="1">
            <a:spLocks noGrp="1"/>
          </p:cNvSpPr>
          <p:nvPr>
            <p:ph type="sldNum" idx="10"/>
          </p:nvPr>
        </p:nvSpPr>
        <p:spPr/>
        <p:txBody>
          <a:bodyPr spcFirstLastPara="1">
            <a:noAutofit/>
          </a:bodyPr>
          <a:lstStyle>
            <a:lvl1pPr lvl="0" eaLnBrk="0" hangingPunct="0">
              <a:buClrTx/>
              <a:buNone/>
              <a:defRPr>
                <a:ea typeface="+mn-ea"/>
                <a:cs typeface="+mn-cs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2B67C10A-7E62-7148-8FE8-B210EB727E1A}" type="slidenum">
              <a:rPr lang="e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605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" name="Google Shape;24;p5"/>
          <p:cNvSpPr txBox="1">
            <a:spLocks noGrp="1"/>
          </p:cNvSpPr>
          <p:nvPr>
            <p:ph type="sldNum" idx="10"/>
          </p:nvPr>
        </p:nvSpPr>
        <p:spPr/>
        <p:txBody>
          <a:bodyPr spcFirstLastPara="1">
            <a:noAutofit/>
          </a:bodyPr>
          <a:lstStyle>
            <a:lvl1pPr lvl="0" eaLnBrk="0" hangingPunct="0">
              <a:buClrTx/>
              <a:buNone/>
              <a:defRPr>
                <a:ea typeface="+mn-ea"/>
                <a:cs typeface="+mn-cs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36F35E06-5553-7648-ACD3-00788D209913}" type="slidenum">
              <a:rPr lang="e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4003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" name="Google Shape;27;p6"/>
          <p:cNvSpPr txBox="1">
            <a:spLocks noGrp="1"/>
          </p:cNvSpPr>
          <p:nvPr>
            <p:ph type="sldNum" idx="10"/>
          </p:nvPr>
        </p:nvSpPr>
        <p:spPr/>
        <p:txBody>
          <a:bodyPr spcFirstLastPara="1">
            <a:noAutofit/>
          </a:bodyPr>
          <a:lstStyle>
            <a:lvl1pPr lvl="0" eaLnBrk="0" hangingPunct="0">
              <a:buClrTx/>
              <a:buNone/>
              <a:defRPr>
                <a:ea typeface="+mn-ea"/>
                <a:cs typeface="+mn-cs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7AF3D53A-9E31-0149-A853-7ED9005AECE2}" type="slidenum">
              <a:rPr lang="e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06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" name="Google Shape;31;p7"/>
          <p:cNvSpPr txBox="1">
            <a:spLocks noGrp="1"/>
          </p:cNvSpPr>
          <p:nvPr>
            <p:ph type="sldNum" idx="10"/>
          </p:nvPr>
        </p:nvSpPr>
        <p:spPr/>
        <p:txBody>
          <a:bodyPr spcFirstLastPara="1">
            <a:noAutofit/>
          </a:bodyPr>
          <a:lstStyle>
            <a:lvl1pPr lvl="0" eaLnBrk="0" hangingPunct="0">
              <a:buClrTx/>
              <a:buNone/>
              <a:defRPr>
                <a:ea typeface="+mn-ea"/>
                <a:cs typeface="+mn-cs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3C97BC23-3772-3C40-970B-0ED4A3DB0E40}" type="slidenum">
              <a:rPr lang="e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40484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" name="Google Shape;34;p8"/>
          <p:cNvSpPr txBox="1">
            <a:spLocks noGrp="1"/>
          </p:cNvSpPr>
          <p:nvPr>
            <p:ph type="sldNum" idx="10"/>
          </p:nvPr>
        </p:nvSpPr>
        <p:spPr/>
        <p:txBody>
          <a:bodyPr spcFirstLastPara="1">
            <a:noAutofit/>
          </a:bodyPr>
          <a:lstStyle>
            <a:lvl1pPr lvl="0" eaLnBrk="0" hangingPunct="0">
              <a:buClrTx/>
              <a:buNone/>
              <a:defRPr>
                <a:ea typeface="+mn-ea"/>
                <a:cs typeface="+mn-cs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322452B1-64E7-CF47-ABCF-F8997F3B3F8D}" type="slidenum">
              <a:rPr lang="e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2184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6;p9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Font typeface="Arial" charset="0"/>
              <a:buNone/>
            </a:pPr>
            <a:endParaRPr lang="x-none" altLang="x-none" sz="1400">
              <a:solidFill>
                <a:srgbClr val="000000"/>
              </a:solidFill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" name="Google Shape;40;p9"/>
          <p:cNvSpPr txBox="1">
            <a:spLocks noGrp="1"/>
          </p:cNvSpPr>
          <p:nvPr>
            <p:ph type="sldNum" idx="10"/>
          </p:nvPr>
        </p:nvSpPr>
        <p:spPr/>
        <p:txBody>
          <a:bodyPr spcFirstLastPara="1">
            <a:noAutofit/>
          </a:bodyPr>
          <a:lstStyle>
            <a:lvl1pPr lvl="0" eaLnBrk="0" hangingPunct="0">
              <a:buClrTx/>
              <a:buNone/>
              <a:defRPr>
                <a:ea typeface="+mn-ea"/>
                <a:cs typeface="+mn-cs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0F680D97-6245-9540-B189-2EFC5C93BC1F}" type="slidenum">
              <a:rPr lang="e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360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 5.1 Waves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2F744-60A8-E64F-B97A-C16CE686D6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74744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" name="Google Shape;43;p10"/>
          <p:cNvSpPr txBox="1">
            <a:spLocks noGrp="1"/>
          </p:cNvSpPr>
          <p:nvPr>
            <p:ph type="sldNum" idx="10"/>
          </p:nvPr>
        </p:nvSpPr>
        <p:spPr/>
        <p:txBody>
          <a:bodyPr spcFirstLastPara="1">
            <a:noAutofit/>
          </a:bodyPr>
          <a:lstStyle>
            <a:lvl1pPr lvl="0" eaLnBrk="0" hangingPunct="0">
              <a:buClrTx/>
              <a:buNone/>
              <a:defRPr>
                <a:ea typeface="+mn-ea"/>
                <a:cs typeface="+mn-cs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F620FEE8-68B5-7A4D-A1D6-D73F97FEC12C}" type="slidenum">
              <a:rPr lang="e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1362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0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47;p11"/>
          <p:cNvSpPr txBox="1">
            <a:spLocks noGrp="1"/>
          </p:cNvSpPr>
          <p:nvPr>
            <p:ph type="sldNum" idx="10"/>
          </p:nvPr>
        </p:nvSpPr>
        <p:spPr/>
        <p:txBody>
          <a:bodyPr spcFirstLastPara="1">
            <a:noAutofit/>
          </a:bodyPr>
          <a:lstStyle>
            <a:lvl1pPr lvl="0" eaLnBrk="0" hangingPunct="0">
              <a:buClrTx/>
              <a:buNone/>
              <a:defRPr>
                <a:ea typeface="+mn-ea"/>
                <a:cs typeface="+mn-cs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40FC7DA6-5048-7A41-B5F7-3DD6ADB94F8E}" type="slidenum">
              <a:rPr lang="e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0731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;p12"/>
          <p:cNvSpPr txBox="1">
            <a:spLocks noGrp="1"/>
          </p:cNvSpPr>
          <p:nvPr>
            <p:ph type="sldNum" idx="10"/>
          </p:nvPr>
        </p:nvSpPr>
        <p:spPr/>
        <p:txBody>
          <a:bodyPr spcFirstLastPara="1">
            <a:noAutofit/>
          </a:bodyPr>
          <a:lstStyle>
            <a:lvl1pPr lvl="0" eaLnBrk="0" hangingPunct="0">
              <a:buClrTx/>
              <a:buNone/>
              <a:defRPr>
                <a:ea typeface="+mn-ea"/>
                <a:cs typeface="+mn-cs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5C435786-888E-4E44-92CB-0D7BB423814B}" type="slidenum">
              <a:rPr lang="e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895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 5.1 Waves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29A71-6F2E-694E-94F9-4076130731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78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 5.1 Waves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2C402-DC3C-F646-9071-F9911F2E09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4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 5.1 Waves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90421-454F-DF46-A6A7-FA64AF978E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607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 5.1 Waves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D02A5-4251-3546-96D6-C3135F8CD3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19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 5.1 Waves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956BE-A0CF-DE4D-ADCF-BCE6D08980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12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 5.1 Waves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1C154-0495-8A48-96E4-CECC594B86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077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 5.1 Waves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09558-5743-5C48-93B2-C336BE3BED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618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MPI 5.1 Waves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9CC8AED-F080-5F47-8CDE-C529B66762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311150" y="593725"/>
            <a:ext cx="85217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x-none" altLang="x-none">
              <a:sym typeface="Arial" charset="0"/>
            </a:endParaRPr>
          </a:p>
        </p:txBody>
      </p:sp>
      <p:sp>
        <p:nvSpPr>
          <p:cNvPr id="13315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311150" y="1536700"/>
            <a:ext cx="8521700" cy="455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x-none" altLang="x-none">
              <a:sym typeface="Arial" charset="0"/>
            </a:endParaRPr>
          </a:p>
        </p:txBody>
      </p:sp>
      <p:sp>
        <p:nvSpPr>
          <p:cNvPr id="75780" name="Google Shape;8;p1"/>
          <p:cNvSpPr txBox="1">
            <a:spLocks noGrp="1"/>
          </p:cNvSpPr>
          <p:nvPr>
            <p:ph type="sldNum" idx="12"/>
          </p:nvPr>
        </p:nvSpPr>
        <p:spPr bwMode="auto"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defRPr sz="1000">
                <a:solidFill>
                  <a:srgbClr val="595959"/>
                </a:solidFill>
                <a:ea typeface="Arial" charset="0"/>
                <a:cs typeface="Arial" charset="0"/>
                <a:sym typeface="Arial" charset="0"/>
              </a:defRPr>
            </a:lvl1pPr>
          </a:lstStyle>
          <a:p>
            <a:fld id="{353D0C29-A1EA-014C-8EB0-9FCE294913DE}" type="slidenum">
              <a:rPr lang="uk-UA" altLang="x-none"/>
              <a:pPr/>
              <a:t>‹#›</a:t>
            </a:fld>
            <a:endParaRPr lang="uk-UA" altLang="x-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creativecommons.org/licenses/by-sa/4.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0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rtran" TargetMode="External"/><Relationship Id="rId4" Type="http://schemas.openxmlformats.org/officeDocument/2006/relationships/hyperlink" Target="https://www.open-mpi.org/" TargetMode="External"/><Relationship Id="rId5" Type="http://schemas.openxmlformats.org/officeDocument/2006/relationships/hyperlink" Target="https://computing.llnl.gov/tutorials/openMP/" TargetMode="External"/><Relationship Id="rId6" Type="http://schemas.openxmlformats.org/officeDocument/2006/relationships/hyperlink" Target="https://www.openmp.org/resources/tutorials-articles/" TargetMode="External"/><Relationship Id="rId7" Type="http://schemas.openxmlformats.org/officeDocument/2006/relationships/hyperlink" Target="https://www.openacc.org/" TargetMode="External"/><Relationship Id="rId8" Type="http://schemas.openxmlformats.org/officeDocument/2006/relationships/hyperlink" Target="https://en.wikipedia.org/wiki/OpenACC" TargetMode="External"/><Relationship Id="rId9" Type="http://schemas.openxmlformats.org/officeDocument/2006/relationships/hyperlink" Target="https://en.wikipedia.org/wiki/RGBA_color_mode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Acoustic_wav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 txBox="1">
            <a:spLocks noGrp="1"/>
          </p:cNvSpPr>
          <p:nvPr>
            <p:ph type="ctrTitle"/>
          </p:nvPr>
        </p:nvSpPr>
        <p:spPr>
          <a:xfrm>
            <a:off x="566738" y="857250"/>
            <a:ext cx="8010525" cy="5143500"/>
          </a:xfrm>
        </p:spPr>
        <p:txBody>
          <a:bodyPr anchor="ctr"/>
          <a:lstStyle/>
          <a:p>
            <a:pPr algn="l" eaLnBrk="1" fontAlgn="ctr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x-none" sz="2700" b="1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r>
              <a:rPr lang="en-US" altLang="x-none" sz="270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x-none" sz="27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700" b="1">
                <a:latin typeface="Times New Roman" charset="0"/>
                <a:ea typeface="Times New Roman" charset="0"/>
                <a:cs typeface="Times New Roman" charset="0"/>
              </a:rPr>
              <a:t>Unit 5: MPI</a:t>
            </a:r>
            <a:r>
              <a:rPr lang="en-US" altLang="x-none" sz="270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x-none" sz="27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700" b="1">
                <a:latin typeface="Times New Roman" charset="0"/>
                <a:ea typeface="Times New Roman" charset="0"/>
                <a:cs typeface="Times New Roman" charset="0"/>
              </a:rPr>
              <a:t>Lesson 10: Wave Propagation in MPI</a:t>
            </a:r>
            <a:br>
              <a:rPr lang="en-US" altLang="x-none" sz="2700" b="1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700" i="1">
                <a:latin typeface="Times New Roman" charset="0"/>
                <a:ea typeface="Times New Roman" charset="0"/>
                <a:cs typeface="Times New Roman" charset="0"/>
              </a:rPr>
              <a:t>Developed by R. Phillip Bording</a:t>
            </a:r>
            <a:br>
              <a:rPr lang="en-US" altLang="x-none" sz="2700" i="1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700" i="1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Gaming Laptop with a GPU</a:t>
            </a:r>
          </a:p>
        </p:txBody>
      </p:sp>
      <p:pic>
        <p:nvPicPr>
          <p:cNvPr id="36866" name="Content Placeholder 2" descr="A computer&#10;&#10;Description automatically generate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74863" y="1676400"/>
            <a:ext cx="5491162" cy="4114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Gulim" charset="-127"/>
              </a:rPr>
              <a:t>SIZE, COST, and HEAT</a:t>
            </a:r>
          </a:p>
        </p:txBody>
      </p:sp>
      <p:pic>
        <p:nvPicPr>
          <p:cNvPr id="378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688" y="1112838"/>
            <a:ext cx="3984625" cy="376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1246188" y="4800600"/>
            <a:ext cx="66484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charset="0"/>
              </a:rPr>
              <a:t>The EARTH Simulator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charset="0"/>
              </a:rPr>
              <a:t>3 Megawatts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charset="0"/>
              </a:rPr>
              <a:t>500 Million US $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charset="0"/>
              </a:rPr>
              <a:t>It doesn’t simulate global warming, IT CAUSES IT!</a:t>
            </a:r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5638800" y="6324600"/>
            <a:ext cx="155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Bednar, 2004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74613"/>
            <a:ext cx="7772400" cy="1741487"/>
          </a:xfrm>
        </p:spPr>
        <p:txBody>
          <a:bodyPr/>
          <a:lstStyle/>
          <a:p>
            <a:pPr algn="l" eaLnBrk="1" hangingPunct="1"/>
            <a:r>
              <a:rPr lang="en-US" altLang="en-US"/>
              <a:t>Chips have </a:t>
            </a:r>
            <a:r>
              <a:rPr lang="el-GR" altLang="en-US" sz="4800">
                <a:solidFill>
                  <a:srgbClr val="FF0000"/>
                </a:solidFill>
              </a:rPr>
              <a:t>λ</a:t>
            </a:r>
            <a:r>
              <a:rPr lang="en-US" altLang="en-US" sz="4800">
                <a:solidFill>
                  <a:srgbClr val="FF0000"/>
                </a:solidFill>
              </a:rPr>
              <a:t> = Wire Sizes</a:t>
            </a:r>
            <a:r>
              <a:rPr lang="en-US" altLang="en-US"/>
              <a:t/>
            </a:r>
            <a:br>
              <a:rPr lang="en-US" altLang="en-US"/>
            </a:br>
            <a:r>
              <a:rPr lang="en-US" altLang="en-US" sz="2800"/>
              <a:t>Lambda Rules – now at 7 nanometers</a:t>
            </a:r>
          </a:p>
        </p:txBody>
      </p:sp>
      <p:sp>
        <p:nvSpPr>
          <p:cNvPr id="38914" name="Rectangle 3"/>
          <p:cNvSpPr>
            <a:spLocks noChangeArrowheads="1"/>
          </p:cNvSpPr>
          <p:nvPr/>
        </p:nvSpPr>
        <p:spPr bwMode="auto">
          <a:xfrm>
            <a:off x="1219200" y="2514600"/>
            <a:ext cx="4572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600200" y="2209800"/>
            <a:ext cx="609600" cy="342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4800600" y="3810000"/>
            <a:ext cx="2590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17" name="Rectangle 6"/>
          <p:cNvSpPr>
            <a:spLocks noChangeArrowheads="1"/>
          </p:cNvSpPr>
          <p:nvPr/>
        </p:nvSpPr>
        <p:spPr bwMode="auto">
          <a:xfrm>
            <a:off x="5105400" y="3505200"/>
            <a:ext cx="381000" cy="228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18" name="Text Box 7"/>
          <p:cNvSpPr txBox="1">
            <a:spLocks noChangeArrowheads="1"/>
          </p:cNvSpPr>
          <p:nvPr/>
        </p:nvSpPr>
        <p:spPr bwMode="auto">
          <a:xfrm>
            <a:off x="2667000" y="4598988"/>
            <a:ext cx="1854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400" b="1" i="1">
                <a:latin typeface="Times New Roman" charset="0"/>
              </a:rPr>
              <a:t>½ = 4X</a:t>
            </a:r>
          </a:p>
        </p:txBody>
      </p:sp>
      <p:sp>
        <p:nvSpPr>
          <p:cNvPr id="2" name="Oval 1"/>
          <p:cNvSpPr/>
          <p:nvPr/>
        </p:nvSpPr>
        <p:spPr>
          <a:xfrm>
            <a:off x="914400" y="1981200"/>
            <a:ext cx="2057400" cy="182880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76800" y="3657600"/>
            <a:ext cx="838200" cy="67151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H="1" flipV="1">
            <a:off x="5867400" y="4329113"/>
            <a:ext cx="914400" cy="24765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2" name="TextBox 7"/>
          <p:cNvSpPr txBox="1">
            <a:spLocks noChangeArrowheads="1"/>
          </p:cNvSpPr>
          <p:nvPr/>
        </p:nvSpPr>
        <p:spPr bwMode="auto">
          <a:xfrm>
            <a:off x="5791200" y="4576763"/>
            <a:ext cx="28289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B050"/>
                </a:solidFill>
              </a:rPr>
              <a:t>Transistors</a:t>
            </a:r>
            <a:r>
              <a:rPr lang="en-US" altLang="en-US" sz="2800"/>
              <a:t> have wires at intersections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/>
              <a:t>Lambda</a:t>
            </a:r>
          </a:p>
          <a:p>
            <a:pPr marL="0" indent="0" eaLnBrk="1" hangingPunct="1">
              <a:buFontTx/>
              <a:buNone/>
            </a:pPr>
            <a:r>
              <a:rPr lang="en-US" altLang="en-US"/>
              <a:t>Rules define</a:t>
            </a:r>
          </a:p>
          <a:p>
            <a:pPr marL="0" indent="0" eaLnBrk="1" hangingPunct="1">
              <a:buFontTx/>
              <a:buNone/>
            </a:pPr>
            <a:r>
              <a:rPr lang="en-US" altLang="en-US"/>
              <a:t>the wire sizes</a:t>
            </a:r>
          </a:p>
          <a:p>
            <a:pPr marL="0" indent="0" eaLnBrk="1" hangingPunct="1">
              <a:buFontTx/>
              <a:buNone/>
            </a:pPr>
            <a:r>
              <a:rPr lang="en-US" altLang="en-US"/>
              <a:t>on the chip</a:t>
            </a:r>
          </a:p>
          <a:p>
            <a:pPr marL="0" indent="0" eaLnBrk="1" hangingPunct="1">
              <a:buFontTx/>
              <a:buNone/>
            </a:pPr>
            <a:endParaRPr lang="en-US" altLang="en-US"/>
          </a:p>
          <a:p>
            <a:pPr marL="0" indent="0" eaLnBrk="1" hangingPunct="1">
              <a:buFontTx/>
              <a:buNone/>
            </a:pPr>
            <a:r>
              <a:rPr lang="en-US" altLang="en-US"/>
              <a:t>Here is the</a:t>
            </a:r>
          </a:p>
          <a:p>
            <a:pPr marL="0" indent="0" eaLnBrk="1" hangingPunct="1">
              <a:buFontTx/>
              <a:buNone/>
            </a:pPr>
            <a:r>
              <a:rPr lang="en-US" altLang="en-US"/>
              <a:t>IBM 8 Cell</a:t>
            </a:r>
          </a:p>
          <a:p>
            <a:pPr marL="0" indent="0" eaLnBrk="1" hangingPunct="1">
              <a:buFontTx/>
              <a:buNone/>
            </a:pPr>
            <a:r>
              <a:rPr lang="en-US" altLang="en-US"/>
              <a:t>Processor</a:t>
            </a:r>
          </a:p>
        </p:txBody>
      </p:sp>
      <p:pic>
        <p:nvPicPr>
          <p:cNvPr id="399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641350"/>
            <a:ext cx="5943600" cy="593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Gulim" charset="-127"/>
              </a:rPr>
              <a:t>After Gustfason 2004</a:t>
            </a:r>
          </a:p>
        </p:txBody>
      </p:sp>
      <p:pic>
        <p:nvPicPr>
          <p:cNvPr id="4096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2169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5638800" y="6248400"/>
            <a:ext cx="155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Bednar, 2004</a:t>
            </a:r>
          </a:p>
        </p:txBody>
      </p:sp>
      <p:sp>
        <p:nvSpPr>
          <p:cNvPr id="40964" name="TextBox 1"/>
          <p:cNvSpPr txBox="1">
            <a:spLocks noChangeArrowheads="1"/>
          </p:cNvSpPr>
          <p:nvPr/>
        </p:nvSpPr>
        <p:spPr bwMode="auto">
          <a:xfrm flipH="1">
            <a:off x="5684838" y="2743200"/>
            <a:ext cx="31083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Arithmetic is getting faster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Memory has reached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Limit…… around 100 nsec.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Acoustic Waves – Pebble.f</a:t>
            </a:r>
          </a:p>
        </p:txBody>
      </p:sp>
      <p:sp>
        <p:nvSpPr>
          <p:cNvPr id="41986" name="TextBox 3"/>
          <p:cNvSpPr txBox="1">
            <a:spLocks noChangeArrowheads="1"/>
          </p:cNvSpPr>
          <p:nvPr/>
        </p:nvSpPr>
        <p:spPr bwMode="auto">
          <a:xfrm>
            <a:off x="852488" y="2057400"/>
            <a:ext cx="8161337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Acoustic waves are used to demonstrate how parallel computing can work.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The domain is two dimensional and the waves propagate in time.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Domain decomposition is in one dimension.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Good accuracy requires a 9-point spatial derivative stencil.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Typical domain is 512 by 512 grid points.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This requires a ghost zone region of 4 memory locations.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Movie frames are written every few time steps to create an animation.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A post processing step creates a Graphics Magick animation.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Acoustic, Constant Density</a:t>
            </a:r>
          </a:p>
        </p:txBody>
      </p:sp>
      <p:sp>
        <p:nvSpPr>
          <p:cNvPr id="43010" name="Text Box 3"/>
          <p:cNvSpPr txBox="1">
            <a:spLocks noChangeArrowheads="1"/>
          </p:cNvSpPr>
          <p:nvPr/>
        </p:nvSpPr>
        <p:spPr bwMode="auto">
          <a:xfrm>
            <a:off x="974725" y="2022475"/>
            <a:ext cx="710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3071813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898525" y="4232275"/>
            <a:ext cx="7042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Density is so constant it does not appear in the equation.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43013" name="Rectangle 6"/>
          <p:cNvSpPr>
            <a:spLocks noChangeArrowheads="1"/>
          </p:cNvSpPr>
          <p:nvPr/>
        </p:nvSpPr>
        <p:spPr bwMode="auto">
          <a:xfrm>
            <a:off x="3071813" y="3176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43014" name="Object 7"/>
          <p:cNvGraphicFramePr>
            <a:graphicFrameLocks noChangeAspect="1"/>
          </p:cNvGraphicFramePr>
          <p:nvPr/>
        </p:nvGraphicFramePr>
        <p:xfrm>
          <a:off x="685800" y="2209800"/>
          <a:ext cx="76962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r:id="rId3" imgW="2997200" imgH="508000" progId="Equation.DSMT4">
                  <p:embed/>
                </p:oleObj>
              </mc:Choice>
              <mc:Fallback>
                <p:oleObj r:id="rId3" imgW="2997200" imgH="508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76962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Text Box 8"/>
          <p:cNvSpPr txBox="1">
            <a:spLocks noChangeArrowheads="1"/>
          </p:cNvSpPr>
          <p:nvPr/>
        </p:nvSpPr>
        <p:spPr bwMode="auto">
          <a:xfrm>
            <a:off x="898525" y="4841875"/>
            <a:ext cx="35337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C is the P Wave Velocity.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The source energy is in src.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Psi is the wave field.</a:t>
            </a:r>
          </a:p>
        </p:txBody>
      </p:sp>
      <p:sp>
        <p:nvSpPr>
          <p:cNvPr id="43016" name="Rectangle 9"/>
          <p:cNvSpPr>
            <a:spLocks noChangeArrowheads="1"/>
          </p:cNvSpPr>
          <p:nvPr/>
        </p:nvSpPr>
        <p:spPr bwMode="auto">
          <a:xfrm>
            <a:off x="449580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43017" name="Object 10"/>
          <p:cNvGraphicFramePr>
            <a:graphicFrameLocks noChangeAspect="1"/>
          </p:cNvGraphicFramePr>
          <p:nvPr/>
        </p:nvGraphicFramePr>
        <p:xfrm>
          <a:off x="4495800" y="3348038"/>
          <a:ext cx="15240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r:id="rId5" imgW="152268" imgH="164957" progId="Equation.DSMT4">
                  <p:embed/>
                </p:oleObj>
              </mc:Choice>
              <mc:Fallback>
                <p:oleObj r:id="rId5" imgW="152268" imgH="164957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348038"/>
                        <a:ext cx="152400" cy="16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Acoustic Waves in 2D</a:t>
            </a:r>
          </a:p>
        </p:txBody>
      </p:sp>
      <p:sp>
        <p:nvSpPr>
          <p:cNvPr id="44034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r>
              <a:rPr lang="en-US" altLang="en-US" sz="2400"/>
              <a:t>Wave Equation, Utt = (Uxx + Uzz)/c^2 where t is time and (x,z) are spatial. </a:t>
            </a:r>
          </a:p>
          <a:p>
            <a:r>
              <a:rPr lang="en-US" altLang="en-US" sz="2400"/>
              <a:t>Utt is the second partial derivative in time.</a:t>
            </a:r>
          </a:p>
          <a:p>
            <a:r>
              <a:rPr lang="en-US" altLang="en-US" sz="2400"/>
              <a:t>Uxx and Uzz are the spatial second derivatives.</a:t>
            </a:r>
          </a:p>
          <a:p>
            <a:endParaRPr lang="en-US" altLang="en-US" sz="2400"/>
          </a:p>
          <a:p>
            <a:r>
              <a:rPr lang="en-US" altLang="en-US" sz="2400"/>
              <a:t>Utt = (Un(new) – 2 Uc(current) + Uo(old))/2dt</a:t>
            </a:r>
          </a:p>
          <a:p>
            <a:r>
              <a:rPr lang="en-US" altLang="en-US" sz="2400"/>
              <a:t>Uxx = (Uc(i-1,j) – 2Uc(i,j) + Uc(i+1,j))/2dx</a:t>
            </a:r>
          </a:p>
          <a:p>
            <a:r>
              <a:rPr lang="en-US" altLang="en-US" sz="2400"/>
              <a:t>Uzz = (Uc(I,j-1) – 2Uc(i,j) + Uc(I,j+1))/2dz</a:t>
            </a:r>
          </a:p>
          <a:p>
            <a:r>
              <a:rPr lang="en-US" altLang="en-US" sz="2400"/>
              <a:t>Utt is accurate for acoustic waves.</a:t>
            </a:r>
          </a:p>
          <a:p>
            <a:r>
              <a:rPr lang="en-US" altLang="en-US" sz="2400"/>
              <a:t>Uxx and Uzz need more than a 3-point operator, we use a 9-point operator.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Acoustic Waves in 2D</a:t>
            </a:r>
          </a:p>
        </p:txBody>
      </p:sp>
      <p:sp>
        <p:nvSpPr>
          <p:cNvPr id="4505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4025" y="1325563"/>
            <a:ext cx="8229600" cy="4800600"/>
          </a:xfrm>
        </p:spPr>
        <p:txBody>
          <a:bodyPr/>
          <a:lstStyle/>
          <a:p>
            <a:r>
              <a:rPr lang="en-US" altLang="en-US" sz="2400"/>
              <a:t>Utt is accurate for acoustic waves.</a:t>
            </a:r>
          </a:p>
          <a:p>
            <a:r>
              <a:rPr lang="en-US" altLang="en-US" sz="2400"/>
              <a:t>Uxx and Uzz need more than a 3-point operator, we use a 9-point operator in the x and z directions.</a:t>
            </a:r>
          </a:p>
          <a:p>
            <a:endParaRPr lang="en-US" altLang="en-US" sz="2400"/>
          </a:p>
          <a:p>
            <a:endParaRPr lang="en-US" altLang="en-US" sz="2800"/>
          </a:p>
        </p:txBody>
      </p:sp>
      <p:sp>
        <p:nvSpPr>
          <p:cNvPr id="5" name="Plus Sign 4"/>
          <p:cNvSpPr/>
          <p:nvPr/>
        </p:nvSpPr>
        <p:spPr>
          <a:xfrm>
            <a:off x="457200" y="2466975"/>
            <a:ext cx="4648200" cy="4467225"/>
          </a:xfrm>
          <a:prstGeom prst="mathPlu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Connector 6"/>
          <p:cNvCxnSpPr>
            <a:cxnSpLocks/>
            <a:endCxn id="5" idx="0"/>
          </p:cNvCxnSpPr>
          <p:nvPr/>
        </p:nvCxnSpPr>
        <p:spPr>
          <a:xfrm flipV="1">
            <a:off x="1073150" y="4700588"/>
            <a:ext cx="3416300" cy="2381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stCxn id="5" idx="1"/>
            <a:endCxn id="5" idx="3"/>
          </p:cNvCxnSpPr>
          <p:nvPr/>
        </p:nvCxnSpPr>
        <p:spPr>
          <a:xfrm flipV="1">
            <a:off x="2781300" y="3059113"/>
            <a:ext cx="0" cy="328295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705100" y="46021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16425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09863" y="29892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95363" y="46021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724150" y="62150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438275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44675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281238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08325" y="45894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11550" y="45862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990975" y="45862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24150" y="420211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724150" y="37988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724150" y="33829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14625" y="50180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709863" y="54022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724150" y="5781675"/>
            <a:ext cx="152400" cy="1952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Acoustic Waves in 2D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1325563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en-US" sz="2400" dirty="0" err="1"/>
              <a:t>Utt</a:t>
            </a:r>
            <a:r>
              <a:rPr lang="en-US" sz="2400" dirty="0"/>
              <a:t> is accurate for acoustic waves.</a:t>
            </a:r>
          </a:p>
          <a:p>
            <a:pPr>
              <a:defRPr/>
            </a:pPr>
            <a:r>
              <a:rPr lang="en-US" sz="2400" dirty="0" err="1"/>
              <a:t>Uxx</a:t>
            </a:r>
            <a:r>
              <a:rPr lang="en-US" sz="2400" dirty="0"/>
              <a:t> and </a:t>
            </a:r>
            <a:r>
              <a:rPr lang="en-US" sz="2400" dirty="0" err="1"/>
              <a:t>Uzz</a:t>
            </a:r>
            <a:r>
              <a:rPr lang="en-US" sz="2400" dirty="0"/>
              <a:t> need more than a 3-point operator, we use a 9-point operator in the x and z directions.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       </a:t>
            </a:r>
            <a:endParaRPr lang="en-US" sz="2400" dirty="0">
              <a:solidFill>
                <a:srgbClr val="00B0F0"/>
              </a:solidFill>
            </a:endParaRPr>
          </a:p>
          <a:p>
            <a:pPr marL="0" indent="0">
              <a:buFontTx/>
              <a:buNone/>
              <a:defRPr/>
            </a:pPr>
            <a:endParaRPr lang="en-US" sz="2400" dirty="0"/>
          </a:p>
          <a:p>
            <a:pPr marL="0" indent="0">
              <a:buFontTx/>
              <a:buNone/>
              <a:defRPr/>
            </a:pPr>
            <a:r>
              <a:rPr lang="en-US" sz="2400" dirty="0"/>
              <a:t>                                     Topside Ghost Region in </a:t>
            </a:r>
            <a:r>
              <a:rPr lang="en-US" sz="2400" dirty="0">
                <a:solidFill>
                  <a:srgbClr val="00B0F0"/>
                </a:solidFill>
              </a:rPr>
              <a:t>memp+1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                                                     </a:t>
            </a:r>
          </a:p>
        </p:txBody>
      </p:sp>
      <p:sp>
        <p:nvSpPr>
          <p:cNvPr id="5" name="Plus Sign 4"/>
          <p:cNvSpPr/>
          <p:nvPr/>
        </p:nvSpPr>
        <p:spPr>
          <a:xfrm>
            <a:off x="457200" y="2466975"/>
            <a:ext cx="4648200" cy="4467225"/>
          </a:xfrm>
          <a:prstGeom prst="mathPlu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Connector 6"/>
          <p:cNvCxnSpPr>
            <a:cxnSpLocks/>
            <a:endCxn id="5" idx="0"/>
          </p:cNvCxnSpPr>
          <p:nvPr/>
        </p:nvCxnSpPr>
        <p:spPr>
          <a:xfrm flipV="1">
            <a:off x="1073150" y="4700588"/>
            <a:ext cx="3416300" cy="2381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stCxn id="5" idx="1"/>
            <a:endCxn id="5" idx="3"/>
          </p:cNvCxnSpPr>
          <p:nvPr/>
        </p:nvCxnSpPr>
        <p:spPr>
          <a:xfrm flipV="1">
            <a:off x="2781300" y="3059113"/>
            <a:ext cx="0" cy="328295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705100" y="46021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14838" y="45862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09863" y="29892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95363" y="46021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724150" y="62150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438275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44675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281238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08325" y="45894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11550" y="45862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990975" y="45862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24150" y="420211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724150" y="37988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724150" y="33829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14625" y="50180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709863" y="54022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724150" y="5781675"/>
            <a:ext cx="152400" cy="1952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 flipH="1">
            <a:off x="228600" y="4495800"/>
            <a:ext cx="8229600" cy="0"/>
          </a:xfrm>
          <a:prstGeom prst="line">
            <a:avLst/>
          </a:prstGeom>
          <a:ln w="571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04" name="TextBox 3"/>
          <p:cNvSpPr txBox="1">
            <a:spLocks noChangeArrowheads="1"/>
          </p:cNvSpPr>
          <p:nvPr/>
        </p:nvSpPr>
        <p:spPr bwMode="auto">
          <a:xfrm>
            <a:off x="5124450" y="2740025"/>
            <a:ext cx="1295400" cy="31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B0F0"/>
                </a:solidFill>
              </a:rPr>
              <a:t>Memory Partitions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B0F0"/>
                </a:solidFill>
              </a:rPr>
              <a:t>Memp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B0F0"/>
                </a:solidFill>
              </a:rPr>
              <a:t>Memp+1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/>
          <p:cNvSpPr txBox="1">
            <a:spLocks noGrp="1"/>
          </p:cNvSpPr>
          <p:nvPr>
            <p:ph type="ctrTitle"/>
          </p:nvPr>
        </p:nvSpPr>
        <p:spPr>
          <a:xfrm>
            <a:off x="566738" y="857250"/>
            <a:ext cx="8010525" cy="5143500"/>
          </a:xfrm>
        </p:spPr>
        <p:txBody>
          <a:bodyPr anchor="ctr"/>
          <a:lstStyle/>
          <a:p>
            <a:pPr algn="l" fontAlgn="ctr">
              <a:spcBef>
                <a:spcPct val="0"/>
              </a:spcBef>
              <a:spcAft>
                <a:spcPct val="0"/>
              </a:spcAft>
            </a:pP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CC BY-SA 4.0. To view a copy of this license, visit 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https://creativecommons.org/licenses/by-sa/4.0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altLang="x-none" sz="270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extLst/>
        </p:spPr>
        <p:txBody>
          <a:bodyPr/>
          <a:lstStyle/>
          <a:p>
            <a:pPr>
              <a:defRPr/>
            </a:pPr>
            <a:r>
              <a:rPr lang="en-US" altLang="en-US" dirty="0"/>
              <a:t>Acoustic Waves in 2D</a:t>
            </a:r>
            <a:br>
              <a:rPr lang="en-US" altLang="en-US" dirty="0"/>
            </a:b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MPI Ghost Zones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262313" y="2451100"/>
            <a:ext cx="2528887" cy="2425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 rot="5400000">
            <a:off x="4355307" y="1078706"/>
            <a:ext cx="342900" cy="2528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2366963" y="2343150"/>
            <a:ext cx="14097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2590800" y="3690938"/>
            <a:ext cx="1185863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10" name="TextBox 17416"/>
          <p:cNvSpPr txBox="1">
            <a:spLocks noChangeArrowheads="1"/>
          </p:cNvSpPr>
          <p:nvPr/>
        </p:nvSpPr>
        <p:spPr bwMode="auto">
          <a:xfrm flipH="1">
            <a:off x="838200" y="1828800"/>
            <a:ext cx="807085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4 memory cells deep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Ghost Zones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Internal cells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Ghost Zones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7111" name="TextBox 46"/>
          <p:cNvSpPr txBox="1">
            <a:spLocks noChangeArrowheads="1"/>
          </p:cNvSpPr>
          <p:nvPr/>
        </p:nvSpPr>
        <p:spPr bwMode="auto">
          <a:xfrm rot="5400000">
            <a:off x="3102769" y="2913856"/>
            <a:ext cx="18684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….</a:t>
            </a:r>
          </a:p>
        </p:txBody>
      </p:sp>
      <p:sp>
        <p:nvSpPr>
          <p:cNvPr id="47112" name="TextBox 47"/>
          <p:cNvSpPr txBox="1">
            <a:spLocks noChangeArrowheads="1"/>
          </p:cNvSpPr>
          <p:nvPr/>
        </p:nvSpPr>
        <p:spPr bwMode="auto">
          <a:xfrm rot="5400000">
            <a:off x="2795588" y="3552825"/>
            <a:ext cx="2451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/>
              <a:t>…………………………..…….…...</a:t>
            </a:r>
          </a:p>
        </p:txBody>
      </p:sp>
      <p:sp>
        <p:nvSpPr>
          <p:cNvPr id="47113" name="TextBox 17418"/>
          <p:cNvSpPr txBox="1">
            <a:spLocks noChangeArrowheads="1"/>
          </p:cNvSpPr>
          <p:nvPr/>
        </p:nvSpPr>
        <p:spPr bwMode="auto">
          <a:xfrm>
            <a:off x="2366963" y="5562600"/>
            <a:ext cx="4762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One Dimensional Decomposition in Pebble.f </a:t>
            </a:r>
          </a:p>
        </p:txBody>
      </p:sp>
      <p:sp>
        <p:nvSpPr>
          <p:cNvPr id="14" name="Rectangle 13"/>
          <p:cNvSpPr/>
          <p:nvPr/>
        </p:nvSpPr>
        <p:spPr>
          <a:xfrm rot="5400000">
            <a:off x="4355307" y="3736181"/>
            <a:ext cx="342900" cy="2528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115" name="TextBox 46"/>
          <p:cNvSpPr txBox="1">
            <a:spLocks noChangeArrowheads="1"/>
          </p:cNvSpPr>
          <p:nvPr/>
        </p:nvSpPr>
        <p:spPr bwMode="auto">
          <a:xfrm rot="5400000">
            <a:off x="3102769" y="5580856"/>
            <a:ext cx="18684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….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2366963" y="4967288"/>
            <a:ext cx="14097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78138" y="1752600"/>
            <a:ext cx="3360737" cy="8953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 flipH="1">
            <a:off x="4494213" y="1031875"/>
            <a:ext cx="128588" cy="33607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86075" y="3068638"/>
            <a:ext cx="3362325" cy="8953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rot="5400000" flipH="1">
            <a:off x="4502944" y="2347119"/>
            <a:ext cx="128587" cy="3362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86075" y="4438650"/>
            <a:ext cx="3362325" cy="8953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 flipH="1">
            <a:off x="4502944" y="2690019"/>
            <a:ext cx="128587" cy="3362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 flipH="1">
            <a:off x="4502944" y="1354931"/>
            <a:ext cx="128588" cy="3362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1143000"/>
          </a:xfrm>
          <a:extLst/>
        </p:spPr>
        <p:txBody>
          <a:bodyPr/>
          <a:lstStyle/>
          <a:p>
            <a:pPr>
              <a:defRPr/>
            </a:pPr>
            <a:r>
              <a:rPr lang="en-US" altLang="en-US" dirty="0"/>
              <a:t>Acoustic Waves in 2D</a:t>
            </a:r>
            <a:br>
              <a:rPr lang="en-US" altLang="en-US" dirty="0"/>
            </a:b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MPI Ghost Zones</a:t>
            </a:r>
          </a:p>
        </p:txBody>
      </p:sp>
      <p:sp>
        <p:nvSpPr>
          <p:cNvPr id="48137" name="TextBox 17416"/>
          <p:cNvSpPr txBox="1">
            <a:spLocks noChangeArrowheads="1"/>
          </p:cNvSpPr>
          <p:nvPr/>
        </p:nvSpPr>
        <p:spPr bwMode="auto">
          <a:xfrm flipH="1">
            <a:off x="492125" y="1752600"/>
            <a:ext cx="82296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                                               4 memory cells deep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  Region 0                                              1 &gt; 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Ghost Zone                                                                          2  &gt;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Ghost Zone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  Region 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Ghost Zone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Ghost Zone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  Region 2                 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8138" name="TextBox 46"/>
          <p:cNvSpPr txBox="1">
            <a:spLocks noChangeArrowheads="1"/>
          </p:cNvSpPr>
          <p:nvPr/>
        </p:nvSpPr>
        <p:spPr bwMode="auto">
          <a:xfrm rot="5400000">
            <a:off x="990601" y="2139950"/>
            <a:ext cx="495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….</a:t>
            </a:r>
          </a:p>
        </p:txBody>
      </p:sp>
      <p:sp>
        <p:nvSpPr>
          <p:cNvPr id="48139" name="TextBox 17418"/>
          <p:cNvSpPr txBox="1">
            <a:spLocks noChangeArrowheads="1"/>
          </p:cNvSpPr>
          <p:nvPr/>
        </p:nvSpPr>
        <p:spPr bwMode="auto">
          <a:xfrm>
            <a:off x="2366963" y="5562600"/>
            <a:ext cx="4762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One Dimensional Decomposition in Pebble.f </a:t>
            </a:r>
          </a:p>
        </p:txBody>
      </p:sp>
      <p:sp>
        <p:nvSpPr>
          <p:cNvPr id="48140" name="TextBox 46"/>
          <p:cNvSpPr txBox="1">
            <a:spLocks noChangeArrowheads="1"/>
          </p:cNvSpPr>
          <p:nvPr/>
        </p:nvSpPr>
        <p:spPr bwMode="auto">
          <a:xfrm rot="5400000" flipV="1">
            <a:off x="6318250" y="2962275"/>
            <a:ext cx="688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….</a:t>
            </a:r>
          </a:p>
        </p:txBody>
      </p:sp>
      <p:sp>
        <p:nvSpPr>
          <p:cNvPr id="48141" name="TextBox 46"/>
          <p:cNvSpPr txBox="1">
            <a:spLocks noChangeArrowheads="1"/>
          </p:cNvSpPr>
          <p:nvPr/>
        </p:nvSpPr>
        <p:spPr bwMode="auto">
          <a:xfrm rot="5400000" flipV="1">
            <a:off x="7274719" y="2247106"/>
            <a:ext cx="687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1752600"/>
            <a:ext cx="3360738" cy="8953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 flipH="1">
            <a:off x="3140075" y="1031875"/>
            <a:ext cx="128588" cy="3360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31938" y="3068638"/>
            <a:ext cx="3362325" cy="8953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rot="5400000" flipH="1">
            <a:off x="3148807" y="2347119"/>
            <a:ext cx="128587" cy="3362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531938" y="4438650"/>
            <a:ext cx="3362325" cy="8953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 flipH="1">
            <a:off x="3148807" y="2690019"/>
            <a:ext cx="128587" cy="3362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 flipH="1">
            <a:off x="3148807" y="1354931"/>
            <a:ext cx="128588" cy="3362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1143000"/>
          </a:xfrm>
          <a:extLst/>
        </p:spPr>
        <p:txBody>
          <a:bodyPr/>
          <a:lstStyle/>
          <a:p>
            <a:pPr>
              <a:defRPr/>
            </a:pPr>
            <a:r>
              <a:rPr lang="en-US" altLang="en-US" dirty="0"/>
              <a:t>Acoustic Waves in 2D</a:t>
            </a:r>
            <a:br>
              <a:rPr lang="en-US" altLang="en-US" dirty="0"/>
            </a:br>
            <a:r>
              <a:rPr lang="en-US" altLang="en-US" dirty="0">
                <a:solidFill>
                  <a:srgbClr val="FF0000"/>
                </a:solidFill>
              </a:rPr>
              <a:t>MPI Parallel Compute Regions</a:t>
            </a:r>
            <a:endParaRPr lang="en-US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9161" name="TextBox 17416"/>
          <p:cNvSpPr txBox="1">
            <a:spLocks noChangeArrowheads="1"/>
          </p:cNvSpPr>
          <p:nvPr/>
        </p:nvSpPr>
        <p:spPr bwMode="auto">
          <a:xfrm flipH="1">
            <a:off x="-303213" y="1752600"/>
            <a:ext cx="5181601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                            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Region 1 - CPU 0 Memory                 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Region 2 – CPU 1 Memory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Region 3 – CPU 2 Memory                 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9162" name="TextBox 17418"/>
          <p:cNvSpPr txBox="1">
            <a:spLocks noChangeArrowheads="1"/>
          </p:cNvSpPr>
          <p:nvPr/>
        </p:nvSpPr>
        <p:spPr bwMode="auto">
          <a:xfrm>
            <a:off x="2366963" y="5562600"/>
            <a:ext cx="4762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One Dimensional Decomposition in Pebble.f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34113" y="1752600"/>
            <a:ext cx="985837" cy="10239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CPU 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30938" y="3044825"/>
            <a:ext cx="987425" cy="10239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CPU 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53163" y="4343400"/>
            <a:ext cx="985837" cy="10239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CPU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 Marching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87525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dirty="0"/>
              <a:t>Waves work in time, so the outer compute loop is time, inner loops are spatial.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 </a:t>
            </a:r>
            <a:r>
              <a:rPr lang="en-US" sz="2400" i="1" dirty="0"/>
              <a:t>Do </a:t>
            </a:r>
            <a:r>
              <a:rPr lang="en-US" sz="2400" i="1" dirty="0" err="1"/>
              <a:t>itime</a:t>
            </a:r>
            <a:r>
              <a:rPr lang="en-US" sz="2400" i="1" dirty="0"/>
              <a:t>=1,ndtime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 Do ix=1,ndx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    Do </a:t>
            </a:r>
            <a:r>
              <a:rPr lang="en-US" sz="2400" i="1" dirty="0" err="1"/>
              <a:t>kz</a:t>
            </a:r>
            <a:r>
              <a:rPr lang="en-US" sz="2400" i="1" dirty="0"/>
              <a:t>=1,ndz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      2D Array Time Step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    End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  End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5715000" y="3200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67400" y="3352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98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3657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24600" y="3810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77000" y="3962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29400" y="4114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81800" y="4267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34200" y="4419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86600" y="4572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39000" y="4724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91400" y="4876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934200" y="3200400"/>
            <a:ext cx="1524000" cy="1524000"/>
          </a:xfrm>
          <a:prstGeom prst="straightConnector1">
            <a:avLst/>
          </a:prstGeom>
          <a:ln w="762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92" name="TextBox 21"/>
          <p:cNvSpPr txBox="1">
            <a:spLocks noChangeArrowheads="1"/>
          </p:cNvSpPr>
          <p:nvPr/>
        </p:nvSpPr>
        <p:spPr bwMode="auto">
          <a:xfrm>
            <a:off x="7924800" y="2762250"/>
            <a:ext cx="9906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Time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Steps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Of 2D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Movie Time  </a:t>
            </a:r>
          </a:p>
        </p:txBody>
      </p:sp>
      <p:sp>
        <p:nvSpPr>
          <p:cNvPr id="5" name="Rectangle 4"/>
          <p:cNvSpPr/>
          <p:nvPr/>
        </p:nvSpPr>
        <p:spPr>
          <a:xfrm>
            <a:off x="5715000" y="3200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67400" y="3352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98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200" y="3657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24600" y="3810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77000" y="3962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29400" y="4114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00800" y="4267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34200" y="4419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86600" y="4572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39000" y="4724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91400" y="4876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934200" y="3200400"/>
            <a:ext cx="1524000" cy="1524000"/>
          </a:xfrm>
          <a:prstGeom prst="straightConnector1">
            <a:avLst/>
          </a:prstGeom>
          <a:ln w="762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15" name="TextBox 21"/>
          <p:cNvSpPr txBox="1">
            <a:spLocks noChangeArrowheads="1"/>
          </p:cNvSpPr>
          <p:nvPr/>
        </p:nvSpPr>
        <p:spPr bwMode="auto">
          <a:xfrm>
            <a:off x="7924800" y="2762250"/>
            <a:ext cx="9906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Time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Steps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Of 2D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Arrays</a:t>
            </a:r>
          </a:p>
        </p:txBody>
      </p:sp>
      <p:sp>
        <p:nvSpPr>
          <p:cNvPr id="51216" name="Content Placeholder 16"/>
          <p:cNvSpPr>
            <a:spLocks noGrp="1" noChangeArrowheads="1"/>
          </p:cNvSpPr>
          <p:nvPr>
            <p:ph idx="1"/>
          </p:nvPr>
        </p:nvSpPr>
        <p:spPr>
          <a:xfrm>
            <a:off x="76200" y="1284288"/>
            <a:ext cx="8229600" cy="4527550"/>
          </a:xfrm>
        </p:spPr>
        <p:txBody>
          <a:bodyPr/>
          <a:lstStyle/>
          <a:p>
            <a:r>
              <a:rPr lang="en-US" altLang="en-US"/>
              <a:t>Select every 4</a:t>
            </a:r>
            <a:r>
              <a:rPr lang="en-US" altLang="en-US" baseline="30000"/>
              <a:t>th</a:t>
            </a:r>
            <a:r>
              <a:rPr lang="en-US" altLang="en-US"/>
              <a:t> time step result</a:t>
            </a:r>
          </a:p>
          <a:p>
            <a:r>
              <a:rPr lang="en-US" altLang="en-US"/>
              <a:t>Write to a file</a:t>
            </a:r>
          </a:p>
          <a:p>
            <a:r>
              <a:rPr lang="en-US" altLang="en-US"/>
              <a:t>Post process into a pixel map.</a:t>
            </a:r>
          </a:p>
          <a:p>
            <a:r>
              <a:rPr lang="en-US" altLang="en-US"/>
              <a:t>Movie Frames of</a:t>
            </a:r>
          </a:p>
          <a:p>
            <a:r>
              <a:rPr lang="en-US" altLang="en-US"/>
              <a:t>Floating Point Numbers</a:t>
            </a:r>
          </a:p>
          <a:p>
            <a:endParaRPr lang="en-US" altLang="en-US"/>
          </a:p>
        </p:txBody>
      </p:sp>
      <p:sp>
        <p:nvSpPr>
          <p:cNvPr id="20" name="Rectangle 19"/>
          <p:cNvSpPr/>
          <p:nvPr/>
        </p:nvSpPr>
        <p:spPr>
          <a:xfrm>
            <a:off x="7162800" y="5029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38500" y="3505200"/>
            <a:ext cx="2476500" cy="76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3233738" y="3673475"/>
            <a:ext cx="3090862" cy="1203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3200400" y="3875088"/>
            <a:ext cx="3867150" cy="1916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Complexity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1787525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dirty="0"/>
              <a:t>Count the operations for the work loop.</a:t>
            </a:r>
          </a:p>
          <a:p>
            <a:pPr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      </a:t>
            </a:r>
            <a:r>
              <a:rPr lang="en-US" sz="2000" dirty="0"/>
              <a:t>Do </a:t>
            </a:r>
            <a:r>
              <a:rPr lang="en-US" sz="2000" dirty="0" err="1"/>
              <a:t>itime</a:t>
            </a:r>
            <a:r>
              <a:rPr lang="en-US" sz="2000" dirty="0"/>
              <a:t>=1,ndtime</a:t>
            </a:r>
          </a:p>
          <a:p>
            <a:pPr marL="0" indent="0">
              <a:buFontTx/>
              <a:buNone/>
              <a:defRPr/>
            </a:pPr>
            <a:r>
              <a:rPr lang="en-US" sz="2000" dirty="0"/>
              <a:t>           Do ix=1,ndx                      = Operations(</a:t>
            </a:r>
            <a:r>
              <a:rPr lang="en-US" sz="2000" dirty="0" err="1"/>
              <a:t>ops,ndtime,ndx,ndz</a:t>
            </a:r>
            <a:r>
              <a:rPr lang="en-US" sz="2000" dirty="0"/>
              <a:t>)</a:t>
            </a:r>
          </a:p>
          <a:p>
            <a:pPr marL="0" indent="0">
              <a:buFontTx/>
              <a:buNone/>
              <a:defRPr/>
            </a:pPr>
            <a:r>
              <a:rPr lang="en-US" sz="2000" dirty="0"/>
              <a:t>              Do </a:t>
            </a:r>
            <a:r>
              <a:rPr lang="en-US" sz="2000" dirty="0" err="1"/>
              <a:t>kz</a:t>
            </a:r>
            <a:r>
              <a:rPr lang="en-US" sz="2000" dirty="0"/>
              <a:t>=1,ndz</a:t>
            </a:r>
          </a:p>
          <a:p>
            <a:pPr marL="0" indent="0">
              <a:buFontTx/>
              <a:buNone/>
              <a:defRPr/>
            </a:pPr>
            <a:endParaRPr lang="en-US" sz="2000" dirty="0"/>
          </a:p>
          <a:p>
            <a:pPr marL="0" indent="0">
              <a:buFontTx/>
              <a:buNone/>
              <a:defRPr/>
            </a:pPr>
            <a:endParaRPr lang="en-US" sz="2000" dirty="0"/>
          </a:p>
          <a:p>
            <a:pPr marL="0" indent="0">
              <a:buFontTx/>
              <a:buNone/>
              <a:defRPr/>
            </a:pPr>
            <a:r>
              <a:rPr lang="en-US" sz="2000" dirty="0"/>
              <a:t>                             O(</a:t>
            </a:r>
            <a:r>
              <a:rPr lang="en-US" sz="2000" dirty="0" err="1"/>
              <a:t>nt</a:t>
            </a:r>
            <a:r>
              <a:rPr lang="en-US" sz="2000" dirty="0"/>
              <a:t> x n^2 x 10)  =</a:t>
            </a:r>
            <a:r>
              <a:rPr lang="en-US" sz="2000" dirty="0">
                <a:sym typeface="Wingdings" panose="05000000000000000000" pitchFamily="2" charset="2"/>
              </a:rPr>
              <a:t>== &gt;</a:t>
            </a:r>
            <a:r>
              <a:rPr lang="en-US" sz="2000" dirty="0"/>
              <a:t> O(n^3)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           </a:t>
            </a:r>
          </a:p>
        </p:txBody>
      </p:sp>
      <p:sp>
        <p:nvSpPr>
          <p:cNvPr id="6" name="Right Brace 5"/>
          <p:cNvSpPr/>
          <p:nvPr/>
        </p:nvSpPr>
        <p:spPr>
          <a:xfrm>
            <a:off x="3505200" y="3048000"/>
            <a:ext cx="457200" cy="1295400"/>
          </a:xfrm>
          <a:prstGeom prst="rightBrace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2" descr="A close up of a logo&#10;&#10;Description automatically gener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90600"/>
            <a:ext cx="487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MPI Code </a:t>
            </a:r>
          </a:p>
        </p:txBody>
      </p:sp>
      <p:sp>
        <p:nvSpPr>
          <p:cNvPr id="54274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MPI has one version of code.</a:t>
            </a:r>
          </a:p>
          <a:p>
            <a:r>
              <a:rPr lang="en-US" altLang="en-US" sz="2800"/>
              <a:t>Program calls system routines for information.</a:t>
            </a:r>
          </a:p>
          <a:p>
            <a:r>
              <a:rPr lang="en-US" altLang="en-US" sz="2800"/>
              <a:t>How many processors are to be used.</a:t>
            </a:r>
          </a:p>
          <a:p>
            <a:r>
              <a:rPr lang="en-US" altLang="en-US" sz="2800"/>
              <a:t>Who am I in the list of available processors.</a:t>
            </a:r>
          </a:p>
          <a:p>
            <a:r>
              <a:rPr lang="en-US" altLang="en-US" sz="2800"/>
              <a:t>Include file is needed: include “mpif.h”.</a:t>
            </a:r>
          </a:p>
          <a:p>
            <a:r>
              <a:rPr lang="en-US" altLang="en-US" sz="2800"/>
              <a:t>Startup calls are:</a:t>
            </a:r>
          </a:p>
          <a:p>
            <a:pPr lvl="1"/>
            <a:r>
              <a:rPr lang="en-US" altLang="en-US" sz="2000"/>
              <a:t>Call  MPI_INIT(ierror)</a:t>
            </a:r>
          </a:p>
          <a:p>
            <a:pPr lvl="1"/>
            <a:r>
              <a:rPr lang="en-US" altLang="en-US" sz="2000"/>
              <a:t>Call  MPI_COMM_SIZE(MPI_COMM_WORLD, size, ierror)</a:t>
            </a:r>
          </a:p>
          <a:p>
            <a:pPr lvl="1"/>
            <a:r>
              <a:rPr lang="en-US" altLang="en-US" sz="2000"/>
              <a:t>Call  MPI_COMM_RANK(MPI_COMM_WORLD,rank,ierror)</a:t>
            </a:r>
          </a:p>
          <a:p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Startup MPI Routines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/>
              <a:t>How many processors are to be used - integer</a:t>
            </a:r>
            <a:r>
              <a:rPr lang="en-US" sz="1800" dirty="0">
                <a:solidFill>
                  <a:srgbClr val="FF0000"/>
                </a:solidFill>
              </a:rPr>
              <a:t>:              size</a:t>
            </a:r>
          </a:p>
          <a:p>
            <a:pPr>
              <a:defRPr/>
            </a:pPr>
            <a:r>
              <a:rPr lang="en-US" sz="1800" dirty="0"/>
              <a:t>Who am I in the list of available processors - integer</a:t>
            </a:r>
            <a:r>
              <a:rPr lang="en-US" sz="1800" dirty="0">
                <a:solidFill>
                  <a:srgbClr val="FF0000"/>
                </a:solidFill>
              </a:rPr>
              <a:t>:     rank</a:t>
            </a:r>
          </a:p>
          <a:p>
            <a:pPr>
              <a:defRPr/>
            </a:pPr>
            <a:r>
              <a:rPr lang="en-US" sz="1800" dirty="0"/>
              <a:t>A general world communicator is provided:</a:t>
            </a:r>
          </a:p>
          <a:p>
            <a:pPr>
              <a:defRPr/>
            </a:pPr>
            <a:r>
              <a:rPr lang="en-US" sz="1800" dirty="0"/>
              <a:t>Error flag is an integer:                                                     </a:t>
            </a:r>
            <a:r>
              <a:rPr lang="en-US" sz="1800" dirty="0" err="1">
                <a:solidFill>
                  <a:srgbClr val="FF0000"/>
                </a:solidFill>
              </a:rPr>
              <a:t>ierror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rgbClr val="FF0000"/>
                </a:solidFill>
              </a:rPr>
              <a:t>              MPI_COMM_WORLD</a:t>
            </a:r>
          </a:p>
          <a:p>
            <a:pPr>
              <a:defRPr/>
            </a:pPr>
            <a:r>
              <a:rPr lang="en-US" sz="1800" dirty="0"/>
              <a:t>Startup calls are:</a:t>
            </a:r>
          </a:p>
          <a:p>
            <a:pPr lvl="1">
              <a:defRPr/>
            </a:pPr>
            <a:r>
              <a:rPr lang="en-US" sz="1800" dirty="0"/>
              <a:t>Call  MPI_INIT(</a:t>
            </a:r>
            <a:r>
              <a:rPr lang="en-US" sz="1800" dirty="0" err="1"/>
              <a:t>ierror</a:t>
            </a:r>
            <a:r>
              <a:rPr lang="en-US" sz="1800" dirty="0"/>
              <a:t>)</a:t>
            </a:r>
          </a:p>
          <a:p>
            <a:pPr lvl="1">
              <a:defRPr/>
            </a:pPr>
            <a:r>
              <a:rPr lang="en-US" sz="1800" dirty="0"/>
              <a:t>Call  MPI_COMM_SIZE(MPI_COMM_WORLD, size, </a:t>
            </a:r>
            <a:r>
              <a:rPr lang="en-US" sz="1800" dirty="0" err="1"/>
              <a:t>ierror</a:t>
            </a:r>
            <a:r>
              <a:rPr lang="en-US" sz="1800" dirty="0"/>
              <a:t>)</a:t>
            </a:r>
          </a:p>
          <a:p>
            <a:pPr lvl="1">
              <a:defRPr/>
            </a:pPr>
            <a:r>
              <a:rPr lang="en-US" sz="1800" dirty="0"/>
              <a:t>Call  MPI_COMM_RANK(MPI_COMM_WORLD, rank, </a:t>
            </a:r>
            <a:r>
              <a:rPr lang="en-US" sz="1800" dirty="0" err="1"/>
              <a:t>ierror</a:t>
            </a:r>
            <a:r>
              <a:rPr lang="en-US" sz="1800" dirty="0"/>
              <a:t>)</a:t>
            </a:r>
          </a:p>
          <a:p>
            <a:pPr>
              <a:defRPr/>
            </a:pPr>
            <a:r>
              <a:rPr lang="en-US" sz="1800" dirty="0"/>
              <a:t>End call is a good idea as you have distributed nodes computing and communicating. So shut down cleanly by doing a:</a:t>
            </a:r>
          </a:p>
          <a:p>
            <a:pPr lvl="1">
              <a:defRPr/>
            </a:pPr>
            <a:r>
              <a:rPr lang="en-US" sz="1800" dirty="0"/>
              <a:t>Call </a:t>
            </a:r>
            <a:r>
              <a:rPr lang="en-US" sz="1800" dirty="0" err="1"/>
              <a:t>MPI_Finalize</a:t>
            </a:r>
            <a:r>
              <a:rPr lang="en-US" sz="1800" dirty="0"/>
              <a:t>(</a:t>
            </a:r>
            <a:r>
              <a:rPr lang="en-US" sz="1800" dirty="0" err="1"/>
              <a:t>ierror</a:t>
            </a:r>
            <a:r>
              <a:rPr lang="en-US" sz="18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Pebble_mpi.f   </a:t>
            </a:r>
          </a:p>
        </p:txBody>
      </p:sp>
      <p:sp>
        <p:nvSpPr>
          <p:cNvPr id="5632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686800" cy="4525963"/>
          </a:xfrm>
        </p:spPr>
        <p:txBody>
          <a:bodyPr/>
          <a:lstStyle/>
          <a:p>
            <a:r>
              <a:rPr lang="en-US" altLang="en-US" sz="1800"/>
              <a:t>MPI calls in Pebble_mpi.f are:</a:t>
            </a:r>
          </a:p>
          <a:p>
            <a:endParaRPr lang="en-US" altLang="en-US" sz="1800"/>
          </a:p>
          <a:p>
            <a:endParaRPr lang="en-US" altLang="en-US" sz="1400"/>
          </a:p>
          <a:p>
            <a:pPr lvl="1"/>
            <a:r>
              <a:rPr lang="en-US" altLang="en-US" sz="1400"/>
              <a:t>Call  MPI_COMM_SIZE(MPI_COMM_WORLD, size, ierror)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 MPI_COMM_RANK(MPI_COMM_WORLD, rank, ierror)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MPI_ALL_REDUCE(ucmax,ucmaxg,1,MPI_FLOAT,MPI_MAX,MPI_COMM_WORLD,ierror)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MPI_SEND(Ucur(i,j),lucur,MPI_Float,rankto,tag,MPI_COMM_WORLD,ierror)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MPI_RECV(Ucur(k,l),lucur,MPI_Float,rankfrom,tag,MPI_COMM_WORLD,ierror)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MPI_BARRIER(MPI_COMM_WORLD.ierror)</a:t>
            </a:r>
          </a:p>
          <a:p>
            <a:pPr lvl="1"/>
            <a:endParaRPr lang="en-US" altLang="en-US" sz="1400"/>
          </a:p>
          <a:p>
            <a:pPr lvl="1"/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Blue Waters Project</a:t>
            </a:r>
          </a:p>
        </p:txBody>
      </p:sp>
      <p:sp>
        <p:nvSpPr>
          <p:cNvPr id="29698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/>
              <a:t>Lesson on MPI Waves</a:t>
            </a:r>
          </a:p>
          <a:p>
            <a:endParaRPr lang="en-US" altLang="en-US" sz="1800"/>
          </a:p>
          <a:p>
            <a:r>
              <a:rPr lang="en-US" altLang="en-US" sz="1800"/>
              <a:t>Other Lessons similar are:</a:t>
            </a:r>
          </a:p>
          <a:p>
            <a:pPr lvl="1"/>
            <a:r>
              <a:rPr lang="en-US" altLang="en-US" sz="1800"/>
              <a:t>Lessons on MPI and OpenMP – Pebbles</a:t>
            </a:r>
          </a:p>
          <a:p>
            <a:pPr lvl="1"/>
            <a:r>
              <a:rPr lang="en-US" altLang="en-US" sz="1800"/>
              <a:t>Lesson on OpenACC – Pebbles</a:t>
            </a:r>
          </a:p>
          <a:p>
            <a:pPr lvl="1"/>
            <a:r>
              <a:rPr lang="en-US" altLang="en-US" sz="1800"/>
              <a:t>Lesson on Visualization of Pebbles</a:t>
            </a:r>
          </a:p>
          <a:p>
            <a:pPr lvl="2"/>
            <a:r>
              <a:rPr lang="en-US" altLang="en-US" sz="1800"/>
              <a:t>This lesson builds the vis tools </a:t>
            </a:r>
          </a:p>
          <a:p>
            <a:pPr lvl="2"/>
            <a:r>
              <a:rPr lang="en-US" altLang="en-US" sz="1800"/>
              <a:t>used in these other lessons</a:t>
            </a:r>
          </a:p>
          <a:p>
            <a:pPr lvl="2"/>
            <a:endParaRPr lang="en-US" altLang="en-US" sz="1800"/>
          </a:p>
          <a:p>
            <a:pPr lvl="2"/>
            <a:endParaRPr lang="en-US" altLang="en-US"/>
          </a:p>
        </p:txBody>
      </p:sp>
      <p:pic>
        <p:nvPicPr>
          <p:cNvPr id="29699" name="Picture 2" descr="A close up of a logo&#10;&#10;Description automatically gener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00200"/>
            <a:ext cx="3352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Pebble_mpi.f   </a:t>
            </a:r>
          </a:p>
        </p:txBody>
      </p:sp>
      <p:sp>
        <p:nvSpPr>
          <p:cNvPr id="5734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525963"/>
          </a:xfrm>
        </p:spPr>
        <p:txBody>
          <a:bodyPr/>
          <a:lstStyle/>
          <a:p>
            <a:r>
              <a:rPr lang="en-US" altLang="en-US" sz="1800"/>
              <a:t>MPI calls in Pebble_mpi.f are:</a:t>
            </a:r>
          </a:p>
          <a:p>
            <a:endParaRPr lang="en-US" altLang="en-US" sz="1800"/>
          </a:p>
          <a:p>
            <a:r>
              <a:rPr lang="en-US" altLang="en-US" sz="1800"/>
              <a:t>All_REDUCE the processors share ucmax, and what ever function MPI_MAX is applied, return that value to all processors. </a:t>
            </a:r>
          </a:p>
          <a:p>
            <a:pPr lvl="1"/>
            <a:endParaRPr lang="en-US" altLang="en-US" sz="1800"/>
          </a:p>
          <a:p>
            <a:pPr lvl="1"/>
            <a:r>
              <a:rPr lang="en-US" altLang="en-US" sz="1400"/>
              <a:t>Call MPI_ALL_REDUCE(ucmax,ucmaxg,1,MPI_FLOAT,MPI_MAX,MPI_COMM_WORLD,ierror)</a:t>
            </a:r>
          </a:p>
          <a:p>
            <a:pPr lvl="1"/>
            <a:endParaRPr lang="en-US" altLang="en-US" sz="1400"/>
          </a:p>
          <a:p>
            <a:r>
              <a:rPr lang="en-US" altLang="en-US" sz="1800"/>
              <a:t>SEND/RECV send a variable to </a:t>
            </a:r>
            <a:r>
              <a:rPr lang="en-US" altLang="en-US" sz="1800" b="1" i="1"/>
              <a:t>rankto </a:t>
            </a:r>
            <a:r>
              <a:rPr lang="en-US" altLang="en-US" sz="1800"/>
              <a:t>and receive from </a:t>
            </a:r>
            <a:r>
              <a:rPr lang="en-US" altLang="en-US" sz="1800" b="1" i="1"/>
              <a:t>rankfrom</a:t>
            </a:r>
            <a:r>
              <a:rPr lang="en-US" altLang="en-US" sz="1800"/>
              <a:t>.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MPI_SEND(Ucur(i,j),lucur,MPI_Float,rankto,tag,MPI_COMM_WORLD,ierror)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MPI_RECV(Ucur(k,l),lucur,MPI_Float,rankfrom,tag,MPI_COMM_WORLD,ierror)</a:t>
            </a:r>
          </a:p>
          <a:p>
            <a:pPr lvl="1"/>
            <a:endParaRPr lang="en-US" altLang="en-US" sz="1400"/>
          </a:p>
          <a:p>
            <a:r>
              <a:rPr lang="en-US" altLang="en-US" sz="1800"/>
              <a:t>Barrier causes a wait in the fast processors till the </a:t>
            </a:r>
            <a:r>
              <a:rPr lang="en-US" altLang="en-US" sz="1800" b="1">
                <a:solidFill>
                  <a:srgbClr val="FF0000"/>
                </a:solidFill>
              </a:rPr>
              <a:t>slow</a:t>
            </a:r>
            <a:r>
              <a:rPr lang="en-US" altLang="en-US" sz="1800"/>
              <a:t> one's catchup, then moves on…..</a:t>
            </a:r>
          </a:p>
          <a:p>
            <a:pPr lvl="1"/>
            <a:r>
              <a:rPr lang="en-US" altLang="en-US" sz="1400"/>
              <a:t>Call MPI_BARRIER(MPI_COMM_WORLD.ierror)</a:t>
            </a:r>
          </a:p>
          <a:p>
            <a:pPr lvl="1"/>
            <a:endParaRPr lang="en-US" altLang="en-US" sz="1400"/>
          </a:p>
          <a:p>
            <a:pPr lvl="1"/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Floating Point Operations per Second </a:t>
            </a:r>
          </a:p>
        </p:txBody>
      </p:sp>
      <p:sp>
        <p:nvSpPr>
          <p:cNvPr id="5017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Time entire run using LINUX </a:t>
            </a:r>
          </a:p>
          <a:p>
            <a:pPr lvl="1">
              <a:defRPr/>
            </a:pPr>
            <a:r>
              <a:rPr lang="en-US" altLang="en-US" dirty="0"/>
              <a:t>Time </a:t>
            </a:r>
            <a:r>
              <a:rPr lang="en-US" altLang="en-US" dirty="0" err="1"/>
              <a:t>run_pebble_mpi</a:t>
            </a:r>
            <a:endParaRPr lang="en-US" altLang="en-US" dirty="0"/>
          </a:p>
          <a:p>
            <a:pPr marL="514350" indent="-457200">
              <a:defRPr/>
            </a:pPr>
            <a:r>
              <a:rPr lang="en-US" altLang="en-US" dirty="0"/>
              <a:t>Using work count of loops</a:t>
            </a:r>
          </a:p>
          <a:p>
            <a:pPr marL="514350" indent="-457200">
              <a:defRPr/>
            </a:pPr>
            <a:r>
              <a:rPr lang="en-US" altLang="en-US" dirty="0"/>
              <a:t>Count floating point operations…</a:t>
            </a:r>
          </a:p>
          <a:p>
            <a:pPr marL="514350" indent="-457200">
              <a:defRPr/>
            </a:pPr>
            <a:endParaRPr lang="en-US" altLang="en-US" dirty="0"/>
          </a:p>
          <a:p>
            <a:pPr marL="514350" indent="-457200">
              <a:defRPr/>
            </a:pPr>
            <a:r>
              <a:rPr lang="en-US" altLang="en-US" dirty="0"/>
              <a:t>Divide   flop count / run time == &gt; FLOPS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Timing Code Methods</a:t>
            </a:r>
          </a:p>
        </p:txBody>
      </p:sp>
      <p:sp>
        <p:nvSpPr>
          <p:cNvPr id="5017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Time entire run using LINUX </a:t>
            </a:r>
          </a:p>
          <a:p>
            <a:pPr lvl="1">
              <a:defRPr/>
            </a:pPr>
            <a:r>
              <a:rPr lang="en-US" altLang="en-US" dirty="0"/>
              <a:t>Time </a:t>
            </a:r>
            <a:r>
              <a:rPr lang="en-US" altLang="en-US" dirty="0" err="1"/>
              <a:t>run_pebble_mpi</a:t>
            </a: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marL="514350" indent="-457200">
              <a:defRPr/>
            </a:pPr>
            <a:r>
              <a:rPr lang="en-US" altLang="en-US" dirty="0"/>
              <a:t>Internal call to timer routines…</a:t>
            </a:r>
          </a:p>
          <a:p>
            <a:pPr lvl="1">
              <a:buFontTx/>
              <a:buChar char="-"/>
              <a:defRPr/>
            </a:pPr>
            <a:r>
              <a:rPr lang="en-US" altLang="en-US" dirty="0"/>
              <a:t>Call time(</a:t>
            </a:r>
            <a:r>
              <a:rPr lang="en-US" altLang="en-US" dirty="0" err="1"/>
              <a:t>tstart</a:t>
            </a:r>
            <a:r>
              <a:rPr lang="en-US" altLang="en-US" dirty="0"/>
              <a:t>)</a:t>
            </a:r>
          </a:p>
          <a:p>
            <a:pPr lvl="1">
              <a:buFontTx/>
              <a:buChar char="-"/>
              <a:defRPr/>
            </a:pPr>
            <a:r>
              <a:rPr lang="en-US" altLang="en-US" dirty="0"/>
              <a:t>Do work</a:t>
            </a:r>
          </a:p>
          <a:p>
            <a:pPr lvl="1">
              <a:buFontTx/>
              <a:buChar char="-"/>
              <a:defRPr/>
            </a:pPr>
            <a:r>
              <a:rPr lang="en-US" altLang="en-US" dirty="0"/>
              <a:t>Call time(</a:t>
            </a:r>
            <a:r>
              <a:rPr lang="en-US" altLang="en-US" dirty="0" err="1"/>
              <a:t>tstop</a:t>
            </a:r>
            <a:r>
              <a:rPr lang="en-US" altLang="en-US" dirty="0"/>
              <a:t>)</a:t>
            </a:r>
          </a:p>
          <a:p>
            <a:pPr lvl="1">
              <a:buFontTx/>
              <a:buChar char="-"/>
              <a:defRPr/>
            </a:pPr>
            <a:r>
              <a:rPr lang="en-US" altLang="en-US" dirty="0" err="1"/>
              <a:t>Trun</a:t>
            </a:r>
            <a:r>
              <a:rPr lang="en-US" altLang="en-US" dirty="0"/>
              <a:t> = </a:t>
            </a:r>
            <a:r>
              <a:rPr lang="en-US" altLang="en-US" dirty="0" err="1"/>
              <a:t>tstop</a:t>
            </a:r>
            <a:r>
              <a:rPr lang="en-US" altLang="en-US" dirty="0"/>
              <a:t> - </a:t>
            </a:r>
            <a:r>
              <a:rPr lang="en-US" altLang="en-US" dirty="0" err="1"/>
              <a:t>tstart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 Scripts</a:t>
            </a:r>
          </a:p>
        </p:txBody>
      </p:sp>
      <p:sp>
        <p:nvSpPr>
          <p:cNvPr id="61442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800"/>
              <a:t>runclean  </a:t>
            </a:r>
            <a:r>
              <a:rPr lang="en-US" altLang="en-US" sz="2800">
                <a:sym typeface="Wingdings" charset="2"/>
              </a:rPr>
              <a:t>  clean up data directory.</a:t>
            </a:r>
            <a:r>
              <a:rPr lang="en-US" altLang="en-US" sz="2800"/>
              <a:t>   </a:t>
            </a:r>
          </a:p>
          <a:p>
            <a:pPr marL="0" indent="0">
              <a:buFontTx/>
              <a:buNone/>
            </a:pPr>
            <a:endParaRPr lang="en-US" altLang="en-US" sz="800"/>
          </a:p>
          <a:p>
            <a:pPr marL="400050" lvl="1" indent="0">
              <a:buFontTx/>
              <a:buNone/>
            </a:pPr>
            <a:r>
              <a:rPr lang="en-US" altLang="en-US" sz="1800" i="1"/>
              <a:t>#!/bin/bash</a:t>
            </a:r>
          </a:p>
          <a:p>
            <a:pPr marL="400050" lvl="1" indent="0">
              <a:buFontTx/>
              <a:buNone/>
            </a:pPr>
            <a:r>
              <a:rPr lang="en-US" altLang="en-US" sz="1800" i="1"/>
              <a:t>rm data/*</a:t>
            </a:r>
          </a:p>
          <a:p>
            <a:pPr marL="400050" lvl="1" indent="0">
              <a:buFontTx/>
              <a:buNone/>
            </a:pPr>
            <a:r>
              <a:rPr lang="en-US" altLang="en-US" sz="1800" i="1"/>
              <a:t>rm temp_fort/*    </a:t>
            </a:r>
          </a:p>
          <a:p>
            <a:pPr marL="0" indent="0">
              <a:buFontTx/>
              <a:buNone/>
            </a:pPr>
            <a:endParaRPr lang="en-US" altLang="en-US" sz="900"/>
          </a:p>
          <a:p>
            <a:pPr marL="0" indent="0">
              <a:buFontTx/>
              <a:buNone/>
            </a:pPr>
            <a:r>
              <a:rPr lang="en-US" altLang="en-US" sz="2800"/>
              <a:t>run_pebble_mpi  </a:t>
            </a:r>
            <a:r>
              <a:rPr lang="en-US" altLang="en-US" sz="2800">
                <a:sym typeface="Wingdings" charset="2"/>
              </a:rPr>
              <a:t> delete files, compile,</a:t>
            </a:r>
          </a:p>
          <a:p>
            <a:pPr marL="0" indent="0">
              <a:buFontTx/>
              <a:buNone/>
            </a:pPr>
            <a:r>
              <a:rPr lang="en-US" altLang="en-US" sz="2800">
                <a:sym typeface="Wingdings" charset="2"/>
              </a:rPr>
              <a:t>                                 execute mpi program  </a:t>
            </a:r>
          </a:p>
          <a:p>
            <a:pPr marL="0" indent="0">
              <a:buFontTx/>
              <a:buNone/>
            </a:pPr>
            <a:endParaRPr lang="en-US" altLang="en-US" sz="2800">
              <a:sym typeface="Wingdings" charset="2"/>
            </a:endParaRPr>
          </a:p>
        </p:txBody>
      </p:sp>
      <p:sp>
        <p:nvSpPr>
          <p:cNvPr id="61443" name="Rectangle 5"/>
          <p:cNvSpPr>
            <a:spLocks noChangeArrowheads="1"/>
          </p:cNvSpPr>
          <p:nvPr/>
        </p:nvSpPr>
        <p:spPr bwMode="auto">
          <a:xfrm>
            <a:off x="990600" y="4094163"/>
            <a:ext cx="6096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#!/bin/bash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rm temp_fort/*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rm data/*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rm pebble_mpi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mpif77 pebble_mpi.f -o pebble_mpi -O3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mpirun -np  8  pebble_mpi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/>
          <p:cNvSpPr/>
          <p:nvPr/>
        </p:nvSpPr>
        <p:spPr>
          <a:xfrm>
            <a:off x="1828800" y="1298575"/>
            <a:ext cx="381000" cy="10668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Arrow: Down 3"/>
          <p:cNvSpPr/>
          <p:nvPr/>
        </p:nvSpPr>
        <p:spPr>
          <a:xfrm>
            <a:off x="1811338" y="5257800"/>
            <a:ext cx="381000" cy="12192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Arrow: Down 7"/>
          <p:cNvSpPr/>
          <p:nvPr/>
        </p:nvSpPr>
        <p:spPr>
          <a:xfrm>
            <a:off x="1828800" y="2417763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Arrow: Down 8"/>
          <p:cNvSpPr/>
          <p:nvPr/>
        </p:nvSpPr>
        <p:spPr>
          <a:xfrm>
            <a:off x="1817688" y="4557713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1817688" y="3857625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Arrow: Down 10"/>
          <p:cNvSpPr/>
          <p:nvPr/>
        </p:nvSpPr>
        <p:spPr>
          <a:xfrm>
            <a:off x="1817688" y="3157538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Arrow: Down 11"/>
          <p:cNvSpPr/>
          <p:nvPr/>
        </p:nvSpPr>
        <p:spPr>
          <a:xfrm>
            <a:off x="4114800" y="1298575"/>
            <a:ext cx="381000" cy="10668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Arrow: Down 12"/>
          <p:cNvSpPr/>
          <p:nvPr/>
        </p:nvSpPr>
        <p:spPr>
          <a:xfrm>
            <a:off x="4097338" y="3508375"/>
            <a:ext cx="381000" cy="12192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Arrow: Down 13"/>
          <p:cNvSpPr/>
          <p:nvPr/>
        </p:nvSpPr>
        <p:spPr>
          <a:xfrm>
            <a:off x="4748213" y="2593975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Arrow: Down 14"/>
          <p:cNvSpPr/>
          <p:nvPr/>
        </p:nvSpPr>
        <p:spPr>
          <a:xfrm>
            <a:off x="4097338" y="2593975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Arrow: Down 15"/>
          <p:cNvSpPr/>
          <p:nvPr/>
        </p:nvSpPr>
        <p:spPr>
          <a:xfrm>
            <a:off x="5715000" y="2593975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Arrow: Down 16"/>
          <p:cNvSpPr/>
          <p:nvPr/>
        </p:nvSpPr>
        <p:spPr>
          <a:xfrm>
            <a:off x="5257800" y="2593975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477" name="TextBox 2"/>
          <p:cNvSpPr txBox="1">
            <a:spLocks noChangeArrowheads="1"/>
          </p:cNvSpPr>
          <p:nvPr/>
        </p:nvSpPr>
        <p:spPr bwMode="auto">
          <a:xfrm>
            <a:off x="1385888" y="346075"/>
            <a:ext cx="6724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Serial Execution versus Multi-thread Processing</a:t>
            </a:r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609600" y="1298575"/>
            <a:ext cx="0" cy="5184775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79" name="TextBox 21"/>
          <p:cNvSpPr txBox="1">
            <a:spLocks noChangeArrowheads="1"/>
          </p:cNvSpPr>
          <p:nvPr/>
        </p:nvSpPr>
        <p:spPr bwMode="auto">
          <a:xfrm>
            <a:off x="0" y="877888"/>
            <a:ext cx="8755063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Run Time        Serial                         Multi-Thread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    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                             Secondary Threads (3)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   &gt;                                            Shared Variables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   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   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</a:t>
            </a:r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5334000" y="2438400"/>
            <a:ext cx="76200" cy="7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 flipH="1">
            <a:off x="5410200" y="2438400"/>
            <a:ext cx="76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5867400" y="2438400"/>
            <a:ext cx="76200" cy="7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 flipH="1">
            <a:off x="5943600" y="2438400"/>
            <a:ext cx="76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8077200" y="1981200"/>
            <a:ext cx="76200" cy="7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 flipH="1">
            <a:off x="8153400" y="1981200"/>
            <a:ext cx="76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4876800" y="2438400"/>
            <a:ext cx="76200" cy="7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flipH="1">
            <a:off x="4953000" y="2438400"/>
            <a:ext cx="76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094163" y="2409825"/>
            <a:ext cx="3810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094163" y="3324225"/>
            <a:ext cx="3810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3553" name="Straight Arrow Connector 23552"/>
          <p:cNvCxnSpPr/>
          <p:nvPr/>
        </p:nvCxnSpPr>
        <p:spPr>
          <a:xfrm flipH="1" flipV="1">
            <a:off x="4473575" y="3508375"/>
            <a:ext cx="1165225" cy="6096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 flipH="1" flipV="1">
            <a:off x="4446588" y="2573338"/>
            <a:ext cx="1192212" cy="157638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92" name="TextBox 23556"/>
          <p:cNvSpPr txBox="1">
            <a:spLocks noChangeArrowheads="1"/>
          </p:cNvSpPr>
          <p:nvPr/>
        </p:nvSpPr>
        <p:spPr bwMode="auto">
          <a:xfrm>
            <a:off x="5867400" y="4117975"/>
            <a:ext cx="262096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Organize data access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and execution between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threads</a:t>
            </a:r>
          </a:p>
        </p:txBody>
      </p:sp>
      <p:sp>
        <p:nvSpPr>
          <p:cNvPr id="23558" name="Right Brace 23557"/>
          <p:cNvSpPr/>
          <p:nvPr/>
        </p:nvSpPr>
        <p:spPr>
          <a:xfrm>
            <a:off x="4311650" y="4759325"/>
            <a:ext cx="401638" cy="1682750"/>
          </a:xfrm>
          <a:prstGeom prst="rightBrac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494" name="TextBox 23558"/>
          <p:cNvSpPr txBox="1">
            <a:spLocks noChangeArrowheads="1"/>
          </p:cNvSpPr>
          <p:nvPr/>
        </p:nvSpPr>
        <p:spPr bwMode="auto">
          <a:xfrm>
            <a:off x="4899025" y="5368925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Run Time Savings</a:t>
            </a:r>
          </a:p>
        </p:txBody>
      </p:sp>
      <p:cxnSp>
        <p:nvCxnSpPr>
          <p:cNvPr id="23561" name="Straight Connector 23560"/>
          <p:cNvCxnSpPr>
            <a:cxnSpLocks/>
          </p:cNvCxnSpPr>
          <p:nvPr/>
        </p:nvCxnSpPr>
        <p:spPr>
          <a:xfrm>
            <a:off x="4094163" y="2743200"/>
            <a:ext cx="25908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4094163" y="2971800"/>
            <a:ext cx="25908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OpenMP Fortran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25" y="1568450"/>
            <a:ext cx="8229600" cy="452596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400" b="1" dirty="0"/>
              <a:t>               PROGRAM </a:t>
            </a:r>
            <a:r>
              <a:rPr lang="en-US" sz="1400" b="1" dirty="0" err="1"/>
              <a:t>BasicOpenMP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    Integer*4  </a:t>
            </a:r>
            <a:r>
              <a:rPr lang="en-US" sz="1400" b="1" dirty="0" err="1"/>
              <a:t>Icount</a:t>
            </a:r>
            <a:endParaRPr lang="en-US" sz="1400" b="1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Real*4    Data(128,16)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    </a:t>
            </a:r>
            <a:r>
              <a:rPr lang="en-US" sz="1400" b="1" i="1" dirty="0"/>
              <a:t>Serial code 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 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</a:t>
            </a:r>
            <a:r>
              <a:rPr lang="en-US" sz="1400" b="1" i="1" dirty="0"/>
              <a:t>Beginning of parallel region. Fork a team of threads.    Specify variable scoping 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                                                                                                          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Master Thread</a:t>
            </a:r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1400" b="1" dirty="0"/>
              <a:t>   !$OMP PARALLEL PRIVATE(VAR1, VAR2) SHARED(VAR3)                      </a:t>
            </a:r>
            <a:r>
              <a:rPr lang="en-US" sz="1400" b="1" dirty="0">
                <a:solidFill>
                  <a:srgbClr val="FF0000"/>
                </a:solidFill>
              </a:rPr>
              <a:t>Thread Team  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1400" b="1" dirty="0"/>
              <a:t>     </a:t>
            </a:r>
            <a:r>
              <a:rPr lang="en-US" sz="1400" b="1" i="1" dirty="0"/>
              <a:t>Parallel region executed by all threads 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    </a:t>
            </a:r>
            <a:r>
              <a:rPr lang="en-US" sz="1400" b="1" i="1" dirty="0"/>
              <a:t>Other OpenMP directives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    </a:t>
            </a:r>
            <a:r>
              <a:rPr lang="en-US" sz="1400" b="1" i="1" dirty="0"/>
              <a:t>Run-time Library calls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    </a:t>
            </a:r>
            <a:r>
              <a:rPr lang="en-US" sz="1400" b="1" i="1" dirty="0"/>
              <a:t>All threads join master thread and disband 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!$OMP END PARALLEL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 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</a:t>
            </a:r>
            <a:r>
              <a:rPr lang="en-US" sz="1400" b="1" i="1" dirty="0"/>
              <a:t>Resume serial code 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 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END</a:t>
            </a:r>
            <a:endParaRPr lang="en-US" sz="1400" dirty="0"/>
          </a:p>
        </p:txBody>
      </p:sp>
      <p:sp>
        <p:nvSpPr>
          <p:cNvPr id="6" name="Arrow: Down 5"/>
          <p:cNvSpPr/>
          <p:nvPr/>
        </p:nvSpPr>
        <p:spPr>
          <a:xfrm>
            <a:off x="6019800" y="3429000"/>
            <a:ext cx="304800" cy="16002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Arrow: Down 6"/>
          <p:cNvSpPr/>
          <p:nvPr/>
        </p:nvSpPr>
        <p:spPr>
          <a:xfrm>
            <a:off x="662940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Arrow: Down 7"/>
          <p:cNvSpPr/>
          <p:nvPr/>
        </p:nvSpPr>
        <p:spPr>
          <a:xfrm>
            <a:off x="693420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Arrow: Down 8"/>
          <p:cNvSpPr/>
          <p:nvPr/>
        </p:nvSpPr>
        <p:spPr>
          <a:xfrm>
            <a:off x="7335838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Arrow: Down 9"/>
          <p:cNvSpPr/>
          <p:nvPr/>
        </p:nvSpPr>
        <p:spPr>
          <a:xfrm>
            <a:off x="7734300" y="3646488"/>
            <a:ext cx="304800" cy="116522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Arrow: Down 10"/>
          <p:cNvSpPr/>
          <p:nvPr/>
        </p:nvSpPr>
        <p:spPr>
          <a:xfrm>
            <a:off x="805815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794375" y="3962400"/>
            <a:ext cx="2743200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591300" y="4419600"/>
            <a:ext cx="19050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99" name="TextBox 24"/>
          <p:cNvSpPr txBox="1">
            <a:spLocks noChangeArrowheads="1"/>
          </p:cNvSpPr>
          <p:nvPr/>
        </p:nvSpPr>
        <p:spPr bwMode="auto">
          <a:xfrm>
            <a:off x="4948238" y="3813175"/>
            <a:ext cx="1066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Shared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Private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6019800" y="4419600"/>
            <a:ext cx="3048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1143000"/>
          </a:xfrm>
        </p:spPr>
        <p:txBody>
          <a:bodyPr/>
          <a:lstStyle/>
          <a:p>
            <a:r>
              <a:rPr lang="en-US" altLang="en-US" sz="3200"/>
              <a:t>OpenMP Fortran </a:t>
            </a:r>
            <a:br>
              <a:rPr lang="en-US" altLang="en-US" sz="3200"/>
            </a:br>
            <a:r>
              <a:rPr lang="en-US" altLang="en-US" sz="3200"/>
              <a:t>in two MPI ranks</a:t>
            </a:r>
            <a:br>
              <a:rPr lang="en-US" altLang="en-US" sz="3200"/>
            </a:br>
            <a:r>
              <a:rPr lang="en-US" altLang="en-US" sz="3200"/>
              <a:t>and five MP threads per MPI rank</a:t>
            </a:r>
          </a:p>
        </p:txBody>
      </p:sp>
      <p:sp>
        <p:nvSpPr>
          <p:cNvPr id="6" name="Arrow: Down 5"/>
          <p:cNvSpPr/>
          <p:nvPr/>
        </p:nvSpPr>
        <p:spPr>
          <a:xfrm>
            <a:off x="6019800" y="3429000"/>
            <a:ext cx="304800" cy="16002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Arrow: Down 6"/>
          <p:cNvSpPr/>
          <p:nvPr/>
        </p:nvSpPr>
        <p:spPr>
          <a:xfrm>
            <a:off x="662940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Arrow: Down 7"/>
          <p:cNvSpPr/>
          <p:nvPr/>
        </p:nvSpPr>
        <p:spPr>
          <a:xfrm>
            <a:off x="693420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Arrow: Down 8"/>
          <p:cNvSpPr/>
          <p:nvPr/>
        </p:nvSpPr>
        <p:spPr>
          <a:xfrm>
            <a:off x="7335838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Arrow: Down 9"/>
          <p:cNvSpPr/>
          <p:nvPr/>
        </p:nvSpPr>
        <p:spPr>
          <a:xfrm>
            <a:off x="7734300" y="3646488"/>
            <a:ext cx="304800" cy="116522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Arrow: Down 10"/>
          <p:cNvSpPr/>
          <p:nvPr/>
        </p:nvSpPr>
        <p:spPr>
          <a:xfrm>
            <a:off x="805815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794375" y="3962400"/>
            <a:ext cx="2743200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591300" y="4419600"/>
            <a:ext cx="19050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22" name="TextBox 24"/>
          <p:cNvSpPr txBox="1">
            <a:spLocks noChangeArrowheads="1"/>
          </p:cNvSpPr>
          <p:nvPr/>
        </p:nvSpPr>
        <p:spPr bwMode="auto">
          <a:xfrm>
            <a:off x="4948238" y="3813175"/>
            <a:ext cx="1066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Shared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Private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6019800" y="4419600"/>
            <a:ext cx="3048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Down 29"/>
          <p:cNvSpPr/>
          <p:nvPr/>
        </p:nvSpPr>
        <p:spPr>
          <a:xfrm>
            <a:off x="1909763" y="3429000"/>
            <a:ext cx="304800" cy="16002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Arrow: Down 30"/>
          <p:cNvSpPr/>
          <p:nvPr/>
        </p:nvSpPr>
        <p:spPr>
          <a:xfrm>
            <a:off x="2519363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" name="Arrow: Down 31"/>
          <p:cNvSpPr/>
          <p:nvPr/>
        </p:nvSpPr>
        <p:spPr>
          <a:xfrm>
            <a:off x="2824163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" name="Arrow: Down 32"/>
          <p:cNvSpPr/>
          <p:nvPr/>
        </p:nvSpPr>
        <p:spPr>
          <a:xfrm>
            <a:off x="322580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Arrow: Down 33"/>
          <p:cNvSpPr/>
          <p:nvPr/>
        </p:nvSpPr>
        <p:spPr>
          <a:xfrm>
            <a:off x="3624263" y="3646488"/>
            <a:ext cx="304800" cy="116522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" name="Arrow: Down 34"/>
          <p:cNvSpPr/>
          <p:nvPr/>
        </p:nvSpPr>
        <p:spPr>
          <a:xfrm>
            <a:off x="3948113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1684338" y="3962400"/>
            <a:ext cx="2743200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2481263" y="4419600"/>
            <a:ext cx="19050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32" name="TextBox 37"/>
          <p:cNvSpPr txBox="1">
            <a:spLocks noChangeArrowheads="1"/>
          </p:cNvSpPr>
          <p:nvPr/>
        </p:nvSpPr>
        <p:spPr bwMode="auto">
          <a:xfrm>
            <a:off x="838200" y="3813175"/>
            <a:ext cx="1066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Shared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Private</a:t>
            </a:r>
          </a:p>
        </p:txBody>
      </p:sp>
      <p:cxnSp>
        <p:nvCxnSpPr>
          <p:cNvPr id="39" name="Straight Connector 38"/>
          <p:cNvCxnSpPr>
            <a:cxnSpLocks/>
          </p:cNvCxnSpPr>
          <p:nvPr/>
        </p:nvCxnSpPr>
        <p:spPr>
          <a:xfrm>
            <a:off x="1909763" y="4419600"/>
            <a:ext cx="3048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34" name="TextBox 39"/>
          <p:cNvSpPr txBox="1">
            <a:spLocks noChangeArrowheads="1"/>
          </p:cNvSpPr>
          <p:nvPr/>
        </p:nvSpPr>
        <p:spPr bwMode="auto">
          <a:xfrm>
            <a:off x="1455738" y="2154238"/>
            <a:ext cx="66706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Rank 0                                                       Rank 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Master Thread                                           Master Thread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Thread Team                                             Thread Team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09600" y="1905000"/>
            <a:ext cx="3957638" cy="358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76800" y="1905000"/>
            <a:ext cx="3957638" cy="358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217488"/>
            <a:ext cx="8229600" cy="1143000"/>
          </a:xfrm>
        </p:spPr>
        <p:txBody>
          <a:bodyPr/>
          <a:lstStyle/>
          <a:p>
            <a:r>
              <a:rPr lang="en-US" altLang="en-US"/>
              <a:t>Vis with Graphics Magick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5146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0600" y="26670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28194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29718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7800" y="31242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00200" y="32766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52600" y="34290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05000" y="35814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57400" y="37338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09800" y="38862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62200" y="40386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14600" y="41910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619750" y="25098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772150" y="26622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924550" y="28146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76950" y="29670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229350" y="31194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81750" y="32718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534150" y="34242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686550" y="35766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838950" y="37290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91350" y="38814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143750" y="40338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296150" y="41862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562" name="TextBox 3"/>
          <p:cNvSpPr txBox="1">
            <a:spLocks noChangeArrowheads="1"/>
          </p:cNvSpPr>
          <p:nvPr/>
        </p:nvSpPr>
        <p:spPr bwMode="auto">
          <a:xfrm>
            <a:off x="1428750" y="1552575"/>
            <a:ext cx="53911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Movie Frames                                  Movie Frames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Of Floating Point                              of Integer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Numbers                                           Pixels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Convert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32 float point number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to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32 integer ARGB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Pixel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Red, Green, and Blue with a transparency factor A.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Movie frames are made with gray scale pixels.</a:t>
            </a:r>
          </a:p>
        </p:txBody>
      </p:sp>
      <p:sp>
        <p:nvSpPr>
          <p:cNvPr id="17" name="Arrow: Right 16"/>
          <p:cNvSpPr/>
          <p:nvPr/>
        </p:nvSpPr>
        <p:spPr>
          <a:xfrm>
            <a:off x="3900488" y="4491038"/>
            <a:ext cx="2160587" cy="4572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Discussion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i="1"/>
              <a:t>Parallel Computing –</a:t>
            </a:r>
            <a:br>
              <a:rPr lang="en-US" altLang="en-US" sz="4000" b="1" i="1"/>
            </a:br>
            <a:r>
              <a:rPr lang="en-US" altLang="en-US" sz="4000" b="1" i="1"/>
              <a:t>Geophysical Data Processing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u="sng"/>
              <a:t>Topics </a:t>
            </a:r>
            <a:endParaRPr lang="en-US" altLang="en-US"/>
          </a:p>
          <a:p>
            <a:pPr eaLnBrk="1" hangingPunct="1"/>
            <a:r>
              <a:rPr lang="en-US" altLang="en-US" sz="2400"/>
              <a:t>Historical Survey of Parallel Computing</a:t>
            </a:r>
          </a:p>
          <a:p>
            <a:pPr eaLnBrk="1" hangingPunct="1"/>
            <a:r>
              <a:rPr lang="en-US" altLang="en-US" sz="2400"/>
              <a:t>Geophysics – Acoustic Waves</a:t>
            </a:r>
          </a:p>
          <a:p>
            <a:pPr eaLnBrk="1" hangingPunct="1"/>
            <a:r>
              <a:rPr lang="en-US" altLang="en-US" sz="2400"/>
              <a:t> High Performance Computing</a:t>
            </a:r>
          </a:p>
          <a:p>
            <a:pPr eaLnBrk="1" hangingPunct="1"/>
            <a:r>
              <a:rPr lang="en-US" altLang="en-US" sz="2400"/>
              <a:t>Serial computers and how they work</a:t>
            </a:r>
          </a:p>
          <a:p>
            <a:pPr eaLnBrk="1" hangingPunct="1"/>
            <a:r>
              <a:rPr lang="en-US" altLang="en-US" sz="2400"/>
              <a:t>Parallel computers and how they work</a:t>
            </a:r>
          </a:p>
          <a:p>
            <a:pPr eaLnBrk="1" hangingPunct="1"/>
            <a:r>
              <a:rPr lang="en-US" altLang="en-US" sz="2400"/>
              <a:t>Pipelining and how it relates to serial and parallel computers</a:t>
            </a:r>
          </a:p>
          <a:p>
            <a:pPr eaLnBrk="1" hangingPunct="1"/>
            <a:r>
              <a:rPr lang="en-US" altLang="en-US" sz="2400"/>
              <a:t>MPI for Parallel Computing</a:t>
            </a:r>
          </a:p>
          <a:p>
            <a:pPr eaLnBrk="1" hangingPunct="1"/>
            <a:r>
              <a:rPr lang="en-US" altLang="en-US" sz="2400"/>
              <a:t>Visualization for Acoustic Waves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4038600"/>
          </a:xfrm>
        </p:spPr>
        <p:txBody>
          <a:bodyPr/>
          <a:lstStyle/>
          <a:p>
            <a:pPr eaLnBrk="1" hangingPunct="1"/>
            <a:r>
              <a:rPr lang="en-US" altLang="en-US"/>
              <a:t>Computing and Calculating Engines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Serial and Parallel Computers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4"/>
          <p:cNvSpPr txBox="1">
            <a:spLocks noChangeArrowheads="1"/>
          </p:cNvSpPr>
          <p:nvPr/>
        </p:nvSpPr>
        <p:spPr bwMode="auto">
          <a:xfrm>
            <a:off x="1855788" y="5029200"/>
            <a:ext cx="5438775" cy="1878013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imes New Roman" charset="0"/>
              </a:rPr>
              <a:t>ALL memory operations have 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i="1">
                <a:latin typeface="Times New Roman" charset="0"/>
              </a:rPr>
              <a:t>Fixed Cost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imes New Roman" charset="0"/>
              </a:rPr>
              <a:t>Code Performance Improvements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imes New Roman" charset="0"/>
              </a:rPr>
              <a:t>are dominated by fixed costs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1338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/>
              <a:t>Software Design Issues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184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Vector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Cache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Message Passing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NUMA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Grid Programming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/>
          </a:p>
        </p:txBody>
      </p:sp>
      <p:sp>
        <p:nvSpPr>
          <p:cNvPr id="68612" name="Line 5"/>
          <p:cNvSpPr>
            <a:spLocks noChangeShapeType="1"/>
          </p:cNvSpPr>
          <p:nvPr/>
        </p:nvSpPr>
        <p:spPr bwMode="auto">
          <a:xfrm>
            <a:off x="1676400" y="6019800"/>
            <a:ext cx="571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4"/>
          <p:cNvSpPr txBox="1">
            <a:spLocks noChangeArrowheads="1"/>
          </p:cNvSpPr>
          <p:nvPr/>
        </p:nvSpPr>
        <p:spPr bwMode="auto">
          <a:xfrm>
            <a:off x="990600" y="5181600"/>
            <a:ext cx="7467600" cy="946150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imes New Roman" charset="0"/>
              </a:rPr>
              <a:t>Code Performance Improvements are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imes New Roman" charset="0"/>
              </a:rPr>
              <a:t>dominated by fixed costs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1338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/>
              <a:t>Hardware Design Issues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184525"/>
          </a:xfrm>
        </p:spPr>
        <p:txBody>
          <a:bodyPr/>
          <a:lstStyle/>
          <a:p>
            <a:pPr eaLnBrk="1" hangingPunct="1"/>
            <a:r>
              <a:rPr lang="en-US" altLang="en-US"/>
              <a:t>10 Years equals 100 Fold Speedup</a:t>
            </a:r>
          </a:p>
          <a:p>
            <a:pPr eaLnBrk="1" hangingPunct="1"/>
            <a:r>
              <a:rPr lang="en-US" altLang="en-US"/>
              <a:t>Memory Latency – cost of getting the first word is a constant</a:t>
            </a:r>
          </a:p>
          <a:p>
            <a:pPr eaLnBrk="1" hangingPunct="1"/>
            <a:r>
              <a:rPr lang="en-US" altLang="en-US"/>
              <a:t>Wires have failed to scale</a:t>
            </a:r>
          </a:p>
          <a:p>
            <a:pPr eaLnBrk="1" hangingPunct="1"/>
            <a:r>
              <a:rPr lang="en-US" altLang="en-US"/>
              <a:t>Bigger cache memories are slower 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90525"/>
            <a:ext cx="8382000" cy="1362075"/>
          </a:xfrm>
        </p:spPr>
        <p:txBody>
          <a:bodyPr/>
          <a:lstStyle/>
          <a:p>
            <a:pPr eaLnBrk="1" hangingPunct="1"/>
            <a:r>
              <a:rPr lang="en-US" altLang="en-US"/>
              <a:t>Serial Computer</a:t>
            </a:r>
            <a:br>
              <a:rPr lang="en-US" altLang="en-US"/>
            </a:br>
            <a:r>
              <a:rPr lang="en-US" altLang="en-US"/>
              <a:t>-Linear Address Space</a:t>
            </a:r>
          </a:p>
        </p:txBody>
      </p:sp>
      <p:sp>
        <p:nvSpPr>
          <p:cNvPr id="70658" name="Line 3"/>
          <p:cNvSpPr>
            <a:spLocks noChangeShapeType="1"/>
          </p:cNvSpPr>
          <p:nvPr/>
        </p:nvSpPr>
        <p:spPr bwMode="auto">
          <a:xfrm>
            <a:off x="1143000" y="2857500"/>
            <a:ext cx="601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59" name="AutoShape 4"/>
          <p:cNvSpPr>
            <a:spLocks noChangeArrowheads="1"/>
          </p:cNvSpPr>
          <p:nvPr/>
        </p:nvSpPr>
        <p:spPr bwMode="auto">
          <a:xfrm>
            <a:off x="4648200" y="28575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0660" name="Text Box 5"/>
          <p:cNvSpPr txBox="1">
            <a:spLocks noChangeArrowheads="1"/>
          </p:cNvSpPr>
          <p:nvPr/>
        </p:nvSpPr>
        <p:spPr bwMode="auto">
          <a:xfrm>
            <a:off x="3717925" y="3660775"/>
            <a:ext cx="213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Address Pointer</a:t>
            </a:r>
          </a:p>
        </p:txBody>
      </p:sp>
      <p:sp>
        <p:nvSpPr>
          <p:cNvPr id="70661" name="Text Box 6"/>
          <p:cNvSpPr txBox="1">
            <a:spLocks noChangeArrowheads="1"/>
          </p:cNvSpPr>
          <p:nvPr/>
        </p:nvSpPr>
        <p:spPr bwMode="auto">
          <a:xfrm>
            <a:off x="1050925" y="2898775"/>
            <a:ext cx="700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0                                                                  Max Address</a:t>
            </a:r>
          </a:p>
        </p:txBody>
      </p:sp>
      <p:sp>
        <p:nvSpPr>
          <p:cNvPr id="70662" name="Text Box 7"/>
          <p:cNvSpPr txBox="1">
            <a:spLocks noChangeArrowheads="1"/>
          </p:cNvSpPr>
          <p:nvPr/>
        </p:nvSpPr>
        <p:spPr bwMode="auto">
          <a:xfrm>
            <a:off x="152400" y="4362450"/>
            <a:ext cx="8713788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i="1">
                <a:latin typeface="Times New Roman" charset="0"/>
              </a:rPr>
              <a:t>Latency</a:t>
            </a:r>
            <a:r>
              <a:rPr lang="en-US" altLang="en-US">
                <a:latin typeface="Times New Roman" charset="0"/>
              </a:rPr>
              <a:t> is the time to access the first word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i="1">
                <a:latin typeface="Times New Roman" charset="0"/>
              </a:rPr>
              <a:t>Bandwidth</a:t>
            </a:r>
            <a:r>
              <a:rPr lang="en-US" altLang="en-US">
                <a:latin typeface="Times New Roman" charset="0"/>
              </a:rPr>
              <a:t> is the rate of accessing successive 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0825"/>
            <a:ext cx="7772400" cy="1858963"/>
          </a:xfrm>
        </p:spPr>
        <p:txBody>
          <a:bodyPr/>
          <a:lstStyle/>
          <a:p>
            <a:pPr eaLnBrk="1" hangingPunct="1"/>
            <a:r>
              <a:rPr lang="en-US" altLang="en-US"/>
              <a:t>von Neumann</a:t>
            </a:r>
            <a:br>
              <a:rPr lang="en-US" altLang="en-US"/>
            </a:br>
            <a:r>
              <a:rPr lang="en-US" altLang="en-US"/>
              <a:t>Architecture</a:t>
            </a:r>
            <a:br>
              <a:rPr lang="en-US" altLang="en-US"/>
            </a:br>
            <a:r>
              <a:rPr lang="en-US" altLang="en-US" sz="2800" i="1"/>
              <a:t>Princeton</a:t>
            </a:r>
            <a:endParaRPr lang="en-US" altLang="en-US" sz="2800"/>
          </a:p>
        </p:txBody>
      </p:sp>
      <p:sp>
        <p:nvSpPr>
          <p:cNvPr id="71682" name="AutoShape 3"/>
          <p:cNvSpPr>
            <a:spLocks noChangeArrowheads="1"/>
          </p:cNvSpPr>
          <p:nvPr/>
        </p:nvSpPr>
        <p:spPr bwMode="auto">
          <a:xfrm rot="-5400000">
            <a:off x="7086600" y="24384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6775450" y="2209800"/>
            <a:ext cx="213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Address Pointer</a:t>
            </a:r>
          </a:p>
        </p:txBody>
      </p:sp>
      <p:sp>
        <p:nvSpPr>
          <p:cNvPr id="71684" name="Rectangle 5"/>
          <p:cNvSpPr>
            <a:spLocks noChangeArrowheads="1"/>
          </p:cNvSpPr>
          <p:nvPr/>
        </p:nvSpPr>
        <p:spPr bwMode="auto">
          <a:xfrm>
            <a:off x="914400" y="2514600"/>
            <a:ext cx="1905000" cy="213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Arithmetic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Logic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 Unit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(ALU)</a:t>
            </a:r>
          </a:p>
        </p:txBody>
      </p:sp>
      <p:sp>
        <p:nvSpPr>
          <p:cNvPr id="71685" name="Rectangle 6"/>
          <p:cNvSpPr>
            <a:spLocks noChangeArrowheads="1"/>
          </p:cNvSpPr>
          <p:nvPr/>
        </p:nvSpPr>
        <p:spPr bwMode="auto">
          <a:xfrm>
            <a:off x="5486400" y="1981200"/>
            <a:ext cx="1295400" cy="327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Memory</a:t>
            </a:r>
          </a:p>
        </p:txBody>
      </p:sp>
      <p:sp>
        <p:nvSpPr>
          <p:cNvPr id="71686" name="Rectangle 7"/>
          <p:cNvSpPr>
            <a:spLocks noChangeArrowheads="1"/>
          </p:cNvSpPr>
          <p:nvPr/>
        </p:nvSpPr>
        <p:spPr bwMode="auto">
          <a:xfrm>
            <a:off x="838200" y="5181600"/>
            <a:ext cx="3276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Program Counter</a:t>
            </a:r>
          </a:p>
        </p:txBody>
      </p:sp>
      <p:sp>
        <p:nvSpPr>
          <p:cNvPr id="71687" name="Line 8"/>
          <p:cNvSpPr>
            <a:spLocks noChangeShapeType="1"/>
          </p:cNvSpPr>
          <p:nvPr/>
        </p:nvSpPr>
        <p:spPr bwMode="auto">
          <a:xfrm>
            <a:off x="4114800" y="5410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688" name="Line 9"/>
          <p:cNvSpPr>
            <a:spLocks noChangeShapeType="1"/>
          </p:cNvSpPr>
          <p:nvPr/>
        </p:nvSpPr>
        <p:spPr bwMode="auto">
          <a:xfrm flipV="1">
            <a:off x="4800600" y="4572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689" name="Line 10"/>
          <p:cNvSpPr>
            <a:spLocks noChangeShapeType="1"/>
          </p:cNvSpPr>
          <p:nvPr/>
        </p:nvSpPr>
        <p:spPr bwMode="auto">
          <a:xfrm flipH="1">
            <a:off x="3352800" y="4572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690" name="Line 11"/>
          <p:cNvSpPr>
            <a:spLocks noChangeShapeType="1"/>
          </p:cNvSpPr>
          <p:nvPr/>
        </p:nvSpPr>
        <p:spPr bwMode="auto">
          <a:xfrm>
            <a:off x="3352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691" name="Text Box 12"/>
          <p:cNvSpPr txBox="1">
            <a:spLocks noChangeArrowheads="1"/>
          </p:cNvSpPr>
          <p:nvPr/>
        </p:nvSpPr>
        <p:spPr bwMode="auto">
          <a:xfrm>
            <a:off x="3184525" y="4156075"/>
            <a:ext cx="1593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Pc = Pc + 1</a:t>
            </a:r>
          </a:p>
        </p:txBody>
      </p:sp>
      <p:sp>
        <p:nvSpPr>
          <p:cNvPr id="71692" name="AutoShape 13"/>
          <p:cNvSpPr>
            <a:spLocks noChangeArrowheads="1"/>
          </p:cNvSpPr>
          <p:nvPr/>
        </p:nvSpPr>
        <p:spPr bwMode="auto">
          <a:xfrm>
            <a:off x="2819400" y="2895600"/>
            <a:ext cx="2667000" cy="762000"/>
          </a:xfrm>
          <a:prstGeom prst="leftRightArrow">
            <a:avLst>
              <a:gd name="adj1" fmla="val 5000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Data/Instructions</a:t>
            </a:r>
          </a:p>
        </p:txBody>
      </p:sp>
      <p:sp>
        <p:nvSpPr>
          <p:cNvPr id="71693" name="AutoShape 14"/>
          <p:cNvSpPr>
            <a:spLocks noChangeArrowheads="1"/>
          </p:cNvSpPr>
          <p:nvPr/>
        </p:nvSpPr>
        <p:spPr bwMode="auto">
          <a:xfrm>
            <a:off x="7467600" y="2819400"/>
            <a:ext cx="228600" cy="2819400"/>
          </a:xfrm>
          <a:prstGeom prst="upArrow">
            <a:avLst>
              <a:gd name="adj1" fmla="val 50000"/>
              <a:gd name="adj2" fmla="val 3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694" name="AutoShape 15"/>
          <p:cNvSpPr>
            <a:spLocks noChangeArrowheads="1"/>
          </p:cNvSpPr>
          <p:nvPr/>
        </p:nvSpPr>
        <p:spPr bwMode="auto">
          <a:xfrm rot="5400000">
            <a:off x="5600700" y="3771900"/>
            <a:ext cx="228600" cy="3657600"/>
          </a:xfrm>
          <a:prstGeom prst="upArrow">
            <a:avLst>
              <a:gd name="adj1" fmla="val 50000"/>
              <a:gd name="adj2" fmla="val 4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695" name="AutoShape 16"/>
          <p:cNvSpPr>
            <a:spLocks noChangeArrowheads="1"/>
          </p:cNvSpPr>
          <p:nvPr/>
        </p:nvSpPr>
        <p:spPr bwMode="auto">
          <a:xfrm>
            <a:off x="1676400" y="4648200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696" name="Text Box 17"/>
          <p:cNvSpPr txBox="1">
            <a:spLocks noChangeArrowheads="1"/>
          </p:cNvSpPr>
          <p:nvPr/>
        </p:nvSpPr>
        <p:spPr bwMode="auto">
          <a:xfrm>
            <a:off x="2590800" y="5745163"/>
            <a:ext cx="6553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i="1">
                <a:solidFill>
                  <a:srgbClr val="FF0000"/>
                </a:solidFill>
                <a:latin typeface="Times New Roman" charset="0"/>
              </a:rPr>
              <a:t>Featuring Deterministic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875"/>
            <a:ext cx="5410200" cy="1431925"/>
          </a:xfrm>
        </p:spPr>
        <p:txBody>
          <a:bodyPr/>
          <a:lstStyle/>
          <a:p>
            <a:pPr eaLnBrk="1" hangingPunct="1"/>
            <a:r>
              <a:rPr lang="en-US" altLang="en-US"/>
              <a:t>Cache Memory</a:t>
            </a:r>
            <a:br>
              <a:rPr lang="en-US" altLang="en-US"/>
            </a:br>
            <a:r>
              <a:rPr lang="en-US" altLang="en-US"/>
              <a:t>Architecture</a:t>
            </a:r>
            <a:endParaRPr lang="en-US" altLang="en-US" sz="2800"/>
          </a:p>
        </p:txBody>
      </p:sp>
      <p:sp>
        <p:nvSpPr>
          <p:cNvPr id="72706" name="AutoShape 3"/>
          <p:cNvSpPr>
            <a:spLocks noChangeArrowheads="1"/>
          </p:cNvSpPr>
          <p:nvPr/>
        </p:nvSpPr>
        <p:spPr bwMode="auto">
          <a:xfrm rot="-5400000">
            <a:off x="6858000" y="1998663"/>
            <a:ext cx="228600" cy="381000"/>
          </a:xfrm>
          <a:prstGeom prst="up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07" name="Text Box 4"/>
          <p:cNvSpPr txBox="1">
            <a:spLocks noChangeArrowheads="1"/>
          </p:cNvSpPr>
          <p:nvPr/>
        </p:nvSpPr>
        <p:spPr bwMode="auto">
          <a:xfrm>
            <a:off x="6477000" y="5046663"/>
            <a:ext cx="213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Address Pointer</a:t>
            </a:r>
          </a:p>
        </p:txBody>
      </p:sp>
      <p:sp>
        <p:nvSpPr>
          <p:cNvPr id="72708" name="Rectangle 5"/>
          <p:cNvSpPr>
            <a:spLocks noChangeArrowheads="1"/>
          </p:cNvSpPr>
          <p:nvPr/>
        </p:nvSpPr>
        <p:spPr bwMode="auto">
          <a:xfrm>
            <a:off x="6172200" y="1312863"/>
            <a:ext cx="12954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Memory</a:t>
            </a:r>
          </a:p>
        </p:txBody>
      </p:sp>
      <p:sp>
        <p:nvSpPr>
          <p:cNvPr id="72709" name="AutoShape 6"/>
          <p:cNvSpPr>
            <a:spLocks noChangeArrowheads="1"/>
          </p:cNvSpPr>
          <p:nvPr/>
        </p:nvSpPr>
        <p:spPr bwMode="auto">
          <a:xfrm>
            <a:off x="8382000" y="3979863"/>
            <a:ext cx="228600" cy="990600"/>
          </a:xfrm>
          <a:prstGeom prst="up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10" name="AutoShape 7"/>
          <p:cNvSpPr>
            <a:spLocks noChangeArrowheads="1"/>
          </p:cNvSpPr>
          <p:nvPr/>
        </p:nvSpPr>
        <p:spPr bwMode="auto">
          <a:xfrm rot="5400000">
            <a:off x="6515100" y="3027363"/>
            <a:ext cx="228600" cy="3810000"/>
          </a:xfrm>
          <a:prstGeom prst="upArrow">
            <a:avLst>
              <a:gd name="adj1" fmla="val 50000"/>
              <a:gd name="adj2" fmla="val 4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11" name="Rectangle 8"/>
          <p:cNvSpPr>
            <a:spLocks noChangeArrowheads="1"/>
          </p:cNvSpPr>
          <p:nvPr/>
        </p:nvSpPr>
        <p:spPr bwMode="auto">
          <a:xfrm>
            <a:off x="6172200" y="3598863"/>
            <a:ext cx="13716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Cache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Memory</a:t>
            </a:r>
          </a:p>
        </p:txBody>
      </p:sp>
      <p:sp>
        <p:nvSpPr>
          <p:cNvPr id="72712" name="AutoShape 9"/>
          <p:cNvSpPr>
            <a:spLocks noChangeArrowheads="1"/>
          </p:cNvSpPr>
          <p:nvPr/>
        </p:nvSpPr>
        <p:spPr bwMode="auto">
          <a:xfrm>
            <a:off x="8382000" y="2227263"/>
            <a:ext cx="228600" cy="1752600"/>
          </a:xfrm>
          <a:prstGeom prst="upArrow">
            <a:avLst>
              <a:gd name="adj1" fmla="val 50000"/>
              <a:gd name="adj2" fmla="val 1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13" name="Rectangle 10"/>
          <p:cNvSpPr>
            <a:spLocks noChangeArrowheads="1"/>
          </p:cNvSpPr>
          <p:nvPr/>
        </p:nvSpPr>
        <p:spPr bwMode="auto">
          <a:xfrm>
            <a:off x="5486400" y="1312863"/>
            <a:ext cx="228600" cy="312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>
              <a:latin typeface="Times New Roman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H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>
              <a:latin typeface="Times New Roman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72714" name="AutoShape 11"/>
          <p:cNvSpPr>
            <a:spLocks noChangeArrowheads="1"/>
          </p:cNvSpPr>
          <p:nvPr/>
        </p:nvSpPr>
        <p:spPr bwMode="auto">
          <a:xfrm>
            <a:off x="7467600" y="2151063"/>
            <a:ext cx="990600" cy="228600"/>
          </a:xfrm>
          <a:prstGeom prst="left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15" name="AutoShape 12"/>
          <p:cNvSpPr>
            <a:spLocks noChangeArrowheads="1"/>
          </p:cNvSpPr>
          <p:nvPr/>
        </p:nvSpPr>
        <p:spPr bwMode="auto">
          <a:xfrm>
            <a:off x="7543800" y="3903663"/>
            <a:ext cx="990600" cy="228600"/>
          </a:xfrm>
          <a:prstGeom prst="left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16" name="AutoShape 13"/>
          <p:cNvSpPr>
            <a:spLocks noChangeArrowheads="1"/>
          </p:cNvSpPr>
          <p:nvPr/>
        </p:nvSpPr>
        <p:spPr bwMode="auto">
          <a:xfrm>
            <a:off x="5715000" y="2532063"/>
            <a:ext cx="457200" cy="228600"/>
          </a:xfrm>
          <a:prstGeom prst="leftRightArrow">
            <a:avLst>
              <a:gd name="adj1" fmla="val 50000"/>
              <a:gd name="adj2" fmla="val 4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17" name="AutoShape 14"/>
          <p:cNvSpPr>
            <a:spLocks noChangeArrowheads="1"/>
          </p:cNvSpPr>
          <p:nvPr/>
        </p:nvSpPr>
        <p:spPr bwMode="auto">
          <a:xfrm>
            <a:off x="5715000" y="3903663"/>
            <a:ext cx="457200" cy="228600"/>
          </a:xfrm>
          <a:prstGeom prst="leftRightArrow">
            <a:avLst>
              <a:gd name="adj1" fmla="val 50000"/>
              <a:gd name="adj2" fmla="val 4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18" name="Text Box 15"/>
          <p:cNvSpPr txBox="1">
            <a:spLocks noChangeArrowheads="1"/>
          </p:cNvSpPr>
          <p:nvPr/>
        </p:nvSpPr>
        <p:spPr bwMode="auto">
          <a:xfrm>
            <a:off x="914400" y="1747838"/>
            <a:ext cx="3733800" cy="350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Main Memory is large and slow.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Cache is much smaller and much faster.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Control logic control keeps the main memory coherent. </a:t>
            </a:r>
          </a:p>
        </p:txBody>
      </p:sp>
      <p:sp>
        <p:nvSpPr>
          <p:cNvPr id="72719" name="Text Box 16"/>
          <p:cNvSpPr txBox="1">
            <a:spLocks noChangeArrowheads="1"/>
          </p:cNvSpPr>
          <p:nvPr/>
        </p:nvSpPr>
        <p:spPr bwMode="auto">
          <a:xfrm>
            <a:off x="838200" y="5516563"/>
            <a:ext cx="7924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i="1">
                <a:solidFill>
                  <a:srgbClr val="FF0000"/>
                </a:solidFill>
                <a:latin typeface="Times New Roman" charset="0"/>
              </a:rPr>
              <a:t>Featuring Non-Deterministic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20650"/>
            <a:ext cx="5410200" cy="2101850"/>
          </a:xfrm>
        </p:spPr>
        <p:txBody>
          <a:bodyPr/>
          <a:lstStyle/>
          <a:p>
            <a:pPr eaLnBrk="1" hangingPunct="1"/>
            <a:r>
              <a:rPr lang="en-US" altLang="en-US"/>
              <a:t>Cache Memory</a:t>
            </a:r>
            <a:br>
              <a:rPr lang="en-US" altLang="en-US"/>
            </a:br>
            <a:r>
              <a:rPr lang="en-US" altLang="en-US"/>
              <a:t>- Three Levels</a:t>
            </a:r>
            <a:br>
              <a:rPr lang="en-US" altLang="en-US"/>
            </a:br>
            <a:r>
              <a:rPr lang="en-US" altLang="en-US"/>
              <a:t>Architecture</a:t>
            </a:r>
            <a:endParaRPr lang="en-US" altLang="en-US" sz="2800"/>
          </a:p>
        </p:txBody>
      </p:sp>
      <p:sp>
        <p:nvSpPr>
          <p:cNvPr id="73730" name="AutoShape 3"/>
          <p:cNvSpPr>
            <a:spLocks noChangeArrowheads="1"/>
          </p:cNvSpPr>
          <p:nvPr/>
        </p:nvSpPr>
        <p:spPr bwMode="auto">
          <a:xfrm rot="-5400000">
            <a:off x="6858000" y="2667000"/>
            <a:ext cx="228600" cy="381000"/>
          </a:xfrm>
          <a:prstGeom prst="up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31" name="Text Box 4"/>
          <p:cNvSpPr txBox="1">
            <a:spLocks noChangeArrowheads="1"/>
          </p:cNvSpPr>
          <p:nvPr/>
        </p:nvSpPr>
        <p:spPr bwMode="auto">
          <a:xfrm>
            <a:off x="6477000" y="6172200"/>
            <a:ext cx="213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Address Pointer</a:t>
            </a:r>
          </a:p>
        </p:txBody>
      </p:sp>
      <p:sp>
        <p:nvSpPr>
          <p:cNvPr id="73732" name="Rectangle 5"/>
          <p:cNvSpPr>
            <a:spLocks noChangeArrowheads="1"/>
          </p:cNvSpPr>
          <p:nvPr/>
        </p:nvSpPr>
        <p:spPr bwMode="auto">
          <a:xfrm>
            <a:off x="6172200" y="762000"/>
            <a:ext cx="15240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Memory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Multi-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Gigabytes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Large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and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Slow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160 X</a:t>
            </a:r>
          </a:p>
        </p:txBody>
      </p:sp>
      <p:sp>
        <p:nvSpPr>
          <p:cNvPr id="73733" name="AutoShape 6"/>
          <p:cNvSpPr>
            <a:spLocks noChangeArrowheads="1"/>
          </p:cNvSpPr>
          <p:nvPr/>
        </p:nvSpPr>
        <p:spPr bwMode="auto">
          <a:xfrm>
            <a:off x="8382000" y="4648200"/>
            <a:ext cx="228600" cy="1524000"/>
          </a:xfrm>
          <a:prstGeom prst="upArrow">
            <a:avLst>
              <a:gd name="adj1" fmla="val 50000"/>
              <a:gd name="adj2" fmla="val 1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34" name="AutoShape 7"/>
          <p:cNvSpPr>
            <a:spLocks noChangeArrowheads="1"/>
          </p:cNvSpPr>
          <p:nvPr/>
        </p:nvSpPr>
        <p:spPr bwMode="auto">
          <a:xfrm rot="5400000">
            <a:off x="7353300" y="5067300"/>
            <a:ext cx="228600" cy="2133600"/>
          </a:xfrm>
          <a:prstGeom prst="upArrow">
            <a:avLst>
              <a:gd name="adj1" fmla="val 50000"/>
              <a:gd name="adj2" fmla="val 2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35" name="Rectangle 8"/>
          <p:cNvSpPr>
            <a:spLocks noChangeArrowheads="1"/>
          </p:cNvSpPr>
          <p:nvPr/>
        </p:nvSpPr>
        <p:spPr bwMode="auto">
          <a:xfrm>
            <a:off x="6172200" y="4038600"/>
            <a:ext cx="15240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16X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L3 Cache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Memory</a:t>
            </a:r>
          </a:p>
        </p:txBody>
      </p:sp>
      <p:sp>
        <p:nvSpPr>
          <p:cNvPr id="73736" name="AutoShape 9"/>
          <p:cNvSpPr>
            <a:spLocks noChangeArrowheads="1"/>
          </p:cNvSpPr>
          <p:nvPr/>
        </p:nvSpPr>
        <p:spPr bwMode="auto">
          <a:xfrm>
            <a:off x="8382000" y="2895600"/>
            <a:ext cx="228600" cy="1752600"/>
          </a:xfrm>
          <a:prstGeom prst="upArrow">
            <a:avLst>
              <a:gd name="adj1" fmla="val 50000"/>
              <a:gd name="adj2" fmla="val 1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37" name="Rectangle 10"/>
          <p:cNvSpPr>
            <a:spLocks noChangeArrowheads="1"/>
          </p:cNvSpPr>
          <p:nvPr/>
        </p:nvSpPr>
        <p:spPr bwMode="auto">
          <a:xfrm>
            <a:off x="457200" y="1905000"/>
            <a:ext cx="1295400" cy="312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Cache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Control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Logic</a:t>
            </a:r>
          </a:p>
        </p:txBody>
      </p:sp>
      <p:sp>
        <p:nvSpPr>
          <p:cNvPr id="73738" name="AutoShape 11"/>
          <p:cNvSpPr>
            <a:spLocks noChangeArrowheads="1"/>
          </p:cNvSpPr>
          <p:nvPr/>
        </p:nvSpPr>
        <p:spPr bwMode="auto">
          <a:xfrm>
            <a:off x="7696200" y="2819400"/>
            <a:ext cx="762000" cy="228600"/>
          </a:xfrm>
          <a:prstGeom prst="lef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39" name="AutoShape 12"/>
          <p:cNvSpPr>
            <a:spLocks noChangeArrowheads="1"/>
          </p:cNvSpPr>
          <p:nvPr/>
        </p:nvSpPr>
        <p:spPr bwMode="auto">
          <a:xfrm>
            <a:off x="7696200" y="4572000"/>
            <a:ext cx="838200" cy="228600"/>
          </a:xfrm>
          <a:prstGeom prst="left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40" name="AutoShape 13"/>
          <p:cNvSpPr>
            <a:spLocks noChangeArrowheads="1"/>
          </p:cNvSpPr>
          <p:nvPr/>
        </p:nvSpPr>
        <p:spPr bwMode="auto">
          <a:xfrm>
            <a:off x="1752600" y="3200400"/>
            <a:ext cx="4419600" cy="228600"/>
          </a:xfrm>
          <a:prstGeom prst="leftRightArrow">
            <a:avLst>
              <a:gd name="adj1" fmla="val 50000"/>
              <a:gd name="adj2" fmla="val 38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41" name="AutoShape 14"/>
          <p:cNvSpPr>
            <a:spLocks noChangeArrowheads="1"/>
          </p:cNvSpPr>
          <p:nvPr/>
        </p:nvSpPr>
        <p:spPr bwMode="auto">
          <a:xfrm>
            <a:off x="5638800" y="4572000"/>
            <a:ext cx="533400" cy="228600"/>
          </a:xfrm>
          <a:prstGeom prst="leftRightArrow">
            <a:avLst>
              <a:gd name="adj1" fmla="val 50000"/>
              <a:gd name="adj2" fmla="val 4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42" name="Rectangle 15"/>
          <p:cNvSpPr>
            <a:spLocks noChangeArrowheads="1"/>
          </p:cNvSpPr>
          <p:nvPr/>
        </p:nvSpPr>
        <p:spPr bwMode="auto">
          <a:xfrm>
            <a:off x="4267200" y="4267200"/>
            <a:ext cx="13716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charset="0"/>
              </a:rPr>
              <a:t>L2 Cache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charset="0"/>
              </a:rPr>
              <a:t>Memory</a:t>
            </a:r>
          </a:p>
        </p:txBody>
      </p:sp>
      <p:sp>
        <p:nvSpPr>
          <p:cNvPr id="73743" name="Rectangle 16"/>
          <p:cNvSpPr>
            <a:spLocks noChangeArrowheads="1"/>
          </p:cNvSpPr>
          <p:nvPr/>
        </p:nvSpPr>
        <p:spPr bwMode="auto">
          <a:xfrm>
            <a:off x="2286000" y="4343400"/>
            <a:ext cx="1371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charset="0"/>
              </a:rPr>
              <a:t>L1 Cache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charset="0"/>
              </a:rPr>
              <a:t>Memory</a:t>
            </a:r>
          </a:p>
        </p:txBody>
      </p:sp>
      <p:sp>
        <p:nvSpPr>
          <p:cNvPr id="73744" name="AutoShape 17"/>
          <p:cNvSpPr>
            <a:spLocks noChangeArrowheads="1"/>
          </p:cNvSpPr>
          <p:nvPr/>
        </p:nvSpPr>
        <p:spPr bwMode="auto">
          <a:xfrm>
            <a:off x="1752600" y="4572000"/>
            <a:ext cx="533400" cy="228600"/>
          </a:xfrm>
          <a:prstGeom prst="leftRightArrow">
            <a:avLst>
              <a:gd name="adj1" fmla="val 50000"/>
              <a:gd name="adj2" fmla="val 4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45" name="AutoShape 18"/>
          <p:cNvSpPr>
            <a:spLocks noChangeArrowheads="1"/>
          </p:cNvSpPr>
          <p:nvPr/>
        </p:nvSpPr>
        <p:spPr bwMode="auto">
          <a:xfrm>
            <a:off x="3657600" y="4572000"/>
            <a:ext cx="609600" cy="228600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46" name="Text Box 19"/>
          <p:cNvSpPr txBox="1">
            <a:spLocks noChangeArrowheads="1"/>
          </p:cNvSpPr>
          <p:nvPr/>
        </p:nvSpPr>
        <p:spPr bwMode="auto">
          <a:xfrm>
            <a:off x="2498725" y="3927475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2X</a:t>
            </a:r>
          </a:p>
        </p:txBody>
      </p:sp>
      <p:sp>
        <p:nvSpPr>
          <p:cNvPr id="73747" name="Text Box 20"/>
          <p:cNvSpPr txBox="1">
            <a:spLocks noChangeArrowheads="1"/>
          </p:cNvSpPr>
          <p:nvPr/>
        </p:nvSpPr>
        <p:spPr bwMode="auto">
          <a:xfrm>
            <a:off x="4403725" y="38862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8X</a:t>
            </a:r>
          </a:p>
        </p:txBody>
      </p:sp>
      <p:sp>
        <p:nvSpPr>
          <p:cNvPr id="73748" name="Text Box 21"/>
          <p:cNvSpPr txBox="1">
            <a:spLocks noChangeArrowheads="1"/>
          </p:cNvSpPr>
          <p:nvPr/>
        </p:nvSpPr>
        <p:spPr bwMode="auto">
          <a:xfrm>
            <a:off x="6156325" y="5257800"/>
            <a:ext cx="1901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16 Megabytes</a:t>
            </a:r>
          </a:p>
        </p:txBody>
      </p:sp>
      <p:sp>
        <p:nvSpPr>
          <p:cNvPr id="73749" name="Text Box 22"/>
          <p:cNvSpPr txBox="1">
            <a:spLocks noChangeArrowheads="1"/>
          </p:cNvSpPr>
          <p:nvPr/>
        </p:nvSpPr>
        <p:spPr bwMode="auto">
          <a:xfrm>
            <a:off x="4175125" y="5222875"/>
            <a:ext cx="1901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128 Kilobytes</a:t>
            </a:r>
          </a:p>
        </p:txBody>
      </p:sp>
      <p:sp>
        <p:nvSpPr>
          <p:cNvPr id="73750" name="Text Box 23"/>
          <p:cNvSpPr txBox="1">
            <a:spLocks noChangeArrowheads="1"/>
          </p:cNvSpPr>
          <p:nvPr/>
        </p:nvSpPr>
        <p:spPr bwMode="auto">
          <a:xfrm>
            <a:off x="2212975" y="5029200"/>
            <a:ext cx="1749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32 Kilobytes</a:t>
            </a:r>
          </a:p>
        </p:txBody>
      </p:sp>
      <p:sp>
        <p:nvSpPr>
          <p:cNvPr id="73751" name="Text Box 24"/>
          <p:cNvSpPr txBox="1">
            <a:spLocks noChangeArrowheads="1"/>
          </p:cNvSpPr>
          <p:nvPr/>
        </p:nvSpPr>
        <p:spPr bwMode="auto">
          <a:xfrm>
            <a:off x="1965325" y="2022475"/>
            <a:ext cx="3711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         2 Gigahertz Clock        </a:t>
            </a:r>
          </a:p>
        </p:txBody>
      </p:sp>
      <p:sp>
        <p:nvSpPr>
          <p:cNvPr id="73752" name="Text Box 25"/>
          <p:cNvSpPr txBox="1">
            <a:spLocks noChangeArrowheads="1"/>
          </p:cNvSpPr>
          <p:nvPr/>
        </p:nvSpPr>
        <p:spPr bwMode="auto">
          <a:xfrm>
            <a:off x="304800" y="5638800"/>
            <a:ext cx="6553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i="1">
                <a:solidFill>
                  <a:srgbClr val="FF0000"/>
                </a:solidFill>
                <a:latin typeface="Times New Roman" charset="0"/>
              </a:rPr>
              <a:t>Featuring Really Non-Deterministic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Instructions</a:t>
            </a:r>
          </a:p>
        </p:txBody>
      </p:sp>
      <p:sp>
        <p:nvSpPr>
          <p:cNvPr id="74754" name="Rectangle 4"/>
          <p:cNvSpPr>
            <a:spLocks noChangeArrowheads="1"/>
          </p:cNvSpPr>
          <p:nvPr/>
        </p:nvSpPr>
        <p:spPr bwMode="auto">
          <a:xfrm>
            <a:off x="1371600" y="1600200"/>
            <a:ext cx="2819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Reg 0</a:t>
            </a:r>
          </a:p>
        </p:txBody>
      </p:sp>
      <p:sp>
        <p:nvSpPr>
          <p:cNvPr id="74755" name="Rectangle 5"/>
          <p:cNvSpPr>
            <a:spLocks noChangeArrowheads="1"/>
          </p:cNvSpPr>
          <p:nvPr/>
        </p:nvSpPr>
        <p:spPr bwMode="auto">
          <a:xfrm>
            <a:off x="4648200" y="1600200"/>
            <a:ext cx="2819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Reg 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4756" name="Line 6"/>
          <p:cNvSpPr>
            <a:spLocks noChangeShapeType="1"/>
          </p:cNvSpPr>
          <p:nvPr/>
        </p:nvSpPr>
        <p:spPr bwMode="auto">
          <a:xfrm>
            <a:off x="20574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7" name="Line 7"/>
          <p:cNvSpPr>
            <a:spLocks noChangeShapeType="1"/>
          </p:cNvSpPr>
          <p:nvPr/>
        </p:nvSpPr>
        <p:spPr bwMode="auto">
          <a:xfrm>
            <a:off x="53340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8" name="Text Box 9"/>
          <p:cNvSpPr txBox="1">
            <a:spLocks noChangeArrowheads="1"/>
          </p:cNvSpPr>
          <p:nvPr/>
        </p:nvSpPr>
        <p:spPr bwMode="auto">
          <a:xfrm>
            <a:off x="2590800" y="1143000"/>
            <a:ext cx="403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Floating Point Add Operation</a:t>
            </a:r>
          </a:p>
        </p:txBody>
      </p:sp>
      <p:sp>
        <p:nvSpPr>
          <p:cNvPr id="74759" name="Rectangle 10"/>
          <p:cNvSpPr>
            <a:spLocks noChangeArrowheads="1"/>
          </p:cNvSpPr>
          <p:nvPr/>
        </p:nvSpPr>
        <p:spPr bwMode="auto">
          <a:xfrm>
            <a:off x="1371600" y="2819400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EXP 0</a:t>
            </a:r>
          </a:p>
        </p:txBody>
      </p:sp>
      <p:sp>
        <p:nvSpPr>
          <p:cNvPr id="74760" name="Rectangle 11"/>
          <p:cNvSpPr>
            <a:spLocks noChangeArrowheads="1"/>
          </p:cNvSpPr>
          <p:nvPr/>
        </p:nvSpPr>
        <p:spPr bwMode="auto">
          <a:xfrm>
            <a:off x="2667000" y="2819400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EXP 1</a:t>
            </a:r>
          </a:p>
        </p:txBody>
      </p:sp>
      <p:sp>
        <p:nvSpPr>
          <p:cNvPr id="74761" name="Rectangle 12"/>
          <p:cNvSpPr>
            <a:spLocks noChangeArrowheads="1"/>
          </p:cNvSpPr>
          <p:nvPr/>
        </p:nvSpPr>
        <p:spPr bwMode="auto">
          <a:xfrm>
            <a:off x="1371600" y="3733800"/>
            <a:ext cx="3810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Reg 0</a:t>
            </a:r>
          </a:p>
        </p:txBody>
      </p:sp>
      <p:sp>
        <p:nvSpPr>
          <p:cNvPr id="74762" name="Rectangle 13"/>
          <p:cNvSpPr>
            <a:spLocks noChangeArrowheads="1"/>
          </p:cNvSpPr>
          <p:nvPr/>
        </p:nvSpPr>
        <p:spPr bwMode="auto">
          <a:xfrm>
            <a:off x="1371600" y="4267200"/>
            <a:ext cx="3810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Reg 1</a:t>
            </a:r>
          </a:p>
        </p:txBody>
      </p:sp>
      <p:sp>
        <p:nvSpPr>
          <p:cNvPr id="74763" name="Text Box 14"/>
          <p:cNvSpPr txBox="1">
            <a:spLocks noChangeArrowheads="1"/>
          </p:cNvSpPr>
          <p:nvPr/>
        </p:nvSpPr>
        <p:spPr bwMode="auto">
          <a:xfrm>
            <a:off x="5470525" y="3541713"/>
            <a:ext cx="12001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Mantissa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Alignment</a:t>
            </a:r>
          </a:p>
        </p:txBody>
      </p:sp>
      <p:sp>
        <p:nvSpPr>
          <p:cNvPr id="74764" name="Rectangle 15"/>
          <p:cNvSpPr>
            <a:spLocks noChangeArrowheads="1"/>
          </p:cNvSpPr>
          <p:nvPr/>
        </p:nvSpPr>
        <p:spPr bwMode="auto">
          <a:xfrm>
            <a:off x="1371600" y="5029200"/>
            <a:ext cx="3810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Adder </a:t>
            </a:r>
          </a:p>
        </p:txBody>
      </p:sp>
      <p:sp>
        <p:nvSpPr>
          <p:cNvPr id="74765" name="Rectangle 16"/>
          <p:cNvSpPr>
            <a:spLocks noChangeArrowheads="1"/>
          </p:cNvSpPr>
          <p:nvPr/>
        </p:nvSpPr>
        <p:spPr bwMode="auto">
          <a:xfrm>
            <a:off x="1371600" y="5715000"/>
            <a:ext cx="3810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Result</a:t>
            </a:r>
          </a:p>
        </p:txBody>
      </p:sp>
      <p:sp>
        <p:nvSpPr>
          <p:cNvPr id="74766" name="Line 17"/>
          <p:cNvSpPr>
            <a:spLocks noChangeShapeType="1"/>
          </p:cNvSpPr>
          <p:nvPr/>
        </p:nvSpPr>
        <p:spPr bwMode="auto">
          <a:xfrm>
            <a:off x="8077200" y="1447800"/>
            <a:ext cx="0" cy="4648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7" name="Line 18"/>
          <p:cNvSpPr>
            <a:spLocks noChangeShapeType="1"/>
          </p:cNvSpPr>
          <p:nvPr/>
        </p:nvSpPr>
        <p:spPr bwMode="auto">
          <a:xfrm>
            <a:off x="7162800" y="25146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8" name="Line 19"/>
          <p:cNvSpPr>
            <a:spLocks noChangeShapeType="1"/>
          </p:cNvSpPr>
          <p:nvPr/>
        </p:nvSpPr>
        <p:spPr bwMode="auto">
          <a:xfrm>
            <a:off x="7162800" y="55626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9" name="Line 20"/>
          <p:cNvSpPr>
            <a:spLocks noChangeShapeType="1"/>
          </p:cNvSpPr>
          <p:nvPr/>
        </p:nvSpPr>
        <p:spPr bwMode="auto">
          <a:xfrm>
            <a:off x="7162800" y="35052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0" name="Line 21"/>
          <p:cNvSpPr>
            <a:spLocks noChangeShapeType="1"/>
          </p:cNvSpPr>
          <p:nvPr/>
        </p:nvSpPr>
        <p:spPr bwMode="auto">
          <a:xfrm>
            <a:off x="7162800" y="48768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1" name="Line 22"/>
          <p:cNvSpPr>
            <a:spLocks noChangeShapeType="1"/>
          </p:cNvSpPr>
          <p:nvPr/>
        </p:nvSpPr>
        <p:spPr bwMode="auto">
          <a:xfrm>
            <a:off x="1676400" y="2286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2" name="Line 23"/>
          <p:cNvSpPr>
            <a:spLocks noChangeShapeType="1"/>
          </p:cNvSpPr>
          <p:nvPr/>
        </p:nvSpPr>
        <p:spPr bwMode="auto">
          <a:xfrm flipH="1">
            <a:off x="3810000" y="2286000"/>
            <a:ext cx="1066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3" name="Line 24"/>
          <p:cNvSpPr>
            <a:spLocks noChangeShapeType="1"/>
          </p:cNvSpPr>
          <p:nvPr/>
        </p:nvSpPr>
        <p:spPr bwMode="auto">
          <a:xfrm flipH="1">
            <a:off x="4419600" y="2286000"/>
            <a:ext cx="129540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4" name="Line 25"/>
          <p:cNvSpPr>
            <a:spLocks noChangeShapeType="1"/>
          </p:cNvSpPr>
          <p:nvPr/>
        </p:nvSpPr>
        <p:spPr bwMode="auto">
          <a:xfrm>
            <a:off x="2514600" y="23622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5" name="Text Box 26"/>
          <p:cNvSpPr txBox="1">
            <a:spLocks noChangeArrowheads="1"/>
          </p:cNvSpPr>
          <p:nvPr/>
        </p:nvSpPr>
        <p:spPr bwMode="auto">
          <a:xfrm>
            <a:off x="7299325" y="722313"/>
            <a:ext cx="177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Pipeline Stages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Discussion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36750"/>
            <a:ext cx="7772400" cy="2101850"/>
          </a:xfrm>
        </p:spPr>
        <p:txBody>
          <a:bodyPr/>
          <a:lstStyle/>
          <a:p>
            <a:pPr eaLnBrk="1" hangingPunct="1"/>
            <a:r>
              <a:rPr lang="en-US" altLang="en-US"/>
              <a:t>Programming Models</a:t>
            </a:r>
            <a:br>
              <a:rPr lang="en-US" altLang="en-US"/>
            </a:br>
            <a:r>
              <a:rPr lang="en-US" altLang="en-US"/>
              <a:t>for </a:t>
            </a:r>
            <a:br>
              <a:rPr lang="en-US" altLang="en-US"/>
            </a:br>
            <a:r>
              <a:rPr lang="en-US" altLang="en-US"/>
              <a:t>Parallel Computing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i="1"/>
              <a:t>Parallel Computing </a:t>
            </a:r>
            <a:br>
              <a:rPr lang="en-US" altLang="en-US" sz="4000" b="1" i="1"/>
            </a:br>
            <a:endParaRPr lang="en-US" altLang="en-US" sz="4000" b="1" i="1"/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u="sng"/>
              <a:t>Topics </a:t>
            </a:r>
            <a:endParaRPr lang="en-US" altLang="en-US"/>
          </a:p>
          <a:p>
            <a:pPr eaLnBrk="1" hangingPunct="1"/>
            <a:r>
              <a:rPr lang="en-US" altLang="en-US"/>
              <a:t>Programming Languages</a:t>
            </a:r>
          </a:p>
          <a:p>
            <a:pPr eaLnBrk="1" hangingPunct="1"/>
            <a:r>
              <a:rPr lang="en-US" altLang="en-US"/>
              <a:t>Decomposition of a Problem Data Domain </a:t>
            </a:r>
          </a:p>
          <a:p>
            <a:pPr eaLnBrk="1" hangingPunct="1"/>
            <a:r>
              <a:rPr lang="en-US" altLang="en-US"/>
              <a:t>Programming Constructs for Parallel Computing</a:t>
            </a:r>
          </a:p>
          <a:p>
            <a:pPr eaLnBrk="1" hangingPunct="1"/>
            <a:r>
              <a:rPr lang="en-US" altLang="en-US"/>
              <a:t>Efficiency Modeling of Parallel Computing</a:t>
            </a:r>
          </a:p>
          <a:p>
            <a:pPr eaLnBrk="1" hangingPunct="1"/>
            <a:r>
              <a:rPr lang="en-US" altLang="en-US"/>
              <a:t>Cost of Operations – Algorithm Complexity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Line 2"/>
          <p:cNvSpPr>
            <a:spLocks noChangeShapeType="1"/>
          </p:cNvSpPr>
          <p:nvPr/>
        </p:nvSpPr>
        <p:spPr bwMode="auto">
          <a:xfrm>
            <a:off x="6096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26" name="AutoShape 3"/>
          <p:cNvSpPr>
            <a:spLocks noChangeArrowheads="1"/>
          </p:cNvSpPr>
          <p:nvPr/>
        </p:nvSpPr>
        <p:spPr bwMode="auto">
          <a:xfrm>
            <a:off x="31242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7827" name="AutoShape 4"/>
          <p:cNvSpPr>
            <a:spLocks noChangeArrowheads="1"/>
          </p:cNvSpPr>
          <p:nvPr/>
        </p:nvSpPr>
        <p:spPr bwMode="auto">
          <a:xfrm>
            <a:off x="48006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7828" name="Text Box 5"/>
          <p:cNvSpPr txBox="1">
            <a:spLocks noChangeArrowheads="1"/>
          </p:cNvSpPr>
          <p:nvPr/>
        </p:nvSpPr>
        <p:spPr bwMode="auto">
          <a:xfrm>
            <a:off x="2438400" y="5257800"/>
            <a:ext cx="338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Multiple Address Pointers</a:t>
            </a:r>
          </a:p>
        </p:txBody>
      </p:sp>
      <p:sp>
        <p:nvSpPr>
          <p:cNvPr id="77829" name="AutoShape 6"/>
          <p:cNvSpPr>
            <a:spLocks noChangeArrowheads="1"/>
          </p:cNvSpPr>
          <p:nvPr/>
        </p:nvSpPr>
        <p:spPr bwMode="auto">
          <a:xfrm>
            <a:off x="61722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7830" name="AutoShape 7"/>
          <p:cNvSpPr>
            <a:spLocks noChangeArrowheads="1"/>
          </p:cNvSpPr>
          <p:nvPr/>
        </p:nvSpPr>
        <p:spPr bwMode="auto">
          <a:xfrm>
            <a:off x="10668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7831" name="AutoShape 8"/>
          <p:cNvSpPr>
            <a:spLocks/>
          </p:cNvSpPr>
          <p:nvPr/>
        </p:nvSpPr>
        <p:spPr bwMode="auto">
          <a:xfrm rot="5378832">
            <a:off x="6873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7832" name="Text Box 9"/>
          <p:cNvSpPr txBox="1">
            <a:spLocks noChangeArrowheads="1"/>
          </p:cNvSpPr>
          <p:nvPr/>
        </p:nvSpPr>
        <p:spPr bwMode="auto">
          <a:xfrm>
            <a:off x="2525713" y="1828800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Program Address Spaces</a:t>
            </a:r>
          </a:p>
        </p:txBody>
      </p:sp>
      <p:sp>
        <p:nvSpPr>
          <p:cNvPr id="77833" name="Line 10"/>
          <p:cNvSpPr>
            <a:spLocks noChangeShapeType="1"/>
          </p:cNvSpPr>
          <p:nvPr/>
        </p:nvSpPr>
        <p:spPr bwMode="auto">
          <a:xfrm>
            <a:off x="59436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34" name="Line 11"/>
          <p:cNvSpPr>
            <a:spLocks noChangeShapeType="1"/>
          </p:cNvSpPr>
          <p:nvPr/>
        </p:nvSpPr>
        <p:spPr bwMode="auto">
          <a:xfrm>
            <a:off x="41148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35" name="Line 12"/>
          <p:cNvSpPr>
            <a:spLocks noChangeShapeType="1"/>
          </p:cNvSpPr>
          <p:nvPr/>
        </p:nvSpPr>
        <p:spPr bwMode="auto">
          <a:xfrm>
            <a:off x="23622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36" name="AutoShape 13"/>
          <p:cNvSpPr>
            <a:spLocks/>
          </p:cNvSpPr>
          <p:nvPr/>
        </p:nvSpPr>
        <p:spPr bwMode="auto">
          <a:xfrm rot="5378832">
            <a:off x="2441575" y="2511425"/>
            <a:ext cx="1214438" cy="1373188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7837" name="AutoShape 14"/>
          <p:cNvSpPr>
            <a:spLocks/>
          </p:cNvSpPr>
          <p:nvPr/>
        </p:nvSpPr>
        <p:spPr bwMode="auto">
          <a:xfrm rot="5378832">
            <a:off x="41925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7838" name="AutoShape 15"/>
          <p:cNvSpPr>
            <a:spLocks/>
          </p:cNvSpPr>
          <p:nvPr/>
        </p:nvSpPr>
        <p:spPr bwMode="auto">
          <a:xfrm rot="5378832">
            <a:off x="60213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7839" name="Text Box 16"/>
          <p:cNvSpPr txBox="1">
            <a:spLocks noChangeArrowheads="1"/>
          </p:cNvSpPr>
          <p:nvPr/>
        </p:nvSpPr>
        <p:spPr bwMode="auto">
          <a:xfrm>
            <a:off x="517525" y="4079875"/>
            <a:ext cx="7524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0           Max  0             Max 0             Max  0             Max    </a:t>
            </a:r>
          </a:p>
        </p:txBody>
      </p:sp>
      <p:sp>
        <p:nvSpPr>
          <p:cNvPr id="77840" name="Rectangle 17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144780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en-US"/>
              <a:t>Distributed Computing</a:t>
            </a:r>
            <a:br>
              <a:rPr lang="en-US" altLang="en-US"/>
            </a:br>
            <a:r>
              <a:rPr lang="en-US" altLang="en-US">
                <a:solidFill>
                  <a:srgbClr val="FF0000"/>
                </a:solidFill>
                <a:latin typeface="Antique Olive" charset="0"/>
              </a:rPr>
              <a:t>M</a:t>
            </a:r>
            <a:r>
              <a:rPr lang="en-US" altLang="en-US">
                <a:latin typeface="Antique Olive" charset="0"/>
              </a:rPr>
              <a:t>essage </a:t>
            </a:r>
            <a:r>
              <a:rPr lang="en-US" altLang="en-US">
                <a:solidFill>
                  <a:srgbClr val="FF0000"/>
                </a:solidFill>
                <a:latin typeface="Antique Olive" charset="0"/>
              </a:rPr>
              <a:t>P</a:t>
            </a:r>
            <a:r>
              <a:rPr lang="en-US" altLang="en-US">
                <a:latin typeface="Antique Olive" charset="0"/>
              </a:rPr>
              <a:t>assing </a:t>
            </a:r>
            <a:r>
              <a:rPr lang="en-US" altLang="en-US">
                <a:solidFill>
                  <a:srgbClr val="FF0000"/>
                </a:solidFill>
                <a:latin typeface="Antique Olive" charset="0"/>
              </a:rPr>
              <a:t>I</a:t>
            </a:r>
            <a:r>
              <a:rPr lang="en-US" altLang="en-US">
                <a:latin typeface="Antique Olive" charset="0"/>
              </a:rPr>
              <a:t>nterface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6075"/>
            <a:ext cx="8229600" cy="998538"/>
          </a:xfrm>
        </p:spPr>
        <p:txBody>
          <a:bodyPr/>
          <a:lstStyle/>
          <a:p>
            <a:pPr eaLnBrk="1" hangingPunct="1"/>
            <a:r>
              <a:rPr lang="en-US" altLang="en-US"/>
              <a:t>Distributed Computing</a:t>
            </a:r>
            <a:br>
              <a:rPr lang="en-US" altLang="en-US"/>
            </a:br>
            <a:r>
              <a:rPr lang="en-US" altLang="en-US" sz="3200" i="1"/>
              <a:t>with Message Passing</a:t>
            </a:r>
          </a:p>
        </p:txBody>
      </p:sp>
      <p:sp>
        <p:nvSpPr>
          <p:cNvPr id="78850" name="Line 3"/>
          <p:cNvSpPr>
            <a:spLocks noChangeShapeType="1"/>
          </p:cNvSpPr>
          <p:nvPr/>
        </p:nvSpPr>
        <p:spPr bwMode="auto">
          <a:xfrm>
            <a:off x="6096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51" name="AutoShape 4"/>
          <p:cNvSpPr>
            <a:spLocks noChangeArrowheads="1"/>
          </p:cNvSpPr>
          <p:nvPr/>
        </p:nvSpPr>
        <p:spPr bwMode="auto">
          <a:xfrm>
            <a:off x="31242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52" name="AutoShape 5"/>
          <p:cNvSpPr>
            <a:spLocks noChangeArrowheads="1"/>
          </p:cNvSpPr>
          <p:nvPr/>
        </p:nvSpPr>
        <p:spPr bwMode="auto">
          <a:xfrm>
            <a:off x="48006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53" name="Text Box 6"/>
          <p:cNvSpPr txBox="1">
            <a:spLocks noChangeArrowheads="1"/>
          </p:cNvSpPr>
          <p:nvPr/>
        </p:nvSpPr>
        <p:spPr bwMode="auto">
          <a:xfrm>
            <a:off x="2438400" y="5562600"/>
            <a:ext cx="338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Multiple Address Pointers</a:t>
            </a:r>
          </a:p>
        </p:txBody>
      </p:sp>
      <p:sp>
        <p:nvSpPr>
          <p:cNvPr id="78854" name="AutoShape 7"/>
          <p:cNvSpPr>
            <a:spLocks noChangeArrowheads="1"/>
          </p:cNvSpPr>
          <p:nvPr/>
        </p:nvSpPr>
        <p:spPr bwMode="auto">
          <a:xfrm>
            <a:off x="61722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55" name="AutoShape 8"/>
          <p:cNvSpPr>
            <a:spLocks noChangeArrowheads="1"/>
          </p:cNvSpPr>
          <p:nvPr/>
        </p:nvSpPr>
        <p:spPr bwMode="auto">
          <a:xfrm>
            <a:off x="10668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56" name="AutoShape 9"/>
          <p:cNvSpPr>
            <a:spLocks/>
          </p:cNvSpPr>
          <p:nvPr/>
        </p:nvSpPr>
        <p:spPr bwMode="auto">
          <a:xfrm rot="5378832">
            <a:off x="6873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57" name="Text Box 10"/>
          <p:cNvSpPr txBox="1">
            <a:spLocks noChangeArrowheads="1"/>
          </p:cNvSpPr>
          <p:nvPr/>
        </p:nvSpPr>
        <p:spPr bwMode="auto">
          <a:xfrm>
            <a:off x="2525713" y="1828800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Program Address Spaces</a:t>
            </a:r>
          </a:p>
        </p:txBody>
      </p:sp>
      <p:sp>
        <p:nvSpPr>
          <p:cNvPr id="78858" name="Line 11"/>
          <p:cNvSpPr>
            <a:spLocks noChangeShapeType="1"/>
          </p:cNvSpPr>
          <p:nvPr/>
        </p:nvSpPr>
        <p:spPr bwMode="auto">
          <a:xfrm>
            <a:off x="59436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59" name="Line 12"/>
          <p:cNvSpPr>
            <a:spLocks noChangeShapeType="1"/>
          </p:cNvSpPr>
          <p:nvPr/>
        </p:nvSpPr>
        <p:spPr bwMode="auto">
          <a:xfrm>
            <a:off x="41148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60" name="Line 13"/>
          <p:cNvSpPr>
            <a:spLocks noChangeShapeType="1"/>
          </p:cNvSpPr>
          <p:nvPr/>
        </p:nvSpPr>
        <p:spPr bwMode="auto">
          <a:xfrm>
            <a:off x="23622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61" name="AutoShape 14"/>
          <p:cNvSpPr>
            <a:spLocks/>
          </p:cNvSpPr>
          <p:nvPr/>
        </p:nvSpPr>
        <p:spPr bwMode="auto">
          <a:xfrm rot="5378832">
            <a:off x="2441575" y="2511425"/>
            <a:ext cx="1214438" cy="1373188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62" name="AutoShape 15"/>
          <p:cNvSpPr>
            <a:spLocks/>
          </p:cNvSpPr>
          <p:nvPr/>
        </p:nvSpPr>
        <p:spPr bwMode="auto">
          <a:xfrm rot="5378832">
            <a:off x="41925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63" name="AutoShape 16"/>
          <p:cNvSpPr>
            <a:spLocks/>
          </p:cNvSpPr>
          <p:nvPr/>
        </p:nvSpPr>
        <p:spPr bwMode="auto">
          <a:xfrm rot="5378832">
            <a:off x="60213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64" name="AutoShape 17"/>
          <p:cNvSpPr>
            <a:spLocks noChangeArrowheads="1"/>
          </p:cNvSpPr>
          <p:nvPr/>
        </p:nvSpPr>
        <p:spPr bwMode="auto">
          <a:xfrm rot="10596825">
            <a:off x="1828800" y="35052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65" name="AutoShape 18"/>
          <p:cNvSpPr>
            <a:spLocks noChangeArrowheads="1"/>
          </p:cNvSpPr>
          <p:nvPr/>
        </p:nvSpPr>
        <p:spPr bwMode="auto">
          <a:xfrm>
            <a:off x="19812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66" name="AutoShape 19"/>
          <p:cNvSpPr>
            <a:spLocks noChangeArrowheads="1"/>
          </p:cNvSpPr>
          <p:nvPr/>
        </p:nvSpPr>
        <p:spPr bwMode="auto">
          <a:xfrm rot="10596825">
            <a:off x="3581400" y="35814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67" name="AutoShape 20"/>
          <p:cNvSpPr>
            <a:spLocks noChangeArrowheads="1"/>
          </p:cNvSpPr>
          <p:nvPr/>
        </p:nvSpPr>
        <p:spPr bwMode="auto">
          <a:xfrm rot="10596825">
            <a:off x="5410200" y="35814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68" name="AutoShape 21"/>
          <p:cNvSpPr>
            <a:spLocks noChangeArrowheads="1"/>
          </p:cNvSpPr>
          <p:nvPr/>
        </p:nvSpPr>
        <p:spPr bwMode="auto">
          <a:xfrm>
            <a:off x="36576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69" name="AutoShape 22"/>
          <p:cNvSpPr>
            <a:spLocks noChangeArrowheads="1"/>
          </p:cNvSpPr>
          <p:nvPr/>
        </p:nvSpPr>
        <p:spPr bwMode="auto">
          <a:xfrm>
            <a:off x="54864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70" name="Text Box 23"/>
          <p:cNvSpPr txBox="1">
            <a:spLocks noChangeArrowheads="1"/>
          </p:cNvSpPr>
          <p:nvPr/>
        </p:nvSpPr>
        <p:spPr bwMode="auto">
          <a:xfrm>
            <a:off x="5867400" y="4918075"/>
            <a:ext cx="3221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Messages Left and Right</a:t>
            </a:r>
          </a:p>
        </p:txBody>
      </p:sp>
      <p:sp>
        <p:nvSpPr>
          <p:cNvPr id="78871" name="Line 24"/>
          <p:cNvSpPr>
            <a:spLocks noChangeShapeType="1"/>
          </p:cNvSpPr>
          <p:nvPr/>
        </p:nvSpPr>
        <p:spPr bwMode="auto">
          <a:xfrm rot="-1052691" flipH="1" flipV="1">
            <a:off x="5715000" y="44958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72" name="Line 25"/>
          <p:cNvSpPr>
            <a:spLocks noChangeShapeType="1"/>
          </p:cNvSpPr>
          <p:nvPr/>
        </p:nvSpPr>
        <p:spPr bwMode="auto">
          <a:xfrm rot="-10717947" flipH="1" flipV="1">
            <a:off x="5791200" y="3200400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73" name="Freeform 26"/>
          <p:cNvSpPr>
            <a:spLocks/>
          </p:cNvSpPr>
          <p:nvPr/>
        </p:nvSpPr>
        <p:spPr bwMode="auto">
          <a:xfrm>
            <a:off x="5715000" y="4648200"/>
            <a:ext cx="2819400" cy="1562100"/>
          </a:xfrm>
          <a:custGeom>
            <a:avLst/>
            <a:gdLst>
              <a:gd name="T0" fmla="*/ 0 w 1776"/>
              <a:gd name="T1" fmla="*/ 0 h 984"/>
              <a:gd name="T2" fmla="*/ 2147483646 w 1776"/>
              <a:gd name="T3" fmla="*/ 2147483646 h 984"/>
              <a:gd name="T4" fmla="*/ 2147483646 w 1776"/>
              <a:gd name="T5" fmla="*/ 2147483646 h 984"/>
              <a:gd name="T6" fmla="*/ 2147483646 w 1776"/>
              <a:gd name="T7" fmla="*/ 2147483646 h 984"/>
              <a:gd name="T8" fmla="*/ 2147483646 w 1776"/>
              <a:gd name="T9" fmla="*/ 2147483646 h 984"/>
              <a:gd name="T10" fmla="*/ 2147483646 w 1776"/>
              <a:gd name="T11" fmla="*/ 2147483646 h 9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76"/>
              <a:gd name="T19" fmla="*/ 0 h 984"/>
              <a:gd name="T20" fmla="*/ 1776 w 1776"/>
              <a:gd name="T21" fmla="*/ 984 h 9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76" h="984">
                <a:moveTo>
                  <a:pt x="0" y="0"/>
                </a:moveTo>
                <a:cubicBezTo>
                  <a:pt x="24" y="116"/>
                  <a:pt x="48" y="232"/>
                  <a:pt x="96" y="336"/>
                </a:cubicBezTo>
                <a:cubicBezTo>
                  <a:pt x="144" y="440"/>
                  <a:pt x="216" y="536"/>
                  <a:pt x="288" y="624"/>
                </a:cubicBezTo>
                <a:cubicBezTo>
                  <a:pt x="360" y="712"/>
                  <a:pt x="384" y="816"/>
                  <a:pt x="528" y="864"/>
                </a:cubicBezTo>
                <a:cubicBezTo>
                  <a:pt x="672" y="912"/>
                  <a:pt x="944" y="984"/>
                  <a:pt x="1152" y="912"/>
                </a:cubicBezTo>
                <a:cubicBezTo>
                  <a:pt x="1360" y="840"/>
                  <a:pt x="1568" y="636"/>
                  <a:pt x="1776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74" name="Freeform 27"/>
          <p:cNvSpPr>
            <a:spLocks/>
          </p:cNvSpPr>
          <p:nvPr/>
        </p:nvSpPr>
        <p:spPr bwMode="auto">
          <a:xfrm>
            <a:off x="5422900" y="2235200"/>
            <a:ext cx="3327400" cy="2641600"/>
          </a:xfrm>
          <a:custGeom>
            <a:avLst/>
            <a:gdLst>
              <a:gd name="T0" fmla="*/ 2147483646 w 2096"/>
              <a:gd name="T1" fmla="*/ 2147483646 h 1664"/>
              <a:gd name="T2" fmla="*/ 2147483646 w 2096"/>
              <a:gd name="T3" fmla="*/ 2147483646 h 1664"/>
              <a:gd name="T4" fmla="*/ 2147483646 w 2096"/>
              <a:gd name="T5" fmla="*/ 2147483646 h 1664"/>
              <a:gd name="T6" fmla="*/ 2147483646 w 2096"/>
              <a:gd name="T7" fmla="*/ 2147483646 h 1664"/>
              <a:gd name="T8" fmla="*/ 2147483646 w 2096"/>
              <a:gd name="T9" fmla="*/ 2147483646 h 16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96"/>
              <a:gd name="T16" fmla="*/ 0 h 1664"/>
              <a:gd name="T17" fmla="*/ 2096 w 2096"/>
              <a:gd name="T18" fmla="*/ 1664 h 16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96" h="1664">
                <a:moveTo>
                  <a:pt x="232" y="752"/>
                </a:moveTo>
                <a:cubicBezTo>
                  <a:pt x="228" y="620"/>
                  <a:pt x="224" y="488"/>
                  <a:pt x="232" y="368"/>
                </a:cubicBezTo>
                <a:cubicBezTo>
                  <a:pt x="240" y="248"/>
                  <a:pt x="0" y="48"/>
                  <a:pt x="280" y="32"/>
                </a:cubicBezTo>
                <a:cubicBezTo>
                  <a:pt x="560" y="16"/>
                  <a:pt x="1728" y="0"/>
                  <a:pt x="1912" y="272"/>
                </a:cubicBezTo>
                <a:cubicBezTo>
                  <a:pt x="2096" y="544"/>
                  <a:pt x="1472" y="1432"/>
                  <a:pt x="138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6075"/>
            <a:ext cx="8229600" cy="998538"/>
          </a:xfrm>
        </p:spPr>
        <p:txBody>
          <a:bodyPr/>
          <a:lstStyle/>
          <a:p>
            <a:pPr eaLnBrk="1" hangingPunct="1"/>
            <a:r>
              <a:rPr lang="en-US" altLang="en-US"/>
              <a:t>Distributed Computing</a:t>
            </a:r>
            <a:br>
              <a:rPr lang="en-US" altLang="en-US"/>
            </a:br>
            <a:r>
              <a:rPr lang="en-US" altLang="en-US" sz="3200" i="1"/>
              <a:t>with Message Passing</a:t>
            </a:r>
          </a:p>
        </p:txBody>
      </p:sp>
      <p:sp>
        <p:nvSpPr>
          <p:cNvPr id="79874" name="Line 3"/>
          <p:cNvSpPr>
            <a:spLocks noChangeShapeType="1"/>
          </p:cNvSpPr>
          <p:nvPr/>
        </p:nvSpPr>
        <p:spPr bwMode="auto">
          <a:xfrm>
            <a:off x="6096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75" name="AutoShape 4"/>
          <p:cNvSpPr>
            <a:spLocks noChangeArrowheads="1"/>
          </p:cNvSpPr>
          <p:nvPr/>
        </p:nvSpPr>
        <p:spPr bwMode="auto">
          <a:xfrm>
            <a:off x="31242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76" name="AutoShape 5"/>
          <p:cNvSpPr>
            <a:spLocks noChangeArrowheads="1"/>
          </p:cNvSpPr>
          <p:nvPr/>
        </p:nvSpPr>
        <p:spPr bwMode="auto">
          <a:xfrm>
            <a:off x="48006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77" name="Text Box 6"/>
          <p:cNvSpPr txBox="1">
            <a:spLocks noChangeArrowheads="1"/>
          </p:cNvSpPr>
          <p:nvPr/>
        </p:nvSpPr>
        <p:spPr bwMode="auto">
          <a:xfrm>
            <a:off x="2438400" y="5257800"/>
            <a:ext cx="338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Multiple Address Pointers</a:t>
            </a:r>
          </a:p>
        </p:txBody>
      </p:sp>
      <p:sp>
        <p:nvSpPr>
          <p:cNvPr id="79878" name="AutoShape 7"/>
          <p:cNvSpPr>
            <a:spLocks noChangeArrowheads="1"/>
          </p:cNvSpPr>
          <p:nvPr/>
        </p:nvSpPr>
        <p:spPr bwMode="auto">
          <a:xfrm>
            <a:off x="61722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79" name="AutoShape 8"/>
          <p:cNvSpPr>
            <a:spLocks noChangeArrowheads="1"/>
          </p:cNvSpPr>
          <p:nvPr/>
        </p:nvSpPr>
        <p:spPr bwMode="auto">
          <a:xfrm>
            <a:off x="10668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80" name="AutoShape 9"/>
          <p:cNvSpPr>
            <a:spLocks/>
          </p:cNvSpPr>
          <p:nvPr/>
        </p:nvSpPr>
        <p:spPr bwMode="auto">
          <a:xfrm rot="5378832">
            <a:off x="6873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81" name="Text Box 10"/>
          <p:cNvSpPr txBox="1">
            <a:spLocks noChangeArrowheads="1"/>
          </p:cNvSpPr>
          <p:nvPr/>
        </p:nvSpPr>
        <p:spPr bwMode="auto">
          <a:xfrm>
            <a:off x="2525713" y="1828800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Program Address Spaces</a:t>
            </a:r>
          </a:p>
        </p:txBody>
      </p:sp>
      <p:sp>
        <p:nvSpPr>
          <p:cNvPr id="79882" name="Line 11"/>
          <p:cNvSpPr>
            <a:spLocks noChangeShapeType="1"/>
          </p:cNvSpPr>
          <p:nvPr/>
        </p:nvSpPr>
        <p:spPr bwMode="auto">
          <a:xfrm>
            <a:off x="59436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83" name="Line 12"/>
          <p:cNvSpPr>
            <a:spLocks noChangeShapeType="1"/>
          </p:cNvSpPr>
          <p:nvPr/>
        </p:nvSpPr>
        <p:spPr bwMode="auto">
          <a:xfrm>
            <a:off x="41148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84" name="Line 13"/>
          <p:cNvSpPr>
            <a:spLocks noChangeShapeType="1"/>
          </p:cNvSpPr>
          <p:nvPr/>
        </p:nvSpPr>
        <p:spPr bwMode="auto">
          <a:xfrm>
            <a:off x="23622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85" name="AutoShape 14"/>
          <p:cNvSpPr>
            <a:spLocks/>
          </p:cNvSpPr>
          <p:nvPr/>
        </p:nvSpPr>
        <p:spPr bwMode="auto">
          <a:xfrm rot="5378832">
            <a:off x="2441575" y="2511425"/>
            <a:ext cx="1214438" cy="1373188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86" name="AutoShape 15"/>
          <p:cNvSpPr>
            <a:spLocks/>
          </p:cNvSpPr>
          <p:nvPr/>
        </p:nvSpPr>
        <p:spPr bwMode="auto">
          <a:xfrm rot="5378832">
            <a:off x="41925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87" name="AutoShape 16"/>
          <p:cNvSpPr>
            <a:spLocks/>
          </p:cNvSpPr>
          <p:nvPr/>
        </p:nvSpPr>
        <p:spPr bwMode="auto">
          <a:xfrm rot="5378832">
            <a:off x="60213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88" name="AutoShape 17"/>
          <p:cNvSpPr>
            <a:spLocks noChangeArrowheads="1"/>
          </p:cNvSpPr>
          <p:nvPr/>
        </p:nvSpPr>
        <p:spPr bwMode="auto">
          <a:xfrm rot="10596825">
            <a:off x="1828800" y="35052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89" name="AutoShape 18"/>
          <p:cNvSpPr>
            <a:spLocks noChangeArrowheads="1"/>
          </p:cNvSpPr>
          <p:nvPr/>
        </p:nvSpPr>
        <p:spPr bwMode="auto">
          <a:xfrm>
            <a:off x="19812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90" name="AutoShape 19"/>
          <p:cNvSpPr>
            <a:spLocks noChangeArrowheads="1"/>
          </p:cNvSpPr>
          <p:nvPr/>
        </p:nvSpPr>
        <p:spPr bwMode="auto">
          <a:xfrm rot="10596825">
            <a:off x="3581400" y="35814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91" name="AutoShape 20"/>
          <p:cNvSpPr>
            <a:spLocks noChangeArrowheads="1"/>
          </p:cNvSpPr>
          <p:nvPr/>
        </p:nvSpPr>
        <p:spPr bwMode="auto">
          <a:xfrm rot="10596825">
            <a:off x="5410200" y="35814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92" name="AutoShape 21"/>
          <p:cNvSpPr>
            <a:spLocks noChangeArrowheads="1"/>
          </p:cNvSpPr>
          <p:nvPr/>
        </p:nvSpPr>
        <p:spPr bwMode="auto">
          <a:xfrm>
            <a:off x="36576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93" name="AutoShape 22"/>
          <p:cNvSpPr>
            <a:spLocks noChangeArrowheads="1"/>
          </p:cNvSpPr>
          <p:nvPr/>
        </p:nvSpPr>
        <p:spPr bwMode="auto">
          <a:xfrm>
            <a:off x="54864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94" name="Text Box 23"/>
          <p:cNvSpPr txBox="1">
            <a:spLocks noChangeArrowheads="1"/>
          </p:cNvSpPr>
          <p:nvPr/>
        </p:nvSpPr>
        <p:spPr bwMode="auto">
          <a:xfrm>
            <a:off x="5867400" y="4918075"/>
            <a:ext cx="3221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Messages Left and Right</a:t>
            </a:r>
          </a:p>
        </p:txBody>
      </p:sp>
      <p:sp>
        <p:nvSpPr>
          <p:cNvPr id="79895" name="Line 24"/>
          <p:cNvSpPr>
            <a:spLocks noChangeShapeType="1"/>
          </p:cNvSpPr>
          <p:nvPr/>
        </p:nvSpPr>
        <p:spPr bwMode="auto">
          <a:xfrm rot="-1052691" flipH="1" flipV="1">
            <a:off x="5715000" y="44958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96" name="Line 25"/>
          <p:cNvSpPr>
            <a:spLocks noChangeShapeType="1"/>
          </p:cNvSpPr>
          <p:nvPr/>
        </p:nvSpPr>
        <p:spPr bwMode="auto">
          <a:xfrm rot="-10717947" flipH="1" flipV="1">
            <a:off x="5791200" y="3200400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97" name="Freeform 26"/>
          <p:cNvSpPr>
            <a:spLocks/>
          </p:cNvSpPr>
          <p:nvPr/>
        </p:nvSpPr>
        <p:spPr bwMode="auto">
          <a:xfrm>
            <a:off x="5715000" y="4648200"/>
            <a:ext cx="2819400" cy="1562100"/>
          </a:xfrm>
          <a:custGeom>
            <a:avLst/>
            <a:gdLst>
              <a:gd name="T0" fmla="*/ 0 w 1776"/>
              <a:gd name="T1" fmla="*/ 0 h 984"/>
              <a:gd name="T2" fmla="*/ 2147483646 w 1776"/>
              <a:gd name="T3" fmla="*/ 2147483646 h 984"/>
              <a:gd name="T4" fmla="*/ 2147483646 w 1776"/>
              <a:gd name="T5" fmla="*/ 2147483646 h 984"/>
              <a:gd name="T6" fmla="*/ 2147483646 w 1776"/>
              <a:gd name="T7" fmla="*/ 2147483646 h 984"/>
              <a:gd name="T8" fmla="*/ 2147483646 w 1776"/>
              <a:gd name="T9" fmla="*/ 2147483646 h 984"/>
              <a:gd name="T10" fmla="*/ 2147483646 w 1776"/>
              <a:gd name="T11" fmla="*/ 2147483646 h 9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76"/>
              <a:gd name="T19" fmla="*/ 0 h 984"/>
              <a:gd name="T20" fmla="*/ 1776 w 1776"/>
              <a:gd name="T21" fmla="*/ 984 h 9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76" h="984">
                <a:moveTo>
                  <a:pt x="0" y="0"/>
                </a:moveTo>
                <a:cubicBezTo>
                  <a:pt x="24" y="116"/>
                  <a:pt x="48" y="232"/>
                  <a:pt x="96" y="336"/>
                </a:cubicBezTo>
                <a:cubicBezTo>
                  <a:pt x="144" y="440"/>
                  <a:pt x="216" y="536"/>
                  <a:pt x="288" y="624"/>
                </a:cubicBezTo>
                <a:cubicBezTo>
                  <a:pt x="360" y="712"/>
                  <a:pt x="384" y="816"/>
                  <a:pt x="528" y="864"/>
                </a:cubicBezTo>
                <a:cubicBezTo>
                  <a:pt x="672" y="912"/>
                  <a:pt x="944" y="984"/>
                  <a:pt x="1152" y="912"/>
                </a:cubicBezTo>
                <a:cubicBezTo>
                  <a:pt x="1360" y="840"/>
                  <a:pt x="1568" y="636"/>
                  <a:pt x="1776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98" name="Freeform 27"/>
          <p:cNvSpPr>
            <a:spLocks/>
          </p:cNvSpPr>
          <p:nvPr/>
        </p:nvSpPr>
        <p:spPr bwMode="auto">
          <a:xfrm>
            <a:off x="5422900" y="2235200"/>
            <a:ext cx="3327400" cy="2641600"/>
          </a:xfrm>
          <a:custGeom>
            <a:avLst/>
            <a:gdLst>
              <a:gd name="T0" fmla="*/ 2147483646 w 2096"/>
              <a:gd name="T1" fmla="*/ 2147483646 h 1664"/>
              <a:gd name="T2" fmla="*/ 2147483646 w 2096"/>
              <a:gd name="T3" fmla="*/ 2147483646 h 1664"/>
              <a:gd name="T4" fmla="*/ 2147483646 w 2096"/>
              <a:gd name="T5" fmla="*/ 2147483646 h 1664"/>
              <a:gd name="T6" fmla="*/ 2147483646 w 2096"/>
              <a:gd name="T7" fmla="*/ 2147483646 h 1664"/>
              <a:gd name="T8" fmla="*/ 2147483646 w 2096"/>
              <a:gd name="T9" fmla="*/ 2147483646 h 16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96"/>
              <a:gd name="T16" fmla="*/ 0 h 1664"/>
              <a:gd name="T17" fmla="*/ 2096 w 2096"/>
              <a:gd name="T18" fmla="*/ 1664 h 16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96" h="1664">
                <a:moveTo>
                  <a:pt x="232" y="752"/>
                </a:moveTo>
                <a:cubicBezTo>
                  <a:pt x="228" y="620"/>
                  <a:pt x="224" y="488"/>
                  <a:pt x="232" y="368"/>
                </a:cubicBezTo>
                <a:cubicBezTo>
                  <a:pt x="240" y="248"/>
                  <a:pt x="0" y="48"/>
                  <a:pt x="280" y="32"/>
                </a:cubicBezTo>
                <a:cubicBezTo>
                  <a:pt x="560" y="16"/>
                  <a:pt x="1728" y="0"/>
                  <a:pt x="1912" y="272"/>
                </a:cubicBezTo>
                <a:cubicBezTo>
                  <a:pt x="2096" y="544"/>
                  <a:pt x="1472" y="1432"/>
                  <a:pt x="138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99" name="AutoShape 28"/>
          <p:cNvSpPr>
            <a:spLocks noChangeArrowheads="1"/>
          </p:cNvSpPr>
          <p:nvPr/>
        </p:nvSpPr>
        <p:spPr bwMode="auto">
          <a:xfrm>
            <a:off x="1219200" y="41910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900" name="AutoShape 29"/>
          <p:cNvSpPr>
            <a:spLocks noChangeArrowheads="1"/>
          </p:cNvSpPr>
          <p:nvPr/>
        </p:nvSpPr>
        <p:spPr bwMode="auto">
          <a:xfrm>
            <a:off x="3276600" y="41910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901" name="AutoShape 30"/>
          <p:cNvSpPr>
            <a:spLocks noChangeArrowheads="1"/>
          </p:cNvSpPr>
          <p:nvPr/>
        </p:nvSpPr>
        <p:spPr bwMode="auto">
          <a:xfrm>
            <a:off x="4953000" y="41910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902" name="AutoShape 31"/>
          <p:cNvSpPr>
            <a:spLocks noChangeArrowheads="1"/>
          </p:cNvSpPr>
          <p:nvPr/>
        </p:nvSpPr>
        <p:spPr bwMode="auto">
          <a:xfrm>
            <a:off x="6324600" y="41910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903" name="Text Box 32"/>
          <p:cNvSpPr txBox="1">
            <a:spLocks noChangeArrowheads="1"/>
          </p:cNvSpPr>
          <p:nvPr/>
        </p:nvSpPr>
        <p:spPr bwMode="auto">
          <a:xfrm>
            <a:off x="2193925" y="5827713"/>
            <a:ext cx="3597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DUAL CORE </a:t>
            </a:r>
            <a:r>
              <a:rPr lang="en-US" altLang="en-US" sz="2000" b="1" i="1">
                <a:solidFill>
                  <a:srgbClr val="FF0000"/>
                </a:solidFill>
              </a:rPr>
              <a:t>PROCESSORS</a:t>
            </a:r>
            <a:r>
              <a:rPr lang="en-US" altLang="en-US" sz="1800" b="1" i="1">
                <a:solidFill>
                  <a:srgbClr val="FF0000"/>
                </a:solidFill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6075"/>
            <a:ext cx="8229600" cy="998538"/>
          </a:xfrm>
        </p:spPr>
        <p:txBody>
          <a:bodyPr/>
          <a:lstStyle/>
          <a:p>
            <a:pPr eaLnBrk="1" hangingPunct="1"/>
            <a:r>
              <a:rPr lang="en-US" altLang="en-US"/>
              <a:t>Distributed Computing</a:t>
            </a:r>
            <a:br>
              <a:rPr lang="en-US" altLang="en-US"/>
            </a:br>
            <a:r>
              <a:rPr lang="en-US" altLang="en-US" sz="3200" i="1"/>
              <a:t>with Message Passing</a:t>
            </a:r>
          </a:p>
        </p:txBody>
      </p:sp>
      <p:sp>
        <p:nvSpPr>
          <p:cNvPr id="80898" name="Line 3"/>
          <p:cNvSpPr>
            <a:spLocks noChangeShapeType="1"/>
          </p:cNvSpPr>
          <p:nvPr/>
        </p:nvSpPr>
        <p:spPr bwMode="auto">
          <a:xfrm>
            <a:off x="6096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899" name="AutoShape 4"/>
          <p:cNvSpPr>
            <a:spLocks noChangeArrowheads="1"/>
          </p:cNvSpPr>
          <p:nvPr/>
        </p:nvSpPr>
        <p:spPr bwMode="auto">
          <a:xfrm>
            <a:off x="31242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00" name="AutoShape 5"/>
          <p:cNvSpPr>
            <a:spLocks noChangeArrowheads="1"/>
          </p:cNvSpPr>
          <p:nvPr/>
        </p:nvSpPr>
        <p:spPr bwMode="auto">
          <a:xfrm>
            <a:off x="48006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01" name="Text Box 6"/>
          <p:cNvSpPr txBox="1">
            <a:spLocks noChangeArrowheads="1"/>
          </p:cNvSpPr>
          <p:nvPr/>
        </p:nvSpPr>
        <p:spPr bwMode="auto">
          <a:xfrm>
            <a:off x="2438400" y="5334000"/>
            <a:ext cx="338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Multiple Address Pointers</a:t>
            </a:r>
          </a:p>
        </p:txBody>
      </p:sp>
      <p:sp>
        <p:nvSpPr>
          <p:cNvPr id="80902" name="AutoShape 7"/>
          <p:cNvSpPr>
            <a:spLocks noChangeArrowheads="1"/>
          </p:cNvSpPr>
          <p:nvPr/>
        </p:nvSpPr>
        <p:spPr bwMode="auto">
          <a:xfrm>
            <a:off x="61722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03" name="AutoShape 8"/>
          <p:cNvSpPr>
            <a:spLocks noChangeArrowheads="1"/>
          </p:cNvSpPr>
          <p:nvPr/>
        </p:nvSpPr>
        <p:spPr bwMode="auto">
          <a:xfrm>
            <a:off x="10668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04" name="AutoShape 9"/>
          <p:cNvSpPr>
            <a:spLocks/>
          </p:cNvSpPr>
          <p:nvPr/>
        </p:nvSpPr>
        <p:spPr bwMode="auto">
          <a:xfrm rot="5378832">
            <a:off x="6873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05" name="Text Box 10"/>
          <p:cNvSpPr txBox="1">
            <a:spLocks noChangeArrowheads="1"/>
          </p:cNvSpPr>
          <p:nvPr/>
        </p:nvSpPr>
        <p:spPr bwMode="auto">
          <a:xfrm>
            <a:off x="2525713" y="1828800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Program Address Spaces</a:t>
            </a:r>
          </a:p>
        </p:txBody>
      </p:sp>
      <p:sp>
        <p:nvSpPr>
          <p:cNvPr id="80906" name="Line 11"/>
          <p:cNvSpPr>
            <a:spLocks noChangeShapeType="1"/>
          </p:cNvSpPr>
          <p:nvPr/>
        </p:nvSpPr>
        <p:spPr bwMode="auto">
          <a:xfrm>
            <a:off x="59436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07" name="Line 12"/>
          <p:cNvSpPr>
            <a:spLocks noChangeShapeType="1"/>
          </p:cNvSpPr>
          <p:nvPr/>
        </p:nvSpPr>
        <p:spPr bwMode="auto">
          <a:xfrm>
            <a:off x="41148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08" name="Line 13"/>
          <p:cNvSpPr>
            <a:spLocks noChangeShapeType="1"/>
          </p:cNvSpPr>
          <p:nvPr/>
        </p:nvSpPr>
        <p:spPr bwMode="auto">
          <a:xfrm>
            <a:off x="23622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09" name="AutoShape 14"/>
          <p:cNvSpPr>
            <a:spLocks/>
          </p:cNvSpPr>
          <p:nvPr/>
        </p:nvSpPr>
        <p:spPr bwMode="auto">
          <a:xfrm rot="5378832">
            <a:off x="2441575" y="2511425"/>
            <a:ext cx="1214438" cy="1373188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10" name="AutoShape 15"/>
          <p:cNvSpPr>
            <a:spLocks/>
          </p:cNvSpPr>
          <p:nvPr/>
        </p:nvSpPr>
        <p:spPr bwMode="auto">
          <a:xfrm rot="5378832">
            <a:off x="41925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11" name="AutoShape 16"/>
          <p:cNvSpPr>
            <a:spLocks/>
          </p:cNvSpPr>
          <p:nvPr/>
        </p:nvSpPr>
        <p:spPr bwMode="auto">
          <a:xfrm rot="5378832">
            <a:off x="60213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12" name="AutoShape 17"/>
          <p:cNvSpPr>
            <a:spLocks noChangeArrowheads="1"/>
          </p:cNvSpPr>
          <p:nvPr/>
        </p:nvSpPr>
        <p:spPr bwMode="auto">
          <a:xfrm rot="10596825">
            <a:off x="1828800" y="35052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13" name="AutoShape 18"/>
          <p:cNvSpPr>
            <a:spLocks noChangeArrowheads="1"/>
          </p:cNvSpPr>
          <p:nvPr/>
        </p:nvSpPr>
        <p:spPr bwMode="auto">
          <a:xfrm>
            <a:off x="19812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14" name="AutoShape 19"/>
          <p:cNvSpPr>
            <a:spLocks noChangeArrowheads="1"/>
          </p:cNvSpPr>
          <p:nvPr/>
        </p:nvSpPr>
        <p:spPr bwMode="auto">
          <a:xfrm rot="10596825">
            <a:off x="3581400" y="35814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15" name="AutoShape 20"/>
          <p:cNvSpPr>
            <a:spLocks noChangeArrowheads="1"/>
          </p:cNvSpPr>
          <p:nvPr/>
        </p:nvSpPr>
        <p:spPr bwMode="auto">
          <a:xfrm rot="10596825">
            <a:off x="5410200" y="35814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16" name="AutoShape 21"/>
          <p:cNvSpPr>
            <a:spLocks noChangeArrowheads="1"/>
          </p:cNvSpPr>
          <p:nvPr/>
        </p:nvSpPr>
        <p:spPr bwMode="auto">
          <a:xfrm>
            <a:off x="36576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17" name="AutoShape 22"/>
          <p:cNvSpPr>
            <a:spLocks noChangeArrowheads="1"/>
          </p:cNvSpPr>
          <p:nvPr/>
        </p:nvSpPr>
        <p:spPr bwMode="auto">
          <a:xfrm>
            <a:off x="54864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18" name="Text Box 23"/>
          <p:cNvSpPr txBox="1">
            <a:spLocks noChangeArrowheads="1"/>
          </p:cNvSpPr>
          <p:nvPr/>
        </p:nvSpPr>
        <p:spPr bwMode="auto">
          <a:xfrm>
            <a:off x="5867400" y="4918075"/>
            <a:ext cx="3221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Messages Left and Right</a:t>
            </a:r>
          </a:p>
        </p:txBody>
      </p:sp>
      <p:sp>
        <p:nvSpPr>
          <p:cNvPr id="80919" name="Line 24"/>
          <p:cNvSpPr>
            <a:spLocks noChangeShapeType="1"/>
          </p:cNvSpPr>
          <p:nvPr/>
        </p:nvSpPr>
        <p:spPr bwMode="auto">
          <a:xfrm rot="-1052691" flipH="1" flipV="1">
            <a:off x="5715000" y="44958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20" name="Line 25"/>
          <p:cNvSpPr>
            <a:spLocks noChangeShapeType="1"/>
          </p:cNvSpPr>
          <p:nvPr/>
        </p:nvSpPr>
        <p:spPr bwMode="auto">
          <a:xfrm rot="-10717947" flipH="1" flipV="1">
            <a:off x="5791200" y="3200400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21" name="Freeform 26"/>
          <p:cNvSpPr>
            <a:spLocks/>
          </p:cNvSpPr>
          <p:nvPr/>
        </p:nvSpPr>
        <p:spPr bwMode="auto">
          <a:xfrm>
            <a:off x="5715000" y="4648200"/>
            <a:ext cx="2819400" cy="1562100"/>
          </a:xfrm>
          <a:custGeom>
            <a:avLst/>
            <a:gdLst>
              <a:gd name="T0" fmla="*/ 0 w 1776"/>
              <a:gd name="T1" fmla="*/ 0 h 984"/>
              <a:gd name="T2" fmla="*/ 2147483646 w 1776"/>
              <a:gd name="T3" fmla="*/ 2147483646 h 984"/>
              <a:gd name="T4" fmla="*/ 2147483646 w 1776"/>
              <a:gd name="T5" fmla="*/ 2147483646 h 984"/>
              <a:gd name="T6" fmla="*/ 2147483646 w 1776"/>
              <a:gd name="T7" fmla="*/ 2147483646 h 984"/>
              <a:gd name="T8" fmla="*/ 2147483646 w 1776"/>
              <a:gd name="T9" fmla="*/ 2147483646 h 984"/>
              <a:gd name="T10" fmla="*/ 2147483646 w 1776"/>
              <a:gd name="T11" fmla="*/ 2147483646 h 9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76"/>
              <a:gd name="T19" fmla="*/ 0 h 984"/>
              <a:gd name="T20" fmla="*/ 1776 w 1776"/>
              <a:gd name="T21" fmla="*/ 984 h 9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76" h="984">
                <a:moveTo>
                  <a:pt x="0" y="0"/>
                </a:moveTo>
                <a:cubicBezTo>
                  <a:pt x="24" y="116"/>
                  <a:pt x="48" y="232"/>
                  <a:pt x="96" y="336"/>
                </a:cubicBezTo>
                <a:cubicBezTo>
                  <a:pt x="144" y="440"/>
                  <a:pt x="216" y="536"/>
                  <a:pt x="288" y="624"/>
                </a:cubicBezTo>
                <a:cubicBezTo>
                  <a:pt x="360" y="712"/>
                  <a:pt x="384" y="816"/>
                  <a:pt x="528" y="864"/>
                </a:cubicBezTo>
                <a:cubicBezTo>
                  <a:pt x="672" y="912"/>
                  <a:pt x="944" y="984"/>
                  <a:pt x="1152" y="912"/>
                </a:cubicBezTo>
                <a:cubicBezTo>
                  <a:pt x="1360" y="840"/>
                  <a:pt x="1568" y="636"/>
                  <a:pt x="1776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22" name="Freeform 27"/>
          <p:cNvSpPr>
            <a:spLocks/>
          </p:cNvSpPr>
          <p:nvPr/>
        </p:nvSpPr>
        <p:spPr bwMode="auto">
          <a:xfrm>
            <a:off x="5422900" y="2235200"/>
            <a:ext cx="3327400" cy="2641600"/>
          </a:xfrm>
          <a:custGeom>
            <a:avLst/>
            <a:gdLst>
              <a:gd name="T0" fmla="*/ 2147483646 w 2096"/>
              <a:gd name="T1" fmla="*/ 2147483646 h 1664"/>
              <a:gd name="T2" fmla="*/ 2147483646 w 2096"/>
              <a:gd name="T3" fmla="*/ 2147483646 h 1664"/>
              <a:gd name="T4" fmla="*/ 2147483646 w 2096"/>
              <a:gd name="T5" fmla="*/ 2147483646 h 1664"/>
              <a:gd name="T6" fmla="*/ 2147483646 w 2096"/>
              <a:gd name="T7" fmla="*/ 2147483646 h 1664"/>
              <a:gd name="T8" fmla="*/ 2147483646 w 2096"/>
              <a:gd name="T9" fmla="*/ 2147483646 h 16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96"/>
              <a:gd name="T16" fmla="*/ 0 h 1664"/>
              <a:gd name="T17" fmla="*/ 2096 w 2096"/>
              <a:gd name="T18" fmla="*/ 1664 h 16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96" h="1664">
                <a:moveTo>
                  <a:pt x="232" y="752"/>
                </a:moveTo>
                <a:cubicBezTo>
                  <a:pt x="228" y="620"/>
                  <a:pt x="224" y="488"/>
                  <a:pt x="232" y="368"/>
                </a:cubicBezTo>
                <a:cubicBezTo>
                  <a:pt x="240" y="248"/>
                  <a:pt x="0" y="48"/>
                  <a:pt x="280" y="32"/>
                </a:cubicBezTo>
                <a:cubicBezTo>
                  <a:pt x="560" y="16"/>
                  <a:pt x="1728" y="0"/>
                  <a:pt x="1912" y="272"/>
                </a:cubicBezTo>
                <a:cubicBezTo>
                  <a:pt x="2096" y="544"/>
                  <a:pt x="1472" y="1432"/>
                  <a:pt x="138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23" name="AutoShape 28"/>
          <p:cNvSpPr>
            <a:spLocks noChangeArrowheads="1"/>
          </p:cNvSpPr>
          <p:nvPr/>
        </p:nvSpPr>
        <p:spPr bwMode="auto">
          <a:xfrm>
            <a:off x="1219200" y="41910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24" name="AutoShape 29"/>
          <p:cNvSpPr>
            <a:spLocks noChangeArrowheads="1"/>
          </p:cNvSpPr>
          <p:nvPr/>
        </p:nvSpPr>
        <p:spPr bwMode="auto">
          <a:xfrm>
            <a:off x="3276600" y="41910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25" name="AutoShape 30"/>
          <p:cNvSpPr>
            <a:spLocks noChangeArrowheads="1"/>
          </p:cNvSpPr>
          <p:nvPr/>
        </p:nvSpPr>
        <p:spPr bwMode="auto">
          <a:xfrm>
            <a:off x="4953000" y="41910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26" name="AutoShape 31"/>
          <p:cNvSpPr>
            <a:spLocks noChangeArrowheads="1"/>
          </p:cNvSpPr>
          <p:nvPr/>
        </p:nvSpPr>
        <p:spPr bwMode="auto">
          <a:xfrm>
            <a:off x="6324600" y="41910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27" name="AutoShape 32"/>
          <p:cNvSpPr>
            <a:spLocks noChangeArrowheads="1"/>
          </p:cNvSpPr>
          <p:nvPr/>
        </p:nvSpPr>
        <p:spPr bwMode="auto">
          <a:xfrm>
            <a:off x="1371600" y="43434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28" name="AutoShape 33"/>
          <p:cNvSpPr>
            <a:spLocks noChangeArrowheads="1"/>
          </p:cNvSpPr>
          <p:nvPr/>
        </p:nvSpPr>
        <p:spPr bwMode="auto">
          <a:xfrm>
            <a:off x="1524000" y="44958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29" name="AutoShape 34"/>
          <p:cNvSpPr>
            <a:spLocks noChangeArrowheads="1"/>
          </p:cNvSpPr>
          <p:nvPr/>
        </p:nvSpPr>
        <p:spPr bwMode="auto">
          <a:xfrm>
            <a:off x="3429000" y="43434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30" name="AutoShape 35"/>
          <p:cNvSpPr>
            <a:spLocks noChangeArrowheads="1"/>
          </p:cNvSpPr>
          <p:nvPr/>
        </p:nvSpPr>
        <p:spPr bwMode="auto">
          <a:xfrm>
            <a:off x="3581400" y="44958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31" name="AutoShape 36"/>
          <p:cNvSpPr>
            <a:spLocks noChangeArrowheads="1"/>
          </p:cNvSpPr>
          <p:nvPr/>
        </p:nvSpPr>
        <p:spPr bwMode="auto">
          <a:xfrm>
            <a:off x="5105400" y="43434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32" name="AutoShape 37"/>
          <p:cNvSpPr>
            <a:spLocks noChangeArrowheads="1"/>
          </p:cNvSpPr>
          <p:nvPr/>
        </p:nvSpPr>
        <p:spPr bwMode="auto">
          <a:xfrm>
            <a:off x="5257800" y="44958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33" name="AutoShape 38"/>
          <p:cNvSpPr>
            <a:spLocks noChangeArrowheads="1"/>
          </p:cNvSpPr>
          <p:nvPr/>
        </p:nvSpPr>
        <p:spPr bwMode="auto">
          <a:xfrm>
            <a:off x="6477000" y="43434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34" name="AutoShape 39"/>
          <p:cNvSpPr>
            <a:spLocks noChangeArrowheads="1"/>
          </p:cNvSpPr>
          <p:nvPr/>
        </p:nvSpPr>
        <p:spPr bwMode="auto">
          <a:xfrm>
            <a:off x="6629400" y="44958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35" name="Text Box 40"/>
          <p:cNvSpPr txBox="1">
            <a:spLocks noChangeArrowheads="1"/>
          </p:cNvSpPr>
          <p:nvPr/>
        </p:nvSpPr>
        <p:spPr bwMode="auto">
          <a:xfrm>
            <a:off x="2193925" y="5827713"/>
            <a:ext cx="342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FOUR CORE PROCESSORS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1" name="Object 3"/>
          <p:cNvGraphicFramePr>
            <a:graphicFrameLocks noChangeAspect="1"/>
          </p:cNvGraphicFramePr>
          <p:nvPr/>
        </p:nvGraphicFramePr>
        <p:xfrm>
          <a:off x="735013" y="1276350"/>
          <a:ext cx="6884987" cy="430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4" name="Bitmap Image" r:id="rId3" imgW="6885714" imgH="4304762" progId="Paint.Picture">
                  <p:embed/>
                </p:oleObj>
              </mc:Choice>
              <mc:Fallback>
                <p:oleObj name="Bitmap Image" r:id="rId3" imgW="6885714" imgH="4304762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1276350"/>
                        <a:ext cx="6884987" cy="430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1524000" y="2036763"/>
            <a:ext cx="2438400" cy="685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Network Switch</a:t>
            </a:r>
          </a:p>
        </p:txBody>
      </p:sp>
      <p:sp>
        <p:nvSpPr>
          <p:cNvPr id="3" name="Oval 2"/>
          <p:cNvSpPr/>
          <p:nvPr/>
        </p:nvSpPr>
        <p:spPr>
          <a:xfrm>
            <a:off x="5791200" y="1417638"/>
            <a:ext cx="1600200" cy="15859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Compute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Line 2"/>
          <p:cNvSpPr>
            <a:spLocks noChangeShapeType="1"/>
          </p:cNvSpPr>
          <p:nvPr/>
        </p:nvSpPr>
        <p:spPr bwMode="auto">
          <a:xfrm>
            <a:off x="1143000" y="4038600"/>
            <a:ext cx="601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46" name="Text Box 3"/>
          <p:cNvSpPr txBox="1">
            <a:spLocks noChangeArrowheads="1"/>
          </p:cNvSpPr>
          <p:nvPr/>
        </p:nvSpPr>
        <p:spPr bwMode="auto">
          <a:xfrm>
            <a:off x="2286000" y="5791200"/>
            <a:ext cx="338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Multiple Address Pointers</a:t>
            </a:r>
          </a:p>
        </p:txBody>
      </p:sp>
      <p:sp>
        <p:nvSpPr>
          <p:cNvPr id="82947" name="AutoShape 4"/>
          <p:cNvSpPr>
            <a:spLocks noChangeArrowheads="1"/>
          </p:cNvSpPr>
          <p:nvPr/>
        </p:nvSpPr>
        <p:spPr bwMode="auto">
          <a:xfrm>
            <a:off x="5105400" y="48768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948" name="AutoShape 5"/>
          <p:cNvSpPr>
            <a:spLocks/>
          </p:cNvSpPr>
          <p:nvPr/>
        </p:nvSpPr>
        <p:spPr bwMode="auto">
          <a:xfrm rot="5378832">
            <a:off x="3543300" y="261938"/>
            <a:ext cx="1214437" cy="5868988"/>
          </a:xfrm>
          <a:prstGeom prst="leftBrace">
            <a:avLst>
              <a:gd name="adj1" fmla="val 4027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949" name="Text Box 6"/>
          <p:cNvSpPr txBox="1">
            <a:spLocks noChangeArrowheads="1"/>
          </p:cNvSpPr>
          <p:nvPr/>
        </p:nvSpPr>
        <p:spPr bwMode="auto">
          <a:xfrm>
            <a:off x="2525713" y="2174875"/>
            <a:ext cx="4017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Global Program Address Space</a:t>
            </a:r>
          </a:p>
        </p:txBody>
      </p:sp>
      <p:sp>
        <p:nvSpPr>
          <p:cNvPr id="82950" name="Line 7"/>
          <p:cNvSpPr>
            <a:spLocks noChangeShapeType="1"/>
          </p:cNvSpPr>
          <p:nvPr/>
        </p:nvSpPr>
        <p:spPr bwMode="auto">
          <a:xfrm>
            <a:off x="2667000" y="3733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51" name="Line 8"/>
          <p:cNvSpPr>
            <a:spLocks noChangeShapeType="1"/>
          </p:cNvSpPr>
          <p:nvPr/>
        </p:nvSpPr>
        <p:spPr bwMode="auto">
          <a:xfrm>
            <a:off x="4191000" y="3733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52" name="Line 9"/>
          <p:cNvSpPr>
            <a:spLocks noChangeShapeType="1"/>
          </p:cNvSpPr>
          <p:nvPr/>
        </p:nvSpPr>
        <p:spPr bwMode="auto">
          <a:xfrm>
            <a:off x="5715000" y="3733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53" name="Text Box 10"/>
          <p:cNvSpPr txBox="1">
            <a:spLocks noChangeArrowheads="1"/>
          </p:cNvSpPr>
          <p:nvPr/>
        </p:nvSpPr>
        <p:spPr bwMode="auto">
          <a:xfrm>
            <a:off x="974725" y="4003675"/>
            <a:ext cx="622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0             n-1  n         2n-1 2n        3n-1 3n      4n-1</a:t>
            </a:r>
          </a:p>
        </p:txBody>
      </p:sp>
      <p:sp>
        <p:nvSpPr>
          <p:cNvPr id="82954" name="AutoShape 11"/>
          <p:cNvSpPr>
            <a:spLocks/>
          </p:cNvSpPr>
          <p:nvPr/>
        </p:nvSpPr>
        <p:spPr bwMode="auto">
          <a:xfrm rot="16200000" flipH="1">
            <a:off x="1676400" y="2971800"/>
            <a:ext cx="457200" cy="13716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955" name="AutoShape 12"/>
          <p:cNvSpPr>
            <a:spLocks/>
          </p:cNvSpPr>
          <p:nvPr/>
        </p:nvSpPr>
        <p:spPr bwMode="auto">
          <a:xfrm rot="16200000" flipH="1">
            <a:off x="3124200" y="2971800"/>
            <a:ext cx="457200" cy="13716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956" name="AutoShape 13"/>
          <p:cNvSpPr>
            <a:spLocks/>
          </p:cNvSpPr>
          <p:nvPr/>
        </p:nvSpPr>
        <p:spPr bwMode="auto">
          <a:xfrm rot="16200000" flipH="1">
            <a:off x="4648200" y="2971800"/>
            <a:ext cx="457200" cy="13716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957" name="AutoShape 14"/>
          <p:cNvSpPr>
            <a:spLocks/>
          </p:cNvSpPr>
          <p:nvPr/>
        </p:nvSpPr>
        <p:spPr bwMode="auto">
          <a:xfrm rot="16200000" flipH="1">
            <a:off x="6172200" y="2971800"/>
            <a:ext cx="457200" cy="13716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958" name="Text Box 15"/>
          <p:cNvSpPr txBox="1">
            <a:spLocks noChangeArrowheads="1"/>
          </p:cNvSpPr>
          <p:nvPr/>
        </p:nvSpPr>
        <p:spPr bwMode="auto">
          <a:xfrm>
            <a:off x="1295400" y="3581400"/>
            <a:ext cx="632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Local          Local             Local           Local</a:t>
            </a:r>
          </a:p>
        </p:txBody>
      </p:sp>
      <p:sp>
        <p:nvSpPr>
          <p:cNvPr id="82959" name="AutoShape 16"/>
          <p:cNvSpPr>
            <a:spLocks noChangeArrowheads="1"/>
          </p:cNvSpPr>
          <p:nvPr/>
        </p:nvSpPr>
        <p:spPr bwMode="auto">
          <a:xfrm>
            <a:off x="4267200" y="48768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960" name="AutoShape 17"/>
          <p:cNvSpPr>
            <a:spLocks noChangeArrowheads="1"/>
          </p:cNvSpPr>
          <p:nvPr/>
        </p:nvSpPr>
        <p:spPr bwMode="auto">
          <a:xfrm>
            <a:off x="2895600" y="48768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961" name="AutoShape 18"/>
          <p:cNvSpPr>
            <a:spLocks noChangeArrowheads="1"/>
          </p:cNvSpPr>
          <p:nvPr/>
        </p:nvSpPr>
        <p:spPr bwMode="auto">
          <a:xfrm>
            <a:off x="1295400" y="48768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962" name="Line 19"/>
          <p:cNvSpPr>
            <a:spLocks noChangeShapeType="1"/>
          </p:cNvSpPr>
          <p:nvPr/>
        </p:nvSpPr>
        <p:spPr bwMode="auto">
          <a:xfrm>
            <a:off x="1143000" y="4876800"/>
            <a:ext cx="601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63" name="Text Box 20"/>
          <p:cNvSpPr txBox="1">
            <a:spLocks noChangeArrowheads="1"/>
          </p:cNvSpPr>
          <p:nvPr/>
        </p:nvSpPr>
        <p:spPr bwMode="auto">
          <a:xfrm>
            <a:off x="6003925" y="4918075"/>
            <a:ext cx="31400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Address and Cache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Bus with Conflict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Resolution</a:t>
            </a:r>
          </a:p>
        </p:txBody>
      </p:sp>
      <p:sp>
        <p:nvSpPr>
          <p:cNvPr id="82964" name="Rectangle 21"/>
          <p:cNvSpPr>
            <a:spLocks noChangeArrowheads="1"/>
          </p:cNvSpPr>
          <p:nvPr/>
        </p:nvSpPr>
        <p:spPr bwMode="auto">
          <a:xfrm>
            <a:off x="685800" y="381000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tx2"/>
                </a:solidFill>
                <a:latin typeface="Arial Black" charset="0"/>
              </a:rPr>
              <a:t>Multi-Threading</a:t>
            </a:r>
            <a:br>
              <a:rPr lang="en-US" altLang="en-US" sz="4400">
                <a:solidFill>
                  <a:schemeClr val="tx2"/>
                </a:solidFill>
                <a:latin typeface="Arial Black" charset="0"/>
              </a:rPr>
            </a:br>
            <a:r>
              <a:rPr lang="en-US" altLang="en-US" sz="4400" i="1">
                <a:solidFill>
                  <a:schemeClr val="tx2"/>
                </a:solidFill>
                <a:latin typeface="Antique Olive" charset="0"/>
              </a:rPr>
              <a:t>OpenMP Programming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6075"/>
            <a:ext cx="8229600" cy="998538"/>
          </a:xfrm>
        </p:spPr>
        <p:txBody>
          <a:bodyPr/>
          <a:lstStyle/>
          <a:p>
            <a:pPr eaLnBrk="1" hangingPunct="1"/>
            <a:r>
              <a:rPr lang="en-US" altLang="en-US"/>
              <a:t>Uniqueness of Store </a:t>
            </a:r>
            <a:r>
              <a:rPr lang="en-US" altLang="en-US" sz="3200"/>
              <a:t>Multi-Threading</a:t>
            </a:r>
          </a:p>
        </p:txBody>
      </p:sp>
      <p:sp>
        <p:nvSpPr>
          <p:cNvPr id="83970" name="Line 3"/>
          <p:cNvSpPr>
            <a:spLocks noChangeShapeType="1"/>
          </p:cNvSpPr>
          <p:nvPr/>
        </p:nvSpPr>
        <p:spPr bwMode="auto">
          <a:xfrm>
            <a:off x="1143000" y="3387725"/>
            <a:ext cx="601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3971" name="AutoShape 4"/>
          <p:cNvSpPr>
            <a:spLocks noChangeArrowheads="1"/>
          </p:cNvSpPr>
          <p:nvPr/>
        </p:nvSpPr>
        <p:spPr bwMode="auto">
          <a:xfrm>
            <a:off x="4648200" y="3387725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3972" name="Text Box 5"/>
          <p:cNvSpPr txBox="1">
            <a:spLocks noChangeArrowheads="1"/>
          </p:cNvSpPr>
          <p:nvPr/>
        </p:nvSpPr>
        <p:spPr bwMode="auto">
          <a:xfrm>
            <a:off x="3717925" y="4191000"/>
            <a:ext cx="338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Multiple Address Pointers</a:t>
            </a:r>
          </a:p>
        </p:txBody>
      </p:sp>
      <p:sp>
        <p:nvSpPr>
          <p:cNvPr id="83973" name="AutoShape 6"/>
          <p:cNvSpPr>
            <a:spLocks noChangeArrowheads="1"/>
          </p:cNvSpPr>
          <p:nvPr/>
        </p:nvSpPr>
        <p:spPr bwMode="auto">
          <a:xfrm>
            <a:off x="6096000" y="3387725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3974" name="AutoShape 7"/>
          <p:cNvSpPr>
            <a:spLocks noChangeArrowheads="1"/>
          </p:cNvSpPr>
          <p:nvPr/>
        </p:nvSpPr>
        <p:spPr bwMode="auto">
          <a:xfrm>
            <a:off x="3276600" y="3387725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3975" name="AutoShape 8"/>
          <p:cNvSpPr>
            <a:spLocks/>
          </p:cNvSpPr>
          <p:nvPr/>
        </p:nvSpPr>
        <p:spPr bwMode="auto">
          <a:xfrm rot="5378832">
            <a:off x="3506788" y="-349250"/>
            <a:ext cx="1214438" cy="5792787"/>
          </a:xfrm>
          <a:prstGeom prst="leftBrace">
            <a:avLst>
              <a:gd name="adj1" fmla="val 3974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3976" name="Text Box 9"/>
          <p:cNvSpPr txBox="1">
            <a:spLocks noChangeArrowheads="1"/>
          </p:cNvSpPr>
          <p:nvPr/>
        </p:nvSpPr>
        <p:spPr bwMode="auto">
          <a:xfrm>
            <a:off x="2525713" y="1524000"/>
            <a:ext cx="311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Program Address Space</a:t>
            </a:r>
          </a:p>
        </p:txBody>
      </p:sp>
      <p:sp>
        <p:nvSpPr>
          <p:cNvPr id="83977" name="AutoShape 10"/>
          <p:cNvSpPr>
            <a:spLocks noChangeArrowheads="1"/>
          </p:cNvSpPr>
          <p:nvPr/>
        </p:nvSpPr>
        <p:spPr bwMode="auto">
          <a:xfrm rot="2372843">
            <a:off x="2971800" y="3311525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3978" name="Text Box 11"/>
          <p:cNvSpPr txBox="1">
            <a:spLocks noChangeArrowheads="1"/>
          </p:cNvSpPr>
          <p:nvPr/>
        </p:nvSpPr>
        <p:spPr bwMode="auto">
          <a:xfrm>
            <a:off x="1143000" y="4289425"/>
            <a:ext cx="66294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i="1">
                <a:latin typeface="Times New Roman" charset="0"/>
              </a:rPr>
              <a:t>Duplicate Pointers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i="1">
                <a:latin typeface="Times New Roman" charset="0"/>
              </a:rPr>
              <a:t>to the same Location – Conflict on storing a result</a:t>
            </a:r>
          </a:p>
        </p:txBody>
      </p:sp>
      <p:sp>
        <p:nvSpPr>
          <p:cNvPr id="83979" name="Text Box 12"/>
          <p:cNvSpPr txBox="1">
            <a:spLocks noChangeArrowheads="1"/>
          </p:cNvSpPr>
          <p:nvPr/>
        </p:nvSpPr>
        <p:spPr bwMode="auto">
          <a:xfrm>
            <a:off x="1296988" y="5257800"/>
            <a:ext cx="6389687" cy="1138238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So who is managing the multiple pointers</a:t>
            </a:r>
            <a:r>
              <a:rPr lang="en-US" altLang="en-US" sz="4000">
                <a:latin typeface="Times New Roman" charset="0"/>
              </a:rPr>
              <a:t>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It is the </a:t>
            </a:r>
            <a:r>
              <a:rPr lang="en-US" altLang="en-US" sz="2800" i="1">
                <a:latin typeface="Times New Roman" charset="0"/>
              </a:rPr>
              <a:t>programmers</a:t>
            </a:r>
            <a:r>
              <a:rPr lang="en-US" altLang="en-US" sz="2800">
                <a:latin typeface="Times New Roman" charset="0"/>
              </a:rPr>
              <a:t> responsibility.</a:t>
            </a:r>
          </a:p>
        </p:txBody>
      </p:sp>
      <p:sp>
        <p:nvSpPr>
          <p:cNvPr id="83980" name="Text Box 13"/>
          <p:cNvSpPr txBox="1">
            <a:spLocks noChangeArrowheads="1"/>
          </p:cNvSpPr>
          <p:nvPr/>
        </p:nvSpPr>
        <p:spPr bwMode="auto">
          <a:xfrm>
            <a:off x="1050925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Discussion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/>
          <p:cNvSpPr>
            <a:spLocks noChangeArrowheads="1"/>
          </p:cNvSpPr>
          <p:nvPr/>
        </p:nvSpPr>
        <p:spPr bwMode="auto">
          <a:xfrm>
            <a:off x="1066800" y="1295400"/>
            <a:ext cx="45720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#!/bin/bash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rm data/*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rm pebble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gfortran pebble.f -o pebble -O3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ChangeArrowheads="1"/>
          </p:cNvSpPr>
          <p:nvPr/>
        </p:nvSpPr>
        <p:spPr bwMode="auto">
          <a:xfrm>
            <a:off x="1295400" y="1447800"/>
            <a:ext cx="6096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#!/bin/bash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rm temp_fort/*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rm data/*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rm pebble_mpi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mpif77 pebble_mpi.f -o pebble_mpi -O3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mpirun -np  8  pebble_mpi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Parallel Compute Examples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/>
              <a:t>Fortran – C codes</a:t>
            </a:r>
          </a:p>
          <a:p>
            <a:pPr eaLnBrk="1" hangingPunct="1">
              <a:defRPr/>
            </a:pPr>
            <a:r>
              <a:rPr lang="en-US" altLang="en-US" sz="2400" dirty="0" err="1"/>
              <a:t>OpenMPI</a:t>
            </a: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/>
              <a:t>Linux Machines – Multi-Core Laptops with GPU’s</a:t>
            </a:r>
          </a:p>
          <a:p>
            <a:pPr eaLnBrk="1" hangingPunct="1">
              <a:defRPr/>
            </a:pPr>
            <a:r>
              <a:rPr lang="en-US" altLang="en-US" sz="2400" dirty="0"/>
              <a:t>Network machines – Local, Remote, or Cloud</a:t>
            </a:r>
          </a:p>
          <a:p>
            <a:pPr lvl="1" eaLnBrk="1" hangingPunct="1">
              <a:defRPr/>
            </a:pPr>
            <a:r>
              <a:rPr lang="en-US" altLang="en-US" sz="2000" dirty="0"/>
              <a:t>Connect with User ID and Password</a:t>
            </a:r>
          </a:p>
          <a:p>
            <a:pPr lvl="1" eaLnBrk="1" hangingPunct="1">
              <a:defRPr/>
            </a:pPr>
            <a:r>
              <a:rPr lang="en-US" altLang="en-US" sz="2000" dirty="0"/>
              <a:t>SSH w/o passwords – best if inside a very tight firewall</a:t>
            </a:r>
          </a:p>
          <a:p>
            <a:pPr eaLnBrk="1" hangingPunct="1">
              <a:defRPr/>
            </a:pPr>
            <a:r>
              <a:rPr lang="en-US" altLang="en-US" sz="2400" dirty="0"/>
              <a:t>Exa-Scale (10^18) machines with operations per second</a:t>
            </a:r>
          </a:p>
          <a:p>
            <a:pPr eaLnBrk="1" hangingPunct="1">
              <a:defRPr/>
            </a:pPr>
            <a:r>
              <a:rPr lang="en-US" altLang="en-US" sz="2400" dirty="0"/>
              <a:t>Network Mounted File Systems – NFS</a:t>
            </a:r>
          </a:p>
          <a:p>
            <a:pPr eaLnBrk="1" hangingPunct="1">
              <a:defRPr/>
            </a:pPr>
            <a:endParaRPr lang="en-US" altLang="en-US" dirty="0"/>
          </a:p>
          <a:p>
            <a:pPr marL="0" indent="0" eaLnBrk="1" hangingPunct="1">
              <a:buFontTx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Discussion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GitHub Repository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References/Links</a:t>
            </a:r>
          </a:p>
        </p:txBody>
      </p:sp>
      <p:sp>
        <p:nvSpPr>
          <p:cNvPr id="90114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1600"/>
              <a:t>Pebble References:</a:t>
            </a:r>
          </a:p>
          <a:p>
            <a:r>
              <a:rPr lang="en-US" altLang="x-none" sz="1600" u="sng">
                <a:hlinkClick r:id="rId2"/>
              </a:rPr>
              <a:t>https://en.wikipedia.org/wiki/Acoustic_wave</a:t>
            </a:r>
            <a:endParaRPr lang="en-US" altLang="x-none" sz="1600"/>
          </a:p>
          <a:p>
            <a:r>
              <a:rPr lang="en-US" altLang="x-none" sz="1600"/>
              <a:t>Seismic Modeling and Imaging with the Complete Wave Equation, SEG Course Notes Series, No. 8., by Ralph Phillip Bording and Larry R. Lines</a:t>
            </a:r>
          </a:p>
          <a:p>
            <a:r>
              <a:rPr lang="en-US" altLang="x-none" sz="1600"/>
              <a:t> </a:t>
            </a:r>
          </a:p>
          <a:p>
            <a:r>
              <a:rPr lang="en-US" altLang="x-none" sz="1600" u="sng">
                <a:hlinkClick r:id="rId3"/>
              </a:rPr>
              <a:t>https://en.wikipedia.org/wiki/Fortran</a:t>
            </a:r>
            <a:endParaRPr lang="en-US" altLang="x-none" sz="1600"/>
          </a:p>
          <a:p>
            <a:r>
              <a:rPr lang="en-US" altLang="x-none" sz="1600" u="sng">
                <a:hlinkClick r:id="rId4"/>
              </a:rPr>
              <a:t>https://www.open-mpi.org/</a:t>
            </a:r>
            <a:endParaRPr lang="en-US" altLang="x-none" sz="1600"/>
          </a:p>
          <a:p>
            <a:r>
              <a:rPr lang="en-US" altLang="x-none" sz="1600" u="sng">
                <a:hlinkClick r:id="rId5"/>
              </a:rPr>
              <a:t>https://computing.llnl.gov/tutorials/openMP/</a:t>
            </a:r>
            <a:endParaRPr lang="en-US" altLang="x-none" sz="1600"/>
          </a:p>
          <a:p>
            <a:r>
              <a:rPr lang="en-US" altLang="x-none" sz="1600" u="sng">
                <a:hlinkClick r:id="rId6"/>
              </a:rPr>
              <a:t>https://www.openmp.org/resources/tutorials-articles/</a:t>
            </a:r>
            <a:endParaRPr lang="en-US" altLang="x-none" sz="1600"/>
          </a:p>
          <a:p>
            <a:r>
              <a:rPr lang="en-US" altLang="x-none" sz="1600" u="sng">
                <a:hlinkClick r:id="rId7"/>
              </a:rPr>
              <a:t>https://www.openacc.org/</a:t>
            </a:r>
            <a:endParaRPr lang="en-US" altLang="x-none" sz="1600"/>
          </a:p>
          <a:p>
            <a:r>
              <a:rPr lang="en-US" altLang="x-none" sz="1600" u="sng">
                <a:hlinkClick r:id="rId8"/>
              </a:rPr>
              <a:t>https://en.wikipedia.org/wiki/OpenACC</a:t>
            </a:r>
            <a:endParaRPr lang="en-US" altLang="x-none" sz="1600"/>
          </a:p>
          <a:p>
            <a:r>
              <a:rPr lang="en-US" altLang="x-none" sz="1600" u="sng">
                <a:hlinkClick r:id="rId9"/>
              </a:rPr>
              <a:t>https://en.wikipedia.org/wiki/RGBA_color_model</a:t>
            </a:r>
            <a:endParaRPr lang="en-US" altLang="x-none" sz="1600"/>
          </a:p>
          <a:p>
            <a:r>
              <a:rPr lang="en-US" altLang="x-none" sz="1600"/>
              <a:t> </a:t>
            </a:r>
          </a:p>
          <a:p>
            <a:endParaRPr lang="en-US" altLang="x-non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History of Machines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Illiac – University of Illinois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PEPE – DOD Radar Machine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FPS – Array Processors                   -1980’s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Cray X machines                              - 1980’s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IBM Multiprocessors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Hardware – CM 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PC clusters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IBM Blue Gene – 128,000 cpu’s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Oak Ridge Summit – IBM Power 9    - 2019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Japan’s – Number 1 in the TOP 500  - 2020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CRAY 2</a:t>
            </a:r>
          </a:p>
        </p:txBody>
      </p:sp>
      <p:pic>
        <p:nvPicPr>
          <p:cNvPr id="348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5063"/>
            <a:ext cx="9144000" cy="494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Beowulf Cluster </a:t>
            </a:r>
          </a:p>
        </p:txBody>
      </p:sp>
      <p:pic>
        <p:nvPicPr>
          <p:cNvPr id="358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1787</Words>
  <Application>Microsoft Macintosh PowerPoint</Application>
  <PresentationFormat>On-screen Show (4:3)</PresentationFormat>
  <Paragraphs>537</Paragraphs>
  <Slides>62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73" baseType="lpstr">
      <vt:lpstr>Arial</vt:lpstr>
      <vt:lpstr>Times New Roman</vt:lpstr>
      <vt:lpstr>Gulim</vt:lpstr>
      <vt:lpstr>Times</vt:lpstr>
      <vt:lpstr>Wingdings</vt:lpstr>
      <vt:lpstr>Antique Olive</vt:lpstr>
      <vt:lpstr>Arial Black</vt:lpstr>
      <vt:lpstr>Default Design</vt:lpstr>
      <vt:lpstr>Simple Light</vt:lpstr>
      <vt:lpstr>MathType 4.0 Equation</vt:lpstr>
      <vt:lpstr>Bitmap Image</vt:lpstr>
      <vt:lpstr>Blue Waters Petascale Semester Curriculum v1.0 Unit 5: MPI Lesson 10: Wave Propagation in MPI Developed by R. Phillip Bording for the Shodor Education Foundation, Inc.</vt:lpstr>
      <vt:lpstr>Except where otherwise noted, this work by The Shodor Education Foundation, Inc. is licensed under CC BY-SA 4.0. To view a copy of this license, visit https://creativecommons.org/licenses/by-sa/4.0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Blue Waters Project</vt:lpstr>
      <vt:lpstr>Parallel Computing – Geophysical Data Processing</vt:lpstr>
      <vt:lpstr>Parallel Computing  </vt:lpstr>
      <vt:lpstr>Parallel Compute Examples</vt:lpstr>
      <vt:lpstr>History of Machines</vt:lpstr>
      <vt:lpstr>CRAY 2</vt:lpstr>
      <vt:lpstr>Beowulf Cluster </vt:lpstr>
      <vt:lpstr>Gaming Laptop with a GPU</vt:lpstr>
      <vt:lpstr>SIZE, COST, and HEAT</vt:lpstr>
      <vt:lpstr>Chips have λ = Wire Sizes Lambda Rules – now at 7 nanometers</vt:lpstr>
      <vt:lpstr>PowerPoint Presentation</vt:lpstr>
      <vt:lpstr>After Gustfason 2004</vt:lpstr>
      <vt:lpstr>Acoustic Waves – Pebble.f</vt:lpstr>
      <vt:lpstr>Acoustic, Constant Density</vt:lpstr>
      <vt:lpstr>Acoustic Waves in 2D</vt:lpstr>
      <vt:lpstr>Acoustic Waves in 2D</vt:lpstr>
      <vt:lpstr>Acoustic Waves in 2D</vt:lpstr>
      <vt:lpstr>Acoustic Waves in 2D MPI Ghost Zones</vt:lpstr>
      <vt:lpstr>Acoustic Waves in 2D MPI Ghost Zones</vt:lpstr>
      <vt:lpstr>Acoustic Waves in 2D MPI Parallel Compute Regions</vt:lpstr>
      <vt:lpstr>Time Marching </vt:lpstr>
      <vt:lpstr>Movie Time  </vt:lpstr>
      <vt:lpstr>Algorithm Complexity</vt:lpstr>
      <vt:lpstr>PowerPoint Presentation</vt:lpstr>
      <vt:lpstr>Basic MPI Code </vt:lpstr>
      <vt:lpstr>Startup MPI Routines </vt:lpstr>
      <vt:lpstr>Pebble_mpi.f   </vt:lpstr>
      <vt:lpstr>Pebble_mpi.f   </vt:lpstr>
      <vt:lpstr>PowerPoint Presentation</vt:lpstr>
      <vt:lpstr>Floating Point Operations per Second </vt:lpstr>
      <vt:lpstr>Timing Code Methods</vt:lpstr>
      <vt:lpstr>Run Scripts</vt:lpstr>
      <vt:lpstr>PowerPoint Presentation</vt:lpstr>
      <vt:lpstr>OpenMP Fortran Basics</vt:lpstr>
      <vt:lpstr>OpenMP Fortran  in two MPI ranks and five MP threads per MPI rank</vt:lpstr>
      <vt:lpstr>Vis with Graphics Magick </vt:lpstr>
      <vt:lpstr>Discussion Time</vt:lpstr>
      <vt:lpstr>Computing and Calculating Engines  Serial and Parallel Computers</vt:lpstr>
      <vt:lpstr>Software Design Issues</vt:lpstr>
      <vt:lpstr>Hardware Design Issues</vt:lpstr>
      <vt:lpstr>Serial Computer -Linear Address Space</vt:lpstr>
      <vt:lpstr>von Neumann Architecture Princeton</vt:lpstr>
      <vt:lpstr>Cache Memory Architecture</vt:lpstr>
      <vt:lpstr>Cache Memory - Three Levels Architecture</vt:lpstr>
      <vt:lpstr>Pipeline Instructions</vt:lpstr>
      <vt:lpstr>Discussion Time</vt:lpstr>
      <vt:lpstr>Programming Models for  Parallel Computing</vt:lpstr>
      <vt:lpstr>Distributed Computing Message Passing Interface </vt:lpstr>
      <vt:lpstr>Distributed Computing with Message Passing</vt:lpstr>
      <vt:lpstr>Distributed Computing with Message Passing</vt:lpstr>
      <vt:lpstr>Distributed Computing with Message Passing</vt:lpstr>
      <vt:lpstr>PowerPoint Presentation</vt:lpstr>
      <vt:lpstr>PowerPoint Presentation</vt:lpstr>
      <vt:lpstr>Uniqueness of Store Multi-Threading</vt:lpstr>
      <vt:lpstr>Discussion Time</vt:lpstr>
      <vt:lpstr>PowerPoint Presentation</vt:lpstr>
      <vt:lpstr>PowerPoint Presentation</vt:lpstr>
      <vt:lpstr>Discussion Time</vt:lpstr>
      <vt:lpstr>GitHub Repository</vt:lpstr>
      <vt:lpstr>References/Links</vt:lpstr>
    </vt:vector>
  </TitlesOfParts>
  <Company>Earth Scineces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pbording</dc:creator>
  <cp:lastModifiedBy>Aaron Weeden</cp:lastModifiedBy>
  <cp:revision>82</cp:revision>
  <cp:lastPrinted>2020-08-09T21:50:49Z</cp:lastPrinted>
  <dcterms:created xsi:type="dcterms:W3CDTF">2006-11-01T19:54:59Z</dcterms:created>
  <dcterms:modified xsi:type="dcterms:W3CDTF">2020-10-11T17:53:51Z</dcterms:modified>
</cp:coreProperties>
</file>