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90" r:id="rId2"/>
    <p:sldId id="392" r:id="rId3"/>
    <p:sldId id="387" r:id="rId4"/>
    <p:sldId id="263" r:id="rId5"/>
    <p:sldId id="265" r:id="rId6"/>
    <p:sldId id="337" r:id="rId7"/>
    <p:sldId id="266" r:id="rId8"/>
    <p:sldId id="260" r:id="rId9"/>
    <p:sldId id="261" r:id="rId10"/>
    <p:sldId id="366" r:id="rId11"/>
    <p:sldId id="267" r:id="rId12"/>
    <p:sldId id="343" r:id="rId13"/>
    <p:sldId id="355" r:id="rId14"/>
    <p:sldId id="269" r:id="rId15"/>
    <p:sldId id="359" r:id="rId16"/>
    <p:sldId id="380" r:id="rId17"/>
    <p:sldId id="360" r:id="rId18"/>
    <p:sldId id="361" r:id="rId19"/>
    <p:sldId id="362" r:id="rId20"/>
    <p:sldId id="364" r:id="rId21"/>
    <p:sldId id="371" r:id="rId22"/>
    <p:sldId id="373" r:id="rId23"/>
    <p:sldId id="367" r:id="rId24"/>
    <p:sldId id="365" r:id="rId25"/>
    <p:sldId id="369" r:id="rId26"/>
    <p:sldId id="368" r:id="rId27"/>
    <p:sldId id="376" r:id="rId28"/>
    <p:sldId id="377" r:id="rId29"/>
    <p:sldId id="378" r:id="rId30"/>
    <p:sldId id="379" r:id="rId31"/>
    <p:sldId id="374" r:id="rId32"/>
    <p:sldId id="370" r:id="rId33"/>
    <p:sldId id="357" r:id="rId34"/>
    <p:sldId id="356" r:id="rId35"/>
    <p:sldId id="372" r:id="rId36"/>
    <p:sldId id="383" r:id="rId37"/>
    <p:sldId id="382" r:id="rId38"/>
    <p:sldId id="385" r:id="rId39"/>
    <p:sldId id="384" r:id="rId40"/>
    <p:sldId id="363" r:id="rId41"/>
    <p:sldId id="338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333" r:id="rId50"/>
    <p:sldId id="339" r:id="rId51"/>
    <p:sldId id="281" r:id="rId52"/>
    <p:sldId id="282" r:id="rId53"/>
    <p:sldId id="283" r:id="rId54"/>
    <p:sldId id="334" r:id="rId55"/>
    <p:sldId id="335" r:id="rId56"/>
    <p:sldId id="284" r:id="rId57"/>
    <p:sldId id="285" r:id="rId58"/>
    <p:sldId id="286" r:id="rId59"/>
    <p:sldId id="340" r:id="rId60"/>
    <p:sldId id="375" r:id="rId61"/>
    <p:sldId id="381" r:id="rId62"/>
    <p:sldId id="342" r:id="rId63"/>
    <p:sldId id="389" r:id="rId64"/>
    <p:sldId id="388" r:id="rId65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4718"/>
  </p:normalViewPr>
  <p:slideViewPr>
    <p:cSldViewPr>
      <p:cViewPr varScale="1">
        <p:scale>
          <a:sx n="88" d="100"/>
          <a:sy n="88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1DBE03-F12D-E348-9601-E0B758CAB3B9}" type="datetimeFigureOut">
              <a:rPr lang="en-US"/>
              <a:pPr>
                <a:defRPr/>
              </a:pPr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306A27-AB8D-8048-AE66-563F990C9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195125-3E29-454E-8B5B-2BBE92625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B77E3-B5EE-6246-A8C9-AFF295490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89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CC778-5370-6F41-8C18-6C874E379E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0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62534-4235-274B-AE33-60B94FF2D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78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1E31F-3C45-5E44-A352-D5AB8F7E1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6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AACDD-46B8-1C43-B95F-FE04F68C74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77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DF9B1-5DC4-074D-BB5B-1A693F9F6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6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599B-DA3B-1E4C-A9BB-AD51B77CB9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9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F0A3-CA09-2147-A60B-DEA0032D4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89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1FB0-9BC2-264F-8119-882D2CC24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1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64EB-0466-904C-AC6D-30F6A68E4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D649-B950-BA40-8A15-50341C683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1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MPIMP-6.4-Pebble--Slides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3C3CBE4-9D74-8A46-8753-3B446C60F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tran" TargetMode="External"/><Relationship Id="rId4" Type="http://schemas.openxmlformats.org/officeDocument/2006/relationships/hyperlink" Target="https://www.open-mpi.org/" TargetMode="External"/><Relationship Id="rId5" Type="http://schemas.openxmlformats.org/officeDocument/2006/relationships/hyperlink" Target="https://computing.llnl.gov/tutorials/openMP/" TargetMode="External"/><Relationship Id="rId6" Type="http://schemas.openxmlformats.org/officeDocument/2006/relationships/hyperlink" Target="https://www.openmp.org/resources/tutorials-articles/" TargetMode="External"/><Relationship Id="rId7" Type="http://schemas.openxmlformats.org/officeDocument/2006/relationships/hyperlink" Target="https://www.openacc.org/" TargetMode="External"/><Relationship Id="rId8" Type="http://schemas.openxmlformats.org/officeDocument/2006/relationships/hyperlink" Target="https://en.wikipedia.org/wiki/OpenACC" TargetMode="External"/><Relationship Id="rId9" Type="http://schemas.openxmlformats.org/officeDocument/2006/relationships/hyperlink" Target="https://en.wikipedia.org/wiki/RGBA_color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coustic_wav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>
              <a:lnSpc>
                <a:spcPct val="150000"/>
              </a:lnSpc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6: Hybrid MPI + OpenMP</a:t>
            </a:r>
            <a: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3: Pebble in Pond Wave Equation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pic>
        <p:nvPicPr>
          <p:cNvPr id="24578" name="Content Placeholder 2" descr="A computer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4863" y="1676400"/>
            <a:ext cx="549116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1112838"/>
            <a:ext cx="398462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246188" y="4800600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It doesn’t simulate global warming, IT CAUSES IT!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638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4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on the chip</a:t>
            </a:r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r>
              <a:rPr lang="en-US" altLang="en-US"/>
              <a:t>Here is the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IBM 8 Cell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Processor</a:t>
            </a:r>
          </a:p>
        </p:txBody>
      </p:sp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41350"/>
            <a:ext cx="59436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After Gustfason 2004</a:t>
            </a:r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169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638800" y="62484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  <p:sp>
        <p:nvSpPr>
          <p:cNvPr id="28676" name="TextBox 1"/>
          <p:cNvSpPr txBox="1">
            <a:spLocks noChangeArrowheads="1"/>
          </p:cNvSpPr>
          <p:nvPr/>
        </p:nvSpPr>
        <p:spPr bwMode="auto">
          <a:xfrm flipH="1">
            <a:off x="5684838" y="2743200"/>
            <a:ext cx="3108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Arithmetic is getting faster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Memory has reached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Limit…… around 100 nsec.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 post processing step creates a Graphics Magick animation.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r:id="rId3" imgW="2997200" imgH="508000" progId="Equation.DSMT4">
                  <p:embed/>
                </p:oleObj>
              </mc:Choice>
              <mc:Fallback>
                <p:oleObj r:id="rId3" imgW="29972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9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r:id="rId5" imgW="152268" imgH="164957" progId="Equation.DSMT4">
                  <p:embed/>
                </p:oleObj>
              </mc:Choice>
              <mc:Fallback>
                <p:oleObj r:id="rId5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17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277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 in the x and z directions.</a:t>
            </a:r>
          </a:p>
          <a:p>
            <a:endParaRPr lang="en-US" altLang="en-US" sz="2400"/>
          </a:p>
          <a:p>
            <a:endParaRPr lang="en-US" altLang="en-US" sz="2800"/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642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Utt</a:t>
            </a:r>
            <a:r>
              <a:rPr lang="en-US" sz="2400" dirty="0"/>
              <a:t> is accurate for acoustic waves.</a:t>
            </a:r>
          </a:p>
          <a:p>
            <a:pPr>
              <a:defRPr/>
            </a:pPr>
            <a:r>
              <a:rPr lang="en-US" sz="2400" dirty="0" err="1"/>
              <a:t>Uxx</a:t>
            </a:r>
            <a:r>
              <a:rPr lang="en-US" sz="2400" dirty="0"/>
              <a:t> and </a:t>
            </a:r>
            <a:r>
              <a:rPr lang="en-US" sz="2400" dirty="0" err="1"/>
              <a:t>Uzz</a:t>
            </a:r>
            <a:r>
              <a:rPr lang="en-US" sz="2400" dirty="0"/>
              <a:t> need more than a 3-point operator, we use a 9-point operator in the x and z directions.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Topside Ghost Region in </a:t>
            </a:r>
            <a:r>
              <a:rPr lang="en-US" sz="2400" dirty="0">
                <a:solidFill>
                  <a:srgbClr val="00B0F0"/>
                </a:solidFill>
              </a:rPr>
              <a:t>memp+1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         </a:t>
            </a:r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4838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228600" y="4495800"/>
            <a:ext cx="8229600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6" name="TextBox 3"/>
          <p:cNvSpPr txBox="1">
            <a:spLocks noChangeArrowheads="1"/>
          </p:cNvSpPr>
          <p:nvPr/>
        </p:nvSpPr>
        <p:spPr bwMode="auto">
          <a:xfrm>
            <a:off x="5124450" y="2740025"/>
            <a:ext cx="12954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Memory Partitions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/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2313" y="2451100"/>
            <a:ext cx="2528887" cy="2425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4355307" y="1078706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366963" y="2343150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590800" y="3690938"/>
            <a:ext cx="11858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TextBox 17416"/>
          <p:cNvSpPr txBox="1">
            <a:spLocks noChangeArrowheads="1"/>
          </p:cNvSpPr>
          <p:nvPr/>
        </p:nvSpPr>
        <p:spPr bwMode="auto">
          <a:xfrm flipH="1">
            <a:off x="838200" y="1828800"/>
            <a:ext cx="8070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Internal cells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823" name="TextBox 46"/>
          <p:cNvSpPr txBox="1">
            <a:spLocks noChangeArrowheads="1"/>
          </p:cNvSpPr>
          <p:nvPr/>
        </p:nvSpPr>
        <p:spPr bwMode="auto">
          <a:xfrm rot="5400000">
            <a:off x="3102769" y="2913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34824" name="TextBox 47"/>
          <p:cNvSpPr txBox="1">
            <a:spLocks noChangeArrowheads="1"/>
          </p:cNvSpPr>
          <p:nvPr/>
        </p:nvSpPr>
        <p:spPr bwMode="auto">
          <a:xfrm rot="5400000">
            <a:off x="2795588" y="3552825"/>
            <a:ext cx="2451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…………………………..…….…...</a:t>
            </a:r>
          </a:p>
        </p:txBody>
      </p:sp>
      <p:sp>
        <p:nvSpPr>
          <p:cNvPr id="34825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4355307" y="3736181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7" name="TextBox 46"/>
          <p:cNvSpPr txBox="1">
            <a:spLocks noChangeArrowheads="1"/>
          </p:cNvSpPr>
          <p:nvPr/>
        </p:nvSpPr>
        <p:spPr bwMode="auto">
          <a:xfrm rot="5400000">
            <a:off x="3102769" y="5580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366963" y="4967288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8138" y="1752600"/>
            <a:ext cx="3360737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4494213" y="1031875"/>
            <a:ext cx="128588" cy="3360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6075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4502944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6075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4502944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4502944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35849" name="TextBox 17416"/>
          <p:cNvSpPr txBox="1">
            <a:spLocks noChangeArrowheads="1"/>
          </p:cNvSpPr>
          <p:nvPr/>
        </p:nvSpPr>
        <p:spPr bwMode="auto">
          <a:xfrm flipH="1">
            <a:off x="492125" y="1752600"/>
            <a:ext cx="8229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       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0                                              1 &gt;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                                                                         2  &gt;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2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850" name="TextBox 46"/>
          <p:cNvSpPr txBox="1">
            <a:spLocks noChangeArrowheads="1"/>
          </p:cNvSpPr>
          <p:nvPr/>
        </p:nvSpPr>
        <p:spPr bwMode="auto">
          <a:xfrm rot="5400000">
            <a:off x="990601" y="2139950"/>
            <a:ext cx="495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35851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35852" name="TextBox 46"/>
          <p:cNvSpPr txBox="1">
            <a:spLocks noChangeArrowheads="1"/>
          </p:cNvSpPr>
          <p:nvPr/>
        </p:nvSpPr>
        <p:spPr bwMode="auto">
          <a:xfrm rot="5400000" flipV="1">
            <a:off x="6318250" y="29622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35853" name="TextBox 46"/>
          <p:cNvSpPr txBox="1">
            <a:spLocks noChangeArrowheads="1"/>
          </p:cNvSpPr>
          <p:nvPr/>
        </p:nvSpPr>
        <p:spPr bwMode="auto">
          <a:xfrm rot="5400000" flipV="1">
            <a:off x="7274719" y="2247106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752600"/>
            <a:ext cx="3360738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3140075" y="1031875"/>
            <a:ext cx="128588" cy="336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31938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3148807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1938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3148807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3148807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MPI Parallel Compute Regions</a:t>
            </a:r>
            <a:endParaRPr lang="en-US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6873" name="TextBox 17416"/>
          <p:cNvSpPr txBox="1">
            <a:spLocks noChangeArrowheads="1"/>
          </p:cNvSpPr>
          <p:nvPr/>
        </p:nvSpPr>
        <p:spPr bwMode="auto">
          <a:xfrm flipH="1">
            <a:off x="-303213" y="1752600"/>
            <a:ext cx="518160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1 - CPU 0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2 – CPU 1 Memory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3 – CPU 2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4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4113" y="17526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0938" y="3044825"/>
            <a:ext cx="987425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163" y="43434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4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7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38928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MPI Code </a:t>
            </a:r>
          </a:p>
        </p:txBody>
      </p:sp>
      <p:sp>
        <p:nvSpPr>
          <p:cNvPr id="4198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MPI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r>
              <a:rPr lang="en-US" altLang="en-US" sz="2800"/>
              <a:t>How many processors are to be used.</a:t>
            </a:r>
          </a:p>
          <a:p>
            <a:r>
              <a:rPr lang="en-US" altLang="en-US" sz="2800"/>
              <a:t>Who am I in the list of available processors.</a:t>
            </a:r>
          </a:p>
          <a:p>
            <a:r>
              <a:rPr lang="en-US" altLang="en-US" sz="2800"/>
              <a:t>Include file is needed: include “mpif.h”.</a:t>
            </a:r>
          </a:p>
          <a:p>
            <a:r>
              <a:rPr lang="en-US" altLang="en-US" sz="2800"/>
              <a:t>Startup calls are:</a:t>
            </a:r>
          </a:p>
          <a:p>
            <a:pPr lvl="1"/>
            <a:r>
              <a:rPr lang="en-US" altLang="en-US" sz="2000"/>
              <a:t>Call  MPI_INIT(ierror)</a:t>
            </a:r>
          </a:p>
          <a:p>
            <a:pPr lvl="1"/>
            <a:r>
              <a:rPr lang="en-US" altLang="en-US" sz="2000"/>
              <a:t>Call  MPI_COMM_SIZE(MPI_COMM_WORLD, size, ierror)</a:t>
            </a:r>
          </a:p>
          <a:p>
            <a:pPr lvl="1"/>
            <a:r>
              <a:rPr lang="en-US" altLang="en-US" sz="2000"/>
              <a:t>Call  MPI_COMM_RANK(MPI_COMM_WORLD,rank,ierror)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MPI Routines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How many processors are to be used - integer</a:t>
            </a:r>
            <a:r>
              <a:rPr lang="en-US" sz="1800" dirty="0">
                <a:solidFill>
                  <a:srgbClr val="FF0000"/>
                </a:solidFill>
              </a:rPr>
              <a:t>:              size</a:t>
            </a:r>
          </a:p>
          <a:p>
            <a:pPr>
              <a:defRPr/>
            </a:pPr>
            <a:r>
              <a:rPr lang="en-US" sz="1800" dirty="0"/>
              <a:t>Who am I in the list of available processors - integer</a:t>
            </a:r>
            <a:r>
              <a:rPr lang="en-US" sz="1800" dirty="0">
                <a:solidFill>
                  <a:srgbClr val="FF0000"/>
                </a:solidFill>
              </a:rPr>
              <a:t>:     rank</a:t>
            </a:r>
          </a:p>
          <a:p>
            <a:pPr>
              <a:defRPr/>
            </a:pPr>
            <a:r>
              <a:rPr lang="en-US" sz="1800" dirty="0"/>
              <a:t>A general world communicator is provided:</a:t>
            </a:r>
          </a:p>
          <a:p>
            <a:pPr>
              <a:defRPr/>
            </a:pPr>
            <a:r>
              <a:rPr lang="en-US" sz="1800" dirty="0"/>
              <a:t>Error flag is an integer:                                                     </a:t>
            </a:r>
            <a:r>
              <a:rPr lang="en-US" sz="1800" dirty="0" err="1">
                <a:solidFill>
                  <a:srgbClr val="FF0000"/>
                </a:solidFill>
              </a:rPr>
              <a:t>ierror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MPI_COMM_WORLD</a:t>
            </a:r>
          </a:p>
          <a:p>
            <a:pPr>
              <a:defRPr/>
            </a:pPr>
            <a:r>
              <a:rPr lang="en-US" sz="1800" dirty="0"/>
              <a:t>Startup calls are:</a:t>
            </a:r>
          </a:p>
          <a:p>
            <a:pPr lvl="1">
              <a:defRPr/>
            </a:pPr>
            <a:r>
              <a:rPr lang="en-US" sz="1800" dirty="0"/>
              <a:t>Call  MPI_INIT(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MPI_COMM_SIZE(MPI_COMM_WORLD, size,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MPI_COMM_RANK(MPI_COMM_WORLD, rank,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End call is a good idea as you have distributed nodes computing and communicating. So shut down cleanly by doing a:</a:t>
            </a:r>
          </a:p>
          <a:p>
            <a:pPr lvl="1">
              <a:defRPr/>
            </a:pPr>
            <a:r>
              <a:rPr lang="en-US" sz="1800" dirty="0"/>
              <a:t>Call </a:t>
            </a:r>
            <a:r>
              <a:rPr lang="en-US" sz="1800" dirty="0" err="1"/>
              <a:t>MPI_Finalize</a:t>
            </a:r>
            <a:r>
              <a:rPr lang="en-US" sz="1800" dirty="0"/>
              <a:t>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4403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endParaRPr lang="en-US" altLang="en-US" sz="1400"/>
          </a:p>
          <a:p>
            <a:pPr lvl="1"/>
            <a:r>
              <a:rPr lang="en-US" altLang="en-US" sz="1400"/>
              <a:t>Call  MPI_COMM_SIZE(MPI_COMM_WORLD, size,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 MPI_COMM_RANK(MPI_COMM_WORLD, rank,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40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600" dirty="0"/>
              <a:t>Lesson </a:t>
            </a:r>
            <a:r>
              <a:rPr lang="en-US" altLang="en-US" sz="1600" dirty="0" smtClean="0"/>
              <a:t>on MPI </a:t>
            </a:r>
            <a:r>
              <a:rPr lang="en-US" altLang="en-US" sz="1600" dirty="0"/>
              <a:t>and OpenMP - Pebbles</a:t>
            </a:r>
          </a:p>
          <a:p>
            <a:pPr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1600" dirty="0"/>
              <a:t>Other Lessons similar are:</a:t>
            </a:r>
          </a:p>
          <a:p>
            <a:pPr lvl="1">
              <a:defRPr/>
            </a:pPr>
            <a:r>
              <a:rPr lang="en-US" altLang="en-US" sz="1600" dirty="0"/>
              <a:t>Lesson </a:t>
            </a:r>
            <a:r>
              <a:rPr lang="en-US" altLang="en-US" sz="1600" dirty="0" smtClean="0"/>
              <a:t>on MPI </a:t>
            </a:r>
            <a:r>
              <a:rPr lang="en-US" altLang="en-US" sz="1600" dirty="0"/>
              <a:t>Waves</a:t>
            </a:r>
          </a:p>
          <a:p>
            <a:pPr lvl="1">
              <a:defRPr/>
            </a:pPr>
            <a:r>
              <a:rPr lang="en-US" altLang="en-US" sz="1600" dirty="0"/>
              <a:t>Lesson </a:t>
            </a:r>
            <a:r>
              <a:rPr lang="en-US" altLang="en-US" sz="1600" dirty="0" smtClean="0"/>
              <a:t>on </a:t>
            </a:r>
            <a:r>
              <a:rPr lang="en-US" altLang="en-US" sz="1600" dirty="0"/>
              <a:t>MPI and OpenMP – Pebbles</a:t>
            </a:r>
          </a:p>
          <a:p>
            <a:pPr lvl="1">
              <a:defRPr/>
            </a:pPr>
            <a:r>
              <a:rPr lang="en-US" altLang="en-US" sz="1600" dirty="0"/>
              <a:t>Lesson </a:t>
            </a:r>
            <a:r>
              <a:rPr lang="en-US" altLang="en-US" sz="1600" dirty="0" smtClean="0"/>
              <a:t>on </a:t>
            </a:r>
            <a:r>
              <a:rPr lang="en-US" altLang="en-US" sz="1600" dirty="0" err="1"/>
              <a:t>OpenACC</a:t>
            </a:r>
            <a:r>
              <a:rPr lang="en-US" altLang="en-US" sz="1600" dirty="0"/>
              <a:t> – Pebbles</a:t>
            </a:r>
          </a:p>
          <a:p>
            <a:pPr lvl="1">
              <a:defRPr/>
            </a:pPr>
            <a:r>
              <a:rPr lang="en-US" altLang="en-US" sz="1600" dirty="0"/>
              <a:t>Lesson </a:t>
            </a:r>
            <a:r>
              <a:rPr lang="en-US" altLang="en-US" sz="1600" dirty="0" smtClean="0"/>
              <a:t>on Visualization </a:t>
            </a:r>
            <a:r>
              <a:rPr lang="en-US" altLang="en-US" sz="1600" dirty="0"/>
              <a:t>of Pebbles</a:t>
            </a:r>
          </a:p>
          <a:p>
            <a:pPr lvl="2">
              <a:defRPr/>
            </a:pPr>
            <a:r>
              <a:rPr lang="en-US" altLang="en-US" sz="1600" dirty="0"/>
              <a:t>This lesson builds the vis tools </a:t>
            </a:r>
          </a:p>
          <a:p>
            <a:pPr lvl="2">
              <a:defRPr/>
            </a:pPr>
            <a:r>
              <a:rPr lang="en-US" altLang="en-US" sz="1600" dirty="0"/>
              <a:t>used in </a:t>
            </a:r>
            <a:r>
              <a:rPr lang="en-US" altLang="en-US" sz="1600" dirty="0" smtClean="0"/>
              <a:t>these other lessons</a:t>
            </a:r>
            <a:endParaRPr lang="en-US" altLang="en-US" sz="1600" dirty="0"/>
          </a:p>
          <a:p>
            <a:pPr marL="914400" lvl="2" indent="0">
              <a:buFontTx/>
              <a:buNone/>
              <a:defRPr/>
            </a:pPr>
            <a:endParaRPr lang="en-US" altLang="en-US" dirty="0"/>
          </a:p>
          <a:p>
            <a:pPr lvl="2">
              <a:defRPr/>
            </a:pPr>
            <a:endParaRPr lang="en-US" altLang="en-US" dirty="0"/>
          </a:p>
        </p:txBody>
      </p:sp>
      <p:pic>
        <p:nvPicPr>
          <p:cNvPr id="17411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r>
              <a:rPr lang="en-US" altLang="en-US" sz="1800"/>
              <a:t>All_REDUCE the processors share ucmax, and what ever function MPI_MAX is applied, return that value to all processors. </a:t>
            </a:r>
          </a:p>
          <a:p>
            <a:pPr lvl="1"/>
            <a:endParaRPr lang="en-US" altLang="en-US" sz="18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SEND/RECV send a variable to </a:t>
            </a:r>
            <a:r>
              <a:rPr lang="en-US" altLang="en-US" sz="1800" b="1" i="1"/>
              <a:t>rankto </a:t>
            </a:r>
            <a:r>
              <a:rPr lang="en-US" altLang="en-US" sz="1800"/>
              <a:t>and receive from </a:t>
            </a:r>
            <a:r>
              <a:rPr lang="en-US" altLang="en-US" sz="1800" b="1" i="1"/>
              <a:t>rankfrom</a:t>
            </a:r>
            <a:r>
              <a:rPr lang="en-US" altLang="en-US" sz="1800"/>
              <a:t>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Barrier causes a wait in the fast processors till the </a:t>
            </a:r>
            <a:r>
              <a:rPr lang="en-US" altLang="en-US" sz="1800" b="1">
                <a:solidFill>
                  <a:srgbClr val="FF0000"/>
                </a:solidFill>
              </a:rPr>
              <a:t>slow</a:t>
            </a:r>
            <a:r>
              <a:rPr lang="en-US" altLang="en-US" sz="1800"/>
              <a:t> one's catchup, then moves on…..</a:t>
            </a:r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4915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run_pebble_mpi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mpirun -np  8  pebble_mpi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89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1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04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206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BasicOpenMP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PARALLEL PRIVATE(VAR1, VAR2) SHARED(VAR3)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OpenMP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END PARALLEL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1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OpenMP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MP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4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4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6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Directives</a:t>
            </a:r>
          </a:p>
        </p:txBody>
      </p:sp>
      <p:sp>
        <p:nvSpPr>
          <p:cNvPr id="5325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Program requires library</a:t>
            </a:r>
          </a:p>
          <a:p>
            <a:pPr lvl="1"/>
            <a:r>
              <a:rPr lang="en-US" altLang="en-US"/>
              <a:t>USE OPM_LIB has to be added</a:t>
            </a:r>
          </a:p>
          <a:p>
            <a:pPr lvl="1"/>
            <a:endParaRPr lang="en-US" altLang="en-US"/>
          </a:p>
          <a:p>
            <a:r>
              <a:rPr lang="en-US" altLang="en-US"/>
              <a:t>Put directives where the work is done</a:t>
            </a:r>
          </a:p>
          <a:p>
            <a:endParaRPr lang="en-US" altLang="en-US"/>
          </a:p>
          <a:p>
            <a:r>
              <a:rPr lang="en-US" altLang="en-US"/>
              <a:t>Find the nested loops and add DO Parallel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Do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/>
              <a:t>!$OMP DO PARALLEL Private(V1,X2) Shared (sum)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NESTED LOOPS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/>
              <a:t>The more the better……………..</a:t>
            </a:r>
          </a:p>
          <a:p>
            <a:pPr marL="457200" lvl="1" indent="0">
              <a:buFontTx/>
              <a:buNone/>
              <a:defRPr/>
            </a:pP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Skip the simple loops – why because </a:t>
            </a:r>
            <a:r>
              <a:rPr lang="en-US" b="1" i="1" dirty="0">
                <a:solidFill>
                  <a:srgbClr val="FF0000"/>
                </a:solidFill>
              </a:rPr>
              <a:t>you 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have to maintain this code</a:t>
            </a:r>
          </a:p>
          <a:p>
            <a:pPr marL="457200" lvl="1" indent="0">
              <a:buFontTx/>
              <a:buNone/>
              <a:defRPr/>
            </a:pPr>
            <a:endParaRPr lang="en-US" sz="2400" i="1" dirty="0"/>
          </a:p>
          <a:p>
            <a:pPr marL="457200" lvl="1" indent="0">
              <a:buFontTx/>
              <a:buNone/>
              <a:defRPr/>
            </a:pPr>
            <a:endParaRPr lang="en-US" sz="2400" dirty="0"/>
          </a:p>
          <a:p>
            <a:pPr marL="57150" indent="0">
              <a:buFontTx/>
              <a:buNone/>
              <a:defRPr/>
            </a:pPr>
            <a:r>
              <a:rPr lang="en-US" sz="2400" dirty="0"/>
              <a:t>!$OMP END DO PARALLEL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22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Computing and Calculating Engines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Serial and Parallel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4"/>
          <p:cNvSpPr txBox="1">
            <a:spLocks noChangeArrowheads="1"/>
          </p:cNvSpPr>
          <p:nvPr/>
        </p:nvSpPr>
        <p:spPr bwMode="auto">
          <a:xfrm>
            <a:off x="1855788" y="5029200"/>
            <a:ext cx="5438775" cy="18780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ALL memory operations have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Fixed Cost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are dominated by fixed costs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Software Design Issues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Cache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Message Passing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NUMA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Grid Programming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>
            <a:off x="1676400" y="60198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Hardware Design Issues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84525"/>
          </a:xfrm>
        </p:spPr>
        <p:txBody>
          <a:bodyPr/>
          <a:lstStyle/>
          <a:p>
            <a:pPr eaLnBrk="1" hangingPunct="1"/>
            <a:r>
              <a:rPr lang="en-US" altLang="en-US"/>
              <a:t>10 Years equals 100 Fold Speedup</a:t>
            </a:r>
          </a:p>
          <a:p>
            <a:pPr eaLnBrk="1" hangingPunct="1"/>
            <a:r>
              <a:rPr lang="en-US" altLang="en-US"/>
              <a:t>Memory Latency – cost of getting the first word is a constant</a:t>
            </a:r>
          </a:p>
          <a:p>
            <a:pPr eaLnBrk="1" hangingPunct="1"/>
            <a:r>
              <a:rPr lang="en-US" altLang="en-US"/>
              <a:t>Wires have failed to scale</a:t>
            </a:r>
          </a:p>
          <a:p>
            <a:pPr eaLnBrk="1" hangingPunct="1"/>
            <a:r>
              <a:rPr lang="en-US" altLang="en-US"/>
              <a:t>Bigger cache memories are slower </a:t>
            </a:r>
          </a:p>
          <a:p>
            <a:pPr eaLnBrk="1" hangingPunct="1"/>
            <a:endParaRPr lang="en-US" altLang="en-US"/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90600" y="5181600"/>
            <a:ext cx="7467600" cy="9461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Code Performance Improvements are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imes New Roman" charset="0"/>
              </a:rPr>
              <a:t>dominated by fixed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0525"/>
            <a:ext cx="8382000" cy="1362075"/>
          </a:xfrm>
        </p:spPr>
        <p:txBody>
          <a:bodyPr/>
          <a:lstStyle/>
          <a:p>
            <a:pPr eaLnBrk="1" hangingPunct="1"/>
            <a:r>
              <a:rPr lang="en-US" altLang="en-US"/>
              <a:t>Serial Computer</a:t>
            </a:r>
            <a:br>
              <a:rPr lang="en-US" altLang="en-US"/>
            </a:br>
            <a:r>
              <a:rPr lang="en-US" altLang="en-US"/>
              <a:t>-Linear Address Space</a:t>
            </a:r>
          </a:p>
        </p:txBody>
      </p:sp>
      <p:sp>
        <p:nvSpPr>
          <p:cNvPr id="60418" name="Line 3"/>
          <p:cNvSpPr>
            <a:spLocks noChangeShapeType="1"/>
          </p:cNvSpPr>
          <p:nvPr/>
        </p:nvSpPr>
        <p:spPr bwMode="auto">
          <a:xfrm>
            <a:off x="1143000" y="28575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9" name="AutoShape 4"/>
          <p:cNvSpPr>
            <a:spLocks noChangeArrowheads="1"/>
          </p:cNvSpPr>
          <p:nvPr/>
        </p:nvSpPr>
        <p:spPr bwMode="auto">
          <a:xfrm>
            <a:off x="4648200" y="28575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3717925" y="3660775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1050925" y="2898775"/>
            <a:ext cx="700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                                                     Max Address</a:t>
            </a:r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152400" y="4362450"/>
            <a:ext cx="87137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Latency</a:t>
            </a:r>
            <a:r>
              <a:rPr lang="en-US" altLang="en-US">
                <a:latin typeface="Times New Roman" charset="0"/>
              </a:rPr>
              <a:t> is the time to access the first word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Times New Roman" charset="0"/>
              </a:rPr>
              <a:t>Bandwidth</a:t>
            </a:r>
            <a:r>
              <a:rPr lang="en-US" altLang="en-US">
                <a:latin typeface="Times New Roman" charset="0"/>
              </a:rPr>
              <a:t> is the rate of accessing successive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858963"/>
          </a:xfrm>
        </p:spPr>
        <p:txBody>
          <a:bodyPr/>
          <a:lstStyle/>
          <a:p>
            <a:pPr eaLnBrk="1" hangingPunct="1"/>
            <a:r>
              <a:rPr lang="en-US" altLang="en-US"/>
              <a:t>von Neumann</a:t>
            </a:r>
            <a:br>
              <a:rPr lang="en-US" altLang="en-US"/>
            </a:br>
            <a:r>
              <a:rPr lang="en-US" altLang="en-US"/>
              <a:t>Architecture</a:t>
            </a:r>
            <a:br>
              <a:rPr lang="en-US" altLang="en-US"/>
            </a:br>
            <a:r>
              <a:rPr lang="en-US" altLang="en-US" sz="2800" i="1"/>
              <a:t>Princeton</a:t>
            </a:r>
            <a:endParaRPr lang="en-US" altLang="en-US" sz="2800"/>
          </a:p>
        </p:txBody>
      </p:sp>
      <p:sp>
        <p:nvSpPr>
          <p:cNvPr id="61442" name="AutoShape 3"/>
          <p:cNvSpPr>
            <a:spLocks noChangeArrowheads="1"/>
          </p:cNvSpPr>
          <p:nvPr/>
        </p:nvSpPr>
        <p:spPr bwMode="auto">
          <a:xfrm rot="-5400000">
            <a:off x="7086600" y="2438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6775450" y="2209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914400" y="25146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Arithmetic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Unit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(ALU)</a:t>
            </a: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5486400" y="1981200"/>
            <a:ext cx="1295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838200" y="5181600"/>
            <a:ext cx="3276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Counter</a:t>
            </a:r>
          </a:p>
        </p:txBody>
      </p:sp>
      <p:sp>
        <p:nvSpPr>
          <p:cNvPr id="61447" name="Line 8"/>
          <p:cNvSpPr>
            <a:spLocks noChangeShapeType="1"/>
          </p:cNvSpPr>
          <p:nvPr/>
        </p:nvSpPr>
        <p:spPr bwMode="auto">
          <a:xfrm>
            <a:off x="4114800" y="541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 flipV="1">
            <a:off x="4800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9" name="Line 10"/>
          <p:cNvSpPr>
            <a:spLocks noChangeShapeType="1"/>
          </p:cNvSpPr>
          <p:nvPr/>
        </p:nvSpPr>
        <p:spPr bwMode="auto">
          <a:xfrm flipH="1">
            <a:off x="33528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0" name="Line 11"/>
          <p:cNvSpPr>
            <a:spLocks noChangeShapeType="1"/>
          </p:cNvSpPr>
          <p:nvPr/>
        </p:nvSpPr>
        <p:spPr bwMode="auto">
          <a:xfrm>
            <a:off x="335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1" name="Text Box 12"/>
          <p:cNvSpPr txBox="1">
            <a:spLocks noChangeArrowheads="1"/>
          </p:cNvSpPr>
          <p:nvPr/>
        </p:nvSpPr>
        <p:spPr bwMode="auto">
          <a:xfrm>
            <a:off x="3184525" y="4156075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Pc = Pc + 1</a:t>
            </a:r>
          </a:p>
        </p:txBody>
      </p:sp>
      <p:sp>
        <p:nvSpPr>
          <p:cNvPr id="61452" name="AutoShape 13"/>
          <p:cNvSpPr>
            <a:spLocks noChangeArrowheads="1"/>
          </p:cNvSpPr>
          <p:nvPr/>
        </p:nvSpPr>
        <p:spPr bwMode="auto">
          <a:xfrm>
            <a:off x="2819400" y="2895600"/>
            <a:ext cx="2667000" cy="762000"/>
          </a:xfrm>
          <a:prstGeom prst="left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Data/Instructions</a:t>
            </a:r>
          </a:p>
        </p:txBody>
      </p:sp>
      <p:sp>
        <p:nvSpPr>
          <p:cNvPr id="61453" name="AutoShape 14"/>
          <p:cNvSpPr>
            <a:spLocks noChangeArrowheads="1"/>
          </p:cNvSpPr>
          <p:nvPr/>
        </p:nvSpPr>
        <p:spPr bwMode="auto">
          <a:xfrm>
            <a:off x="7467600" y="2819400"/>
            <a:ext cx="228600" cy="2819400"/>
          </a:xfrm>
          <a:prstGeom prst="upArrow">
            <a:avLst>
              <a:gd name="adj1" fmla="val 50000"/>
              <a:gd name="adj2" fmla="val 3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54" name="AutoShape 15"/>
          <p:cNvSpPr>
            <a:spLocks noChangeArrowheads="1"/>
          </p:cNvSpPr>
          <p:nvPr/>
        </p:nvSpPr>
        <p:spPr bwMode="auto">
          <a:xfrm rot="5400000">
            <a:off x="5600700" y="3771900"/>
            <a:ext cx="228600" cy="3657600"/>
          </a:xfrm>
          <a:prstGeom prst="upArrow">
            <a:avLst>
              <a:gd name="adj1" fmla="val 50000"/>
              <a:gd name="adj2" fmla="val 4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55" name="AutoShape 16"/>
          <p:cNvSpPr>
            <a:spLocks noChangeArrowheads="1"/>
          </p:cNvSpPr>
          <p:nvPr/>
        </p:nvSpPr>
        <p:spPr bwMode="auto">
          <a:xfrm>
            <a:off x="1676400" y="46482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1456" name="Text Box 17"/>
          <p:cNvSpPr txBox="1">
            <a:spLocks noChangeArrowheads="1"/>
          </p:cNvSpPr>
          <p:nvPr/>
        </p:nvSpPr>
        <p:spPr bwMode="auto">
          <a:xfrm>
            <a:off x="2590800" y="5745163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Deterministic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"/>
            <a:ext cx="5410200" cy="143192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62466" name="AutoShape 3"/>
          <p:cNvSpPr>
            <a:spLocks noChangeArrowheads="1"/>
          </p:cNvSpPr>
          <p:nvPr/>
        </p:nvSpPr>
        <p:spPr bwMode="auto">
          <a:xfrm rot="-5400000">
            <a:off x="6858000" y="1998663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6477000" y="5046663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6172200" y="1312863"/>
            <a:ext cx="1295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62469" name="AutoShape 6"/>
          <p:cNvSpPr>
            <a:spLocks noChangeArrowheads="1"/>
          </p:cNvSpPr>
          <p:nvPr/>
        </p:nvSpPr>
        <p:spPr bwMode="auto">
          <a:xfrm>
            <a:off x="8382000" y="3979863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70" name="AutoShape 7"/>
          <p:cNvSpPr>
            <a:spLocks noChangeArrowheads="1"/>
          </p:cNvSpPr>
          <p:nvPr/>
        </p:nvSpPr>
        <p:spPr bwMode="auto">
          <a:xfrm rot="5400000">
            <a:off x="6515100" y="3027363"/>
            <a:ext cx="228600" cy="3810000"/>
          </a:xfrm>
          <a:prstGeom prst="upArrow">
            <a:avLst>
              <a:gd name="adj1" fmla="val 50000"/>
              <a:gd name="adj2" fmla="val 4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71" name="Rectangle 8"/>
          <p:cNvSpPr>
            <a:spLocks noChangeArrowheads="1"/>
          </p:cNvSpPr>
          <p:nvPr/>
        </p:nvSpPr>
        <p:spPr bwMode="auto">
          <a:xfrm>
            <a:off x="6172200" y="3598863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</p:txBody>
      </p:sp>
      <p:sp>
        <p:nvSpPr>
          <p:cNvPr id="62472" name="AutoShape 9"/>
          <p:cNvSpPr>
            <a:spLocks noChangeArrowheads="1"/>
          </p:cNvSpPr>
          <p:nvPr/>
        </p:nvSpPr>
        <p:spPr bwMode="auto">
          <a:xfrm>
            <a:off x="8382000" y="2227263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73" name="Rectangle 10"/>
          <p:cNvSpPr>
            <a:spLocks noChangeArrowheads="1"/>
          </p:cNvSpPr>
          <p:nvPr/>
        </p:nvSpPr>
        <p:spPr bwMode="auto">
          <a:xfrm>
            <a:off x="5486400" y="1312863"/>
            <a:ext cx="2286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charset="0"/>
              </a:rPr>
              <a:t>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62474" name="AutoShape 11"/>
          <p:cNvSpPr>
            <a:spLocks noChangeArrowheads="1"/>
          </p:cNvSpPr>
          <p:nvPr/>
        </p:nvSpPr>
        <p:spPr bwMode="auto">
          <a:xfrm>
            <a:off x="7467600" y="21510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75" name="AutoShape 12"/>
          <p:cNvSpPr>
            <a:spLocks noChangeArrowheads="1"/>
          </p:cNvSpPr>
          <p:nvPr/>
        </p:nvSpPr>
        <p:spPr bwMode="auto">
          <a:xfrm>
            <a:off x="7543800" y="3903663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76" name="AutoShape 13"/>
          <p:cNvSpPr>
            <a:spLocks noChangeArrowheads="1"/>
          </p:cNvSpPr>
          <p:nvPr/>
        </p:nvSpPr>
        <p:spPr bwMode="auto">
          <a:xfrm>
            <a:off x="5715000" y="25320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77" name="AutoShape 14"/>
          <p:cNvSpPr>
            <a:spLocks noChangeArrowheads="1"/>
          </p:cNvSpPr>
          <p:nvPr/>
        </p:nvSpPr>
        <p:spPr bwMode="auto">
          <a:xfrm>
            <a:off x="5715000" y="3903663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78" name="Text Box 15"/>
          <p:cNvSpPr txBox="1">
            <a:spLocks noChangeArrowheads="1"/>
          </p:cNvSpPr>
          <p:nvPr/>
        </p:nvSpPr>
        <p:spPr bwMode="auto">
          <a:xfrm>
            <a:off x="914400" y="1747838"/>
            <a:ext cx="37338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Main Memory is large and slow.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Cache is much smaller and much faster.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Control logic control keeps the main memory coherent. </a:t>
            </a:r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>
            <a:off x="838200" y="5516563"/>
            <a:ext cx="792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Non-Deterministic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20650"/>
            <a:ext cx="5410200" cy="2101850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  <a:br>
              <a:rPr lang="en-US" altLang="en-US"/>
            </a:br>
            <a:r>
              <a:rPr lang="en-US" altLang="en-US"/>
              <a:t>- Three Levels</a:t>
            </a:r>
            <a:br>
              <a:rPr lang="en-US" altLang="en-US"/>
            </a:br>
            <a:r>
              <a:rPr lang="en-US" altLang="en-US"/>
              <a:t>Architecture</a:t>
            </a:r>
            <a:endParaRPr lang="en-US" altLang="en-US" sz="2800"/>
          </a:p>
        </p:txBody>
      </p:sp>
      <p:sp>
        <p:nvSpPr>
          <p:cNvPr id="63490" name="AutoShape 3"/>
          <p:cNvSpPr>
            <a:spLocks noChangeArrowheads="1"/>
          </p:cNvSpPr>
          <p:nvPr/>
        </p:nvSpPr>
        <p:spPr bwMode="auto">
          <a:xfrm rot="-5400000">
            <a:off x="6858000" y="26670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6477000" y="61722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Pointer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6172200" y="762000"/>
            <a:ext cx="15240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Memory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Gigabytes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Large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Slow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160 X</a:t>
            </a:r>
          </a:p>
        </p:txBody>
      </p:sp>
      <p:sp>
        <p:nvSpPr>
          <p:cNvPr id="63493" name="AutoShape 6"/>
          <p:cNvSpPr>
            <a:spLocks noChangeArrowheads="1"/>
          </p:cNvSpPr>
          <p:nvPr/>
        </p:nvSpPr>
        <p:spPr bwMode="auto">
          <a:xfrm>
            <a:off x="8382000" y="4648200"/>
            <a:ext cx="228600" cy="1524000"/>
          </a:xfrm>
          <a:prstGeom prst="upArrow">
            <a:avLst>
              <a:gd name="adj1" fmla="val 50000"/>
              <a:gd name="adj2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4" name="AutoShape 7"/>
          <p:cNvSpPr>
            <a:spLocks noChangeArrowheads="1"/>
          </p:cNvSpPr>
          <p:nvPr/>
        </p:nvSpPr>
        <p:spPr bwMode="auto">
          <a:xfrm rot="5400000">
            <a:off x="7353300" y="5067300"/>
            <a:ext cx="228600" cy="2133600"/>
          </a:xfrm>
          <a:prstGeom prst="upArrow">
            <a:avLst>
              <a:gd name="adj1" fmla="val 50000"/>
              <a:gd name="adj2" fmla="val 2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6172200" y="4038600"/>
            <a:ext cx="1524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16X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L3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Memory</a:t>
            </a:r>
          </a:p>
        </p:txBody>
      </p:sp>
      <p:sp>
        <p:nvSpPr>
          <p:cNvPr id="63496" name="AutoShape 9"/>
          <p:cNvSpPr>
            <a:spLocks noChangeArrowheads="1"/>
          </p:cNvSpPr>
          <p:nvPr/>
        </p:nvSpPr>
        <p:spPr bwMode="auto">
          <a:xfrm>
            <a:off x="8382000" y="2895600"/>
            <a:ext cx="228600" cy="1752600"/>
          </a:xfrm>
          <a:prstGeom prst="upArrow">
            <a:avLst>
              <a:gd name="adj1" fmla="val 50000"/>
              <a:gd name="adj2" fmla="val 1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457200" y="1905000"/>
            <a:ext cx="12954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Cache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Control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Logic</a:t>
            </a:r>
          </a:p>
        </p:txBody>
      </p:sp>
      <p:sp>
        <p:nvSpPr>
          <p:cNvPr id="63498" name="AutoShape 11"/>
          <p:cNvSpPr>
            <a:spLocks noChangeArrowheads="1"/>
          </p:cNvSpPr>
          <p:nvPr/>
        </p:nvSpPr>
        <p:spPr bwMode="auto">
          <a:xfrm>
            <a:off x="7696200" y="28194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9" name="AutoShape 12"/>
          <p:cNvSpPr>
            <a:spLocks noChangeArrowheads="1"/>
          </p:cNvSpPr>
          <p:nvPr/>
        </p:nvSpPr>
        <p:spPr bwMode="auto">
          <a:xfrm>
            <a:off x="7696200" y="4572000"/>
            <a:ext cx="838200" cy="228600"/>
          </a:xfrm>
          <a:prstGeom prst="lef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500" name="AutoShape 13"/>
          <p:cNvSpPr>
            <a:spLocks noChangeArrowheads="1"/>
          </p:cNvSpPr>
          <p:nvPr/>
        </p:nvSpPr>
        <p:spPr bwMode="auto">
          <a:xfrm>
            <a:off x="1752600" y="3200400"/>
            <a:ext cx="4419600" cy="228600"/>
          </a:xfrm>
          <a:prstGeom prst="leftRightArrow">
            <a:avLst>
              <a:gd name="adj1" fmla="val 50000"/>
              <a:gd name="adj2" fmla="val 3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501" name="AutoShape 14"/>
          <p:cNvSpPr>
            <a:spLocks noChangeArrowheads="1"/>
          </p:cNvSpPr>
          <p:nvPr/>
        </p:nvSpPr>
        <p:spPr bwMode="auto">
          <a:xfrm>
            <a:off x="56388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502" name="Rectangle 15"/>
          <p:cNvSpPr>
            <a:spLocks noChangeArrowheads="1"/>
          </p:cNvSpPr>
          <p:nvPr/>
        </p:nvSpPr>
        <p:spPr bwMode="auto">
          <a:xfrm>
            <a:off x="4267200" y="4267200"/>
            <a:ext cx="1371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L2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charset="0"/>
              </a:rPr>
              <a:t>Memory</a:t>
            </a:r>
          </a:p>
        </p:txBody>
      </p:sp>
      <p:sp>
        <p:nvSpPr>
          <p:cNvPr id="63503" name="Rectangle 16"/>
          <p:cNvSpPr>
            <a:spLocks noChangeArrowheads="1"/>
          </p:cNvSpPr>
          <p:nvPr/>
        </p:nvSpPr>
        <p:spPr bwMode="auto">
          <a:xfrm>
            <a:off x="2286000" y="43434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L1 Cache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charset="0"/>
              </a:rPr>
              <a:t>Memory</a:t>
            </a:r>
          </a:p>
        </p:txBody>
      </p:sp>
      <p:sp>
        <p:nvSpPr>
          <p:cNvPr id="63504" name="AutoShape 17"/>
          <p:cNvSpPr>
            <a:spLocks noChangeArrowheads="1"/>
          </p:cNvSpPr>
          <p:nvPr/>
        </p:nvSpPr>
        <p:spPr bwMode="auto">
          <a:xfrm>
            <a:off x="1752600" y="45720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505" name="AutoShape 18"/>
          <p:cNvSpPr>
            <a:spLocks noChangeArrowheads="1"/>
          </p:cNvSpPr>
          <p:nvPr/>
        </p:nvSpPr>
        <p:spPr bwMode="auto">
          <a:xfrm>
            <a:off x="3657600" y="4572000"/>
            <a:ext cx="609600" cy="2286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506" name="Text Box 19"/>
          <p:cNvSpPr txBox="1">
            <a:spLocks noChangeArrowheads="1"/>
          </p:cNvSpPr>
          <p:nvPr/>
        </p:nvSpPr>
        <p:spPr bwMode="auto">
          <a:xfrm>
            <a:off x="2498725" y="392747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2X</a:t>
            </a:r>
          </a:p>
        </p:txBody>
      </p:sp>
      <p:sp>
        <p:nvSpPr>
          <p:cNvPr id="63507" name="Text Box 20"/>
          <p:cNvSpPr txBox="1">
            <a:spLocks noChangeArrowheads="1"/>
          </p:cNvSpPr>
          <p:nvPr/>
        </p:nvSpPr>
        <p:spPr bwMode="auto">
          <a:xfrm>
            <a:off x="4403725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8X</a:t>
            </a:r>
          </a:p>
        </p:txBody>
      </p:sp>
      <p:sp>
        <p:nvSpPr>
          <p:cNvPr id="63508" name="Text Box 21"/>
          <p:cNvSpPr txBox="1">
            <a:spLocks noChangeArrowheads="1"/>
          </p:cNvSpPr>
          <p:nvPr/>
        </p:nvSpPr>
        <p:spPr bwMode="auto">
          <a:xfrm>
            <a:off x="6156325" y="5257800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16 Megabytes</a:t>
            </a:r>
          </a:p>
        </p:txBody>
      </p:sp>
      <p:sp>
        <p:nvSpPr>
          <p:cNvPr id="63509" name="Text Box 22"/>
          <p:cNvSpPr txBox="1">
            <a:spLocks noChangeArrowheads="1"/>
          </p:cNvSpPr>
          <p:nvPr/>
        </p:nvSpPr>
        <p:spPr bwMode="auto">
          <a:xfrm>
            <a:off x="4175125" y="5222875"/>
            <a:ext cx="190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128 Kilobytes</a:t>
            </a:r>
          </a:p>
        </p:txBody>
      </p:sp>
      <p:sp>
        <p:nvSpPr>
          <p:cNvPr id="63510" name="Text Box 23"/>
          <p:cNvSpPr txBox="1">
            <a:spLocks noChangeArrowheads="1"/>
          </p:cNvSpPr>
          <p:nvPr/>
        </p:nvSpPr>
        <p:spPr bwMode="auto">
          <a:xfrm>
            <a:off x="2212975" y="50292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32 Kilobytes</a:t>
            </a:r>
          </a:p>
        </p:txBody>
      </p:sp>
      <p:sp>
        <p:nvSpPr>
          <p:cNvPr id="63511" name="Text Box 24"/>
          <p:cNvSpPr txBox="1">
            <a:spLocks noChangeArrowheads="1"/>
          </p:cNvSpPr>
          <p:nvPr/>
        </p:nvSpPr>
        <p:spPr bwMode="auto">
          <a:xfrm>
            <a:off x="1965325" y="2022475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         2 Gigahertz Clock        </a:t>
            </a:r>
          </a:p>
        </p:txBody>
      </p:sp>
      <p:sp>
        <p:nvSpPr>
          <p:cNvPr id="63512" name="Text Box 25"/>
          <p:cNvSpPr txBox="1">
            <a:spLocks noChangeArrowheads="1"/>
          </p:cNvSpPr>
          <p:nvPr/>
        </p:nvSpPr>
        <p:spPr bwMode="auto">
          <a:xfrm>
            <a:off x="304800" y="5638800"/>
            <a:ext cx="655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solidFill>
                  <a:srgbClr val="FF0000"/>
                </a:solidFill>
                <a:latin typeface="Times New Roman" charset="0"/>
              </a:rPr>
              <a:t>Featuring Really Non-Deterministic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Instructions</a:t>
            </a:r>
          </a:p>
        </p:txBody>
      </p:sp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13716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4648200" y="16002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6" name="Line 6"/>
          <p:cNvSpPr>
            <a:spLocks noChangeShapeType="1"/>
          </p:cNvSpPr>
          <p:nvPr/>
        </p:nvSpPr>
        <p:spPr bwMode="auto">
          <a:xfrm>
            <a:off x="20574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7" name="Line 7"/>
          <p:cNvSpPr>
            <a:spLocks noChangeShapeType="1"/>
          </p:cNvSpPr>
          <p:nvPr/>
        </p:nvSpPr>
        <p:spPr bwMode="auto">
          <a:xfrm>
            <a:off x="53340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Text Box 9"/>
          <p:cNvSpPr txBox="1">
            <a:spLocks noChangeArrowheads="1"/>
          </p:cNvSpPr>
          <p:nvPr/>
        </p:nvSpPr>
        <p:spPr bwMode="auto">
          <a:xfrm>
            <a:off x="2590800" y="1143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Floating Point Add Operation</a:t>
            </a:r>
          </a:p>
        </p:txBody>
      </p:sp>
      <p:sp>
        <p:nvSpPr>
          <p:cNvPr id="64519" name="Rectangle 10"/>
          <p:cNvSpPr>
            <a:spLocks noChangeArrowheads="1"/>
          </p:cNvSpPr>
          <p:nvPr/>
        </p:nvSpPr>
        <p:spPr bwMode="auto">
          <a:xfrm>
            <a:off x="13716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0</a:t>
            </a:r>
          </a:p>
        </p:txBody>
      </p:sp>
      <p:sp>
        <p:nvSpPr>
          <p:cNvPr id="64520" name="Rectangle 11"/>
          <p:cNvSpPr>
            <a:spLocks noChangeArrowheads="1"/>
          </p:cNvSpPr>
          <p:nvPr/>
        </p:nvSpPr>
        <p:spPr bwMode="auto">
          <a:xfrm>
            <a:off x="2667000" y="2819400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 1</a:t>
            </a:r>
          </a:p>
        </p:txBody>
      </p:sp>
      <p:sp>
        <p:nvSpPr>
          <p:cNvPr id="64521" name="Rectangle 12"/>
          <p:cNvSpPr>
            <a:spLocks noChangeArrowheads="1"/>
          </p:cNvSpPr>
          <p:nvPr/>
        </p:nvSpPr>
        <p:spPr bwMode="auto">
          <a:xfrm>
            <a:off x="1371600" y="37338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0</a:t>
            </a:r>
          </a:p>
        </p:txBody>
      </p:sp>
      <p:sp>
        <p:nvSpPr>
          <p:cNvPr id="64522" name="Rectangle 13"/>
          <p:cNvSpPr>
            <a:spLocks noChangeArrowheads="1"/>
          </p:cNvSpPr>
          <p:nvPr/>
        </p:nvSpPr>
        <p:spPr bwMode="auto">
          <a:xfrm>
            <a:off x="1371600" y="4267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Reg 1</a:t>
            </a:r>
          </a:p>
        </p:txBody>
      </p:sp>
      <p:sp>
        <p:nvSpPr>
          <p:cNvPr id="64523" name="Text Box 14"/>
          <p:cNvSpPr txBox="1">
            <a:spLocks noChangeArrowheads="1"/>
          </p:cNvSpPr>
          <p:nvPr/>
        </p:nvSpPr>
        <p:spPr bwMode="auto">
          <a:xfrm>
            <a:off x="5470525" y="3541713"/>
            <a:ext cx="1200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Mantissa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Alignment</a:t>
            </a:r>
          </a:p>
        </p:txBody>
      </p:sp>
      <p:sp>
        <p:nvSpPr>
          <p:cNvPr id="64524" name="Rectangle 15"/>
          <p:cNvSpPr>
            <a:spLocks noChangeArrowheads="1"/>
          </p:cNvSpPr>
          <p:nvPr/>
        </p:nvSpPr>
        <p:spPr bwMode="auto">
          <a:xfrm>
            <a:off x="1371600" y="50292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Adder </a:t>
            </a:r>
          </a:p>
        </p:txBody>
      </p:sp>
      <p:sp>
        <p:nvSpPr>
          <p:cNvPr id="64525" name="Rectangle 16"/>
          <p:cNvSpPr>
            <a:spLocks noChangeArrowheads="1"/>
          </p:cNvSpPr>
          <p:nvPr/>
        </p:nvSpPr>
        <p:spPr bwMode="auto">
          <a:xfrm>
            <a:off x="1371600" y="5715000"/>
            <a:ext cx="3810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Result</a:t>
            </a:r>
          </a:p>
        </p:txBody>
      </p:sp>
      <p:sp>
        <p:nvSpPr>
          <p:cNvPr id="64526" name="Line 17"/>
          <p:cNvSpPr>
            <a:spLocks noChangeShapeType="1"/>
          </p:cNvSpPr>
          <p:nvPr/>
        </p:nvSpPr>
        <p:spPr bwMode="auto">
          <a:xfrm>
            <a:off x="8077200" y="1447800"/>
            <a:ext cx="0" cy="464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Line 18"/>
          <p:cNvSpPr>
            <a:spLocks noChangeShapeType="1"/>
          </p:cNvSpPr>
          <p:nvPr/>
        </p:nvSpPr>
        <p:spPr bwMode="auto">
          <a:xfrm>
            <a:off x="7162800" y="2514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Line 19"/>
          <p:cNvSpPr>
            <a:spLocks noChangeShapeType="1"/>
          </p:cNvSpPr>
          <p:nvPr/>
        </p:nvSpPr>
        <p:spPr bwMode="auto">
          <a:xfrm>
            <a:off x="7162800" y="55626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Line 20"/>
          <p:cNvSpPr>
            <a:spLocks noChangeShapeType="1"/>
          </p:cNvSpPr>
          <p:nvPr/>
        </p:nvSpPr>
        <p:spPr bwMode="auto">
          <a:xfrm>
            <a:off x="7162800" y="3505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Line 21"/>
          <p:cNvSpPr>
            <a:spLocks noChangeShapeType="1"/>
          </p:cNvSpPr>
          <p:nvPr/>
        </p:nvSpPr>
        <p:spPr bwMode="auto">
          <a:xfrm>
            <a:off x="7162800" y="48768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Line 22"/>
          <p:cNvSpPr>
            <a:spLocks noChangeShapeType="1"/>
          </p:cNvSpPr>
          <p:nvPr/>
        </p:nvSpPr>
        <p:spPr bwMode="auto">
          <a:xfrm>
            <a:off x="1676400" y="2286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Line 23"/>
          <p:cNvSpPr>
            <a:spLocks noChangeShapeType="1"/>
          </p:cNvSpPr>
          <p:nvPr/>
        </p:nvSpPr>
        <p:spPr bwMode="auto">
          <a:xfrm flipH="1">
            <a:off x="3810000" y="22860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Line 24"/>
          <p:cNvSpPr>
            <a:spLocks noChangeShapeType="1"/>
          </p:cNvSpPr>
          <p:nvPr/>
        </p:nvSpPr>
        <p:spPr bwMode="auto">
          <a:xfrm flipH="1">
            <a:off x="4419600" y="2286000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Line 25"/>
          <p:cNvSpPr>
            <a:spLocks noChangeShapeType="1"/>
          </p:cNvSpPr>
          <p:nvPr/>
        </p:nvSpPr>
        <p:spPr bwMode="auto">
          <a:xfrm>
            <a:off x="2514600" y="2362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7299325" y="722313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Pipeline Stages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36750"/>
            <a:ext cx="7772400" cy="2101850"/>
          </a:xfrm>
        </p:spPr>
        <p:txBody>
          <a:bodyPr/>
          <a:lstStyle/>
          <a:p>
            <a:pPr eaLnBrk="1" hangingPunct="1"/>
            <a:r>
              <a:rPr lang="en-US" altLang="en-US"/>
              <a:t>Programming Models</a:t>
            </a:r>
            <a:br>
              <a:rPr lang="en-US" altLang="en-US"/>
            </a:br>
            <a:r>
              <a:rPr lang="en-US" altLang="en-US"/>
              <a:t>for </a:t>
            </a:r>
            <a:br>
              <a:rPr lang="en-US" altLang="en-US"/>
            </a:br>
            <a:r>
              <a:rPr lang="en-US" altLang="en-US"/>
              <a:t>Parallel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Line 2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86" name="AutoShape 3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87" name="AutoShape 4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67589" name="AutoShape 6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90" name="AutoShape 7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91" name="AutoShape 8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67593" name="Line 10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4" name="Line 11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6" name="AutoShape 13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97" name="AutoShape 14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98" name="AutoShape 15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99" name="Text Box 16"/>
          <p:cNvSpPr txBox="1">
            <a:spLocks noChangeArrowheads="1"/>
          </p:cNvSpPr>
          <p:nvPr/>
        </p:nvSpPr>
        <p:spPr bwMode="auto">
          <a:xfrm>
            <a:off x="517525" y="4079875"/>
            <a:ext cx="752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Max  0             Max 0             Max  0             Max    </a:t>
            </a:r>
          </a:p>
        </p:txBody>
      </p:sp>
      <p:sp>
        <p:nvSpPr>
          <p:cNvPr id="67600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4478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M</a:t>
            </a:r>
            <a:r>
              <a:rPr lang="en-US" altLang="en-US">
                <a:latin typeface="Antique Olive" charset="0"/>
              </a:rPr>
              <a:t>essage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P</a:t>
            </a:r>
            <a:r>
              <a:rPr lang="en-US" altLang="en-US">
                <a:latin typeface="Antique Olive" charset="0"/>
              </a:rPr>
              <a:t>assing </a:t>
            </a:r>
            <a:r>
              <a:rPr lang="en-US" altLang="en-US">
                <a:solidFill>
                  <a:srgbClr val="FF0000"/>
                </a:solidFill>
                <a:latin typeface="Antique Olive" charset="0"/>
              </a:rPr>
              <a:t>I</a:t>
            </a:r>
            <a:r>
              <a:rPr lang="en-US" altLang="en-US">
                <a:latin typeface="Antique Olive" charset="0"/>
              </a:rPr>
              <a:t>nterface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68610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1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2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2438400" y="55626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68614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5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6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7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9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0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1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22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23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24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25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26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27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28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29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30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68631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32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33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34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69634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5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6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7" name="Text Box 6"/>
          <p:cNvSpPr txBox="1">
            <a:spLocks noChangeArrowheads="1"/>
          </p:cNvSpPr>
          <p:nvPr/>
        </p:nvSpPr>
        <p:spPr bwMode="auto">
          <a:xfrm>
            <a:off x="2438400" y="52578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69638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9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40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69642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4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5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46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47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48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49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50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51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52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53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54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69655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56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57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58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59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60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61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62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63" name="Text Box 32"/>
          <p:cNvSpPr txBox="1">
            <a:spLocks noChangeArrowheads="1"/>
          </p:cNvSpPr>
          <p:nvPr/>
        </p:nvSpPr>
        <p:spPr bwMode="auto">
          <a:xfrm>
            <a:off x="2193925" y="5827713"/>
            <a:ext cx="359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DUAL CORE </a:t>
            </a:r>
            <a:r>
              <a:rPr lang="en-US" altLang="en-US" sz="2000" b="1" i="1">
                <a:solidFill>
                  <a:srgbClr val="FF0000"/>
                </a:solidFill>
              </a:rPr>
              <a:t>PROCESSORS</a:t>
            </a:r>
            <a:r>
              <a:rPr lang="en-US" altLang="en-US" sz="1800" b="1" i="1">
                <a:solidFill>
                  <a:srgbClr val="FF0000"/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Distributed Computing</a:t>
            </a:r>
            <a:br>
              <a:rPr lang="en-US" altLang="en-US"/>
            </a:br>
            <a:r>
              <a:rPr lang="en-US" altLang="en-US" sz="3200" i="1"/>
              <a:t>with Message Passing</a:t>
            </a:r>
          </a:p>
        </p:txBody>
      </p:sp>
      <p:sp>
        <p:nvSpPr>
          <p:cNvPr id="70658" name="Line 3"/>
          <p:cNvSpPr>
            <a:spLocks noChangeShapeType="1"/>
          </p:cNvSpPr>
          <p:nvPr/>
        </p:nvSpPr>
        <p:spPr bwMode="auto">
          <a:xfrm>
            <a:off x="609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59" name="AutoShape 4"/>
          <p:cNvSpPr>
            <a:spLocks noChangeArrowheads="1"/>
          </p:cNvSpPr>
          <p:nvPr/>
        </p:nvSpPr>
        <p:spPr bwMode="auto">
          <a:xfrm>
            <a:off x="3124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0" name="AutoShape 5"/>
          <p:cNvSpPr>
            <a:spLocks noChangeArrowheads="1"/>
          </p:cNvSpPr>
          <p:nvPr/>
        </p:nvSpPr>
        <p:spPr bwMode="auto">
          <a:xfrm>
            <a:off x="48006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2438400" y="5334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0662" name="AutoShape 7"/>
          <p:cNvSpPr>
            <a:spLocks noChangeArrowheads="1"/>
          </p:cNvSpPr>
          <p:nvPr/>
        </p:nvSpPr>
        <p:spPr bwMode="auto">
          <a:xfrm>
            <a:off x="61722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3" name="AutoShape 8"/>
          <p:cNvSpPr>
            <a:spLocks noChangeArrowheads="1"/>
          </p:cNvSpPr>
          <p:nvPr/>
        </p:nvSpPr>
        <p:spPr bwMode="auto">
          <a:xfrm>
            <a:off x="1066800" y="40386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4" name="AutoShape 9"/>
          <p:cNvSpPr>
            <a:spLocks/>
          </p:cNvSpPr>
          <p:nvPr/>
        </p:nvSpPr>
        <p:spPr bwMode="auto">
          <a:xfrm rot="5378832">
            <a:off x="687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2525713" y="18288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Spaces</a:t>
            </a:r>
          </a:p>
        </p:txBody>
      </p:sp>
      <p:sp>
        <p:nvSpPr>
          <p:cNvPr id="70666" name="Line 11"/>
          <p:cNvSpPr>
            <a:spLocks noChangeShapeType="1"/>
          </p:cNvSpPr>
          <p:nvPr/>
        </p:nvSpPr>
        <p:spPr bwMode="auto">
          <a:xfrm>
            <a:off x="59436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7" name="Line 12"/>
          <p:cNvSpPr>
            <a:spLocks noChangeShapeType="1"/>
          </p:cNvSpPr>
          <p:nvPr/>
        </p:nvSpPr>
        <p:spPr bwMode="auto">
          <a:xfrm>
            <a:off x="41148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8" name="Line 13"/>
          <p:cNvSpPr>
            <a:spLocks noChangeShapeType="1"/>
          </p:cNvSpPr>
          <p:nvPr/>
        </p:nvSpPr>
        <p:spPr bwMode="auto">
          <a:xfrm>
            <a:off x="2362200" y="4038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69" name="AutoShape 14"/>
          <p:cNvSpPr>
            <a:spLocks/>
          </p:cNvSpPr>
          <p:nvPr/>
        </p:nvSpPr>
        <p:spPr bwMode="auto">
          <a:xfrm rot="5378832">
            <a:off x="2441575" y="2511425"/>
            <a:ext cx="1214438" cy="1373188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70" name="AutoShape 15"/>
          <p:cNvSpPr>
            <a:spLocks/>
          </p:cNvSpPr>
          <p:nvPr/>
        </p:nvSpPr>
        <p:spPr bwMode="auto">
          <a:xfrm rot="5378832">
            <a:off x="41925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71" name="AutoShape 16"/>
          <p:cNvSpPr>
            <a:spLocks/>
          </p:cNvSpPr>
          <p:nvPr/>
        </p:nvSpPr>
        <p:spPr bwMode="auto">
          <a:xfrm rot="5378832">
            <a:off x="6021388" y="2511425"/>
            <a:ext cx="1214438" cy="1373187"/>
          </a:xfrm>
          <a:prstGeom prst="leftBrace">
            <a:avLst>
              <a:gd name="adj1" fmla="val 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72" name="AutoShape 17"/>
          <p:cNvSpPr>
            <a:spLocks noChangeArrowheads="1"/>
          </p:cNvSpPr>
          <p:nvPr/>
        </p:nvSpPr>
        <p:spPr bwMode="auto">
          <a:xfrm rot="10596825">
            <a:off x="1828800" y="35052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73" name="AutoShape 18"/>
          <p:cNvSpPr>
            <a:spLocks noChangeArrowheads="1"/>
          </p:cNvSpPr>
          <p:nvPr/>
        </p:nvSpPr>
        <p:spPr bwMode="auto">
          <a:xfrm>
            <a:off x="19812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74" name="AutoShape 19"/>
          <p:cNvSpPr>
            <a:spLocks noChangeArrowheads="1"/>
          </p:cNvSpPr>
          <p:nvPr/>
        </p:nvSpPr>
        <p:spPr bwMode="auto">
          <a:xfrm rot="10596825">
            <a:off x="35814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75" name="AutoShape 20"/>
          <p:cNvSpPr>
            <a:spLocks noChangeArrowheads="1"/>
          </p:cNvSpPr>
          <p:nvPr/>
        </p:nvSpPr>
        <p:spPr bwMode="auto">
          <a:xfrm rot="10596825">
            <a:off x="5410200" y="3581400"/>
            <a:ext cx="533400" cy="352425"/>
          </a:xfrm>
          <a:prstGeom prst="curvedUpArrow">
            <a:avLst>
              <a:gd name="adj1" fmla="val 31461"/>
              <a:gd name="adj2" fmla="val 60541"/>
              <a:gd name="adj3" fmla="val 497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76" name="AutoShape 21"/>
          <p:cNvSpPr>
            <a:spLocks noChangeArrowheads="1"/>
          </p:cNvSpPr>
          <p:nvPr/>
        </p:nvSpPr>
        <p:spPr bwMode="auto">
          <a:xfrm>
            <a:off x="36576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77" name="AutoShape 22"/>
          <p:cNvSpPr>
            <a:spLocks noChangeArrowheads="1"/>
          </p:cNvSpPr>
          <p:nvPr/>
        </p:nvSpPr>
        <p:spPr bwMode="auto">
          <a:xfrm>
            <a:off x="5486400" y="4191000"/>
            <a:ext cx="533400" cy="352425"/>
          </a:xfrm>
          <a:prstGeom prst="curvedUpArrow">
            <a:avLst>
              <a:gd name="adj1" fmla="val 30270"/>
              <a:gd name="adj2" fmla="val 605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78" name="Text Box 23"/>
          <p:cNvSpPr txBox="1">
            <a:spLocks noChangeArrowheads="1"/>
          </p:cNvSpPr>
          <p:nvPr/>
        </p:nvSpPr>
        <p:spPr bwMode="auto">
          <a:xfrm>
            <a:off x="5867400" y="49180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Messages Left and Right</a:t>
            </a:r>
          </a:p>
        </p:txBody>
      </p:sp>
      <p:sp>
        <p:nvSpPr>
          <p:cNvPr id="70679" name="Line 24"/>
          <p:cNvSpPr>
            <a:spLocks noChangeShapeType="1"/>
          </p:cNvSpPr>
          <p:nvPr/>
        </p:nvSpPr>
        <p:spPr bwMode="auto">
          <a:xfrm rot="-1052691" flipH="1" flipV="1">
            <a:off x="57150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0" name="Line 25"/>
          <p:cNvSpPr>
            <a:spLocks noChangeShapeType="1"/>
          </p:cNvSpPr>
          <p:nvPr/>
        </p:nvSpPr>
        <p:spPr bwMode="auto">
          <a:xfrm rot="-10717947" flipH="1" flipV="1">
            <a:off x="5791200" y="3200400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1" name="Freeform 26"/>
          <p:cNvSpPr>
            <a:spLocks/>
          </p:cNvSpPr>
          <p:nvPr/>
        </p:nvSpPr>
        <p:spPr bwMode="auto">
          <a:xfrm>
            <a:off x="5715000" y="4648200"/>
            <a:ext cx="2819400" cy="1562100"/>
          </a:xfrm>
          <a:custGeom>
            <a:avLst/>
            <a:gdLst>
              <a:gd name="T0" fmla="*/ 0 w 1776"/>
              <a:gd name="T1" fmla="*/ 0 h 984"/>
              <a:gd name="T2" fmla="*/ 2147483646 w 1776"/>
              <a:gd name="T3" fmla="*/ 2147483646 h 984"/>
              <a:gd name="T4" fmla="*/ 2147483646 w 1776"/>
              <a:gd name="T5" fmla="*/ 2147483646 h 984"/>
              <a:gd name="T6" fmla="*/ 2147483646 w 1776"/>
              <a:gd name="T7" fmla="*/ 2147483646 h 984"/>
              <a:gd name="T8" fmla="*/ 2147483646 w 1776"/>
              <a:gd name="T9" fmla="*/ 2147483646 h 984"/>
              <a:gd name="T10" fmla="*/ 2147483646 w 1776"/>
              <a:gd name="T11" fmla="*/ 2147483646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984"/>
              <a:gd name="T20" fmla="*/ 1776 w 1776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984">
                <a:moveTo>
                  <a:pt x="0" y="0"/>
                </a:moveTo>
                <a:cubicBezTo>
                  <a:pt x="24" y="116"/>
                  <a:pt x="48" y="232"/>
                  <a:pt x="96" y="336"/>
                </a:cubicBezTo>
                <a:cubicBezTo>
                  <a:pt x="144" y="440"/>
                  <a:pt x="216" y="536"/>
                  <a:pt x="288" y="624"/>
                </a:cubicBezTo>
                <a:cubicBezTo>
                  <a:pt x="360" y="712"/>
                  <a:pt x="384" y="816"/>
                  <a:pt x="528" y="864"/>
                </a:cubicBezTo>
                <a:cubicBezTo>
                  <a:pt x="672" y="912"/>
                  <a:pt x="944" y="984"/>
                  <a:pt x="1152" y="912"/>
                </a:cubicBezTo>
                <a:cubicBezTo>
                  <a:pt x="1360" y="840"/>
                  <a:pt x="1568" y="636"/>
                  <a:pt x="17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2" name="Freeform 27"/>
          <p:cNvSpPr>
            <a:spLocks/>
          </p:cNvSpPr>
          <p:nvPr/>
        </p:nvSpPr>
        <p:spPr bwMode="auto">
          <a:xfrm>
            <a:off x="5422900" y="2235200"/>
            <a:ext cx="3327400" cy="2641600"/>
          </a:xfrm>
          <a:custGeom>
            <a:avLst/>
            <a:gdLst>
              <a:gd name="T0" fmla="*/ 2147483646 w 2096"/>
              <a:gd name="T1" fmla="*/ 2147483646 h 1664"/>
              <a:gd name="T2" fmla="*/ 2147483646 w 2096"/>
              <a:gd name="T3" fmla="*/ 2147483646 h 1664"/>
              <a:gd name="T4" fmla="*/ 2147483646 w 2096"/>
              <a:gd name="T5" fmla="*/ 2147483646 h 1664"/>
              <a:gd name="T6" fmla="*/ 2147483646 w 2096"/>
              <a:gd name="T7" fmla="*/ 2147483646 h 1664"/>
              <a:gd name="T8" fmla="*/ 2147483646 w 2096"/>
              <a:gd name="T9" fmla="*/ 2147483646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96"/>
              <a:gd name="T16" fmla="*/ 0 h 1664"/>
              <a:gd name="T17" fmla="*/ 2096 w 2096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96" h="1664">
                <a:moveTo>
                  <a:pt x="232" y="752"/>
                </a:moveTo>
                <a:cubicBezTo>
                  <a:pt x="228" y="620"/>
                  <a:pt x="224" y="488"/>
                  <a:pt x="232" y="368"/>
                </a:cubicBezTo>
                <a:cubicBezTo>
                  <a:pt x="240" y="248"/>
                  <a:pt x="0" y="48"/>
                  <a:pt x="280" y="32"/>
                </a:cubicBezTo>
                <a:cubicBezTo>
                  <a:pt x="560" y="16"/>
                  <a:pt x="1728" y="0"/>
                  <a:pt x="1912" y="272"/>
                </a:cubicBezTo>
                <a:cubicBezTo>
                  <a:pt x="2096" y="544"/>
                  <a:pt x="1472" y="1432"/>
                  <a:pt x="1384" y="16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83" name="AutoShape 28"/>
          <p:cNvSpPr>
            <a:spLocks noChangeArrowheads="1"/>
          </p:cNvSpPr>
          <p:nvPr/>
        </p:nvSpPr>
        <p:spPr bwMode="auto">
          <a:xfrm>
            <a:off x="12192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84" name="AutoShape 29"/>
          <p:cNvSpPr>
            <a:spLocks noChangeArrowheads="1"/>
          </p:cNvSpPr>
          <p:nvPr/>
        </p:nvSpPr>
        <p:spPr bwMode="auto">
          <a:xfrm>
            <a:off x="3276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85" name="AutoShape 30"/>
          <p:cNvSpPr>
            <a:spLocks noChangeArrowheads="1"/>
          </p:cNvSpPr>
          <p:nvPr/>
        </p:nvSpPr>
        <p:spPr bwMode="auto">
          <a:xfrm>
            <a:off x="49530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86" name="AutoShape 31"/>
          <p:cNvSpPr>
            <a:spLocks noChangeArrowheads="1"/>
          </p:cNvSpPr>
          <p:nvPr/>
        </p:nvSpPr>
        <p:spPr bwMode="auto">
          <a:xfrm>
            <a:off x="6324600" y="41910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87" name="AutoShape 32"/>
          <p:cNvSpPr>
            <a:spLocks noChangeArrowheads="1"/>
          </p:cNvSpPr>
          <p:nvPr/>
        </p:nvSpPr>
        <p:spPr bwMode="auto">
          <a:xfrm>
            <a:off x="13716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88" name="AutoShape 33"/>
          <p:cNvSpPr>
            <a:spLocks noChangeArrowheads="1"/>
          </p:cNvSpPr>
          <p:nvPr/>
        </p:nvSpPr>
        <p:spPr bwMode="auto">
          <a:xfrm>
            <a:off x="15240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89" name="AutoShape 34"/>
          <p:cNvSpPr>
            <a:spLocks noChangeArrowheads="1"/>
          </p:cNvSpPr>
          <p:nvPr/>
        </p:nvSpPr>
        <p:spPr bwMode="auto">
          <a:xfrm>
            <a:off x="3429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90" name="AutoShape 35"/>
          <p:cNvSpPr>
            <a:spLocks noChangeArrowheads="1"/>
          </p:cNvSpPr>
          <p:nvPr/>
        </p:nvSpPr>
        <p:spPr bwMode="auto">
          <a:xfrm>
            <a:off x="3581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91" name="AutoShape 36"/>
          <p:cNvSpPr>
            <a:spLocks noChangeArrowheads="1"/>
          </p:cNvSpPr>
          <p:nvPr/>
        </p:nvSpPr>
        <p:spPr bwMode="auto">
          <a:xfrm>
            <a:off x="51054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92" name="AutoShape 37"/>
          <p:cNvSpPr>
            <a:spLocks noChangeArrowheads="1"/>
          </p:cNvSpPr>
          <p:nvPr/>
        </p:nvSpPr>
        <p:spPr bwMode="auto">
          <a:xfrm>
            <a:off x="52578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93" name="AutoShape 38"/>
          <p:cNvSpPr>
            <a:spLocks noChangeArrowheads="1"/>
          </p:cNvSpPr>
          <p:nvPr/>
        </p:nvSpPr>
        <p:spPr bwMode="auto">
          <a:xfrm>
            <a:off x="6477000" y="43434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94" name="AutoShape 39"/>
          <p:cNvSpPr>
            <a:spLocks noChangeArrowheads="1"/>
          </p:cNvSpPr>
          <p:nvPr/>
        </p:nvSpPr>
        <p:spPr bwMode="auto">
          <a:xfrm>
            <a:off x="6629400" y="4495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95" name="Text Box 40"/>
          <p:cNvSpPr txBox="1">
            <a:spLocks noChangeArrowheads="1"/>
          </p:cNvSpPr>
          <p:nvPr/>
        </p:nvSpPr>
        <p:spPr bwMode="auto">
          <a:xfrm>
            <a:off x="2193925" y="5827713"/>
            <a:ext cx="342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FOUR CORE PROCESSORS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71682" name="Object 3"/>
          <p:cNvGraphicFramePr>
            <a:graphicFrameLocks noChangeAspect="1"/>
          </p:cNvGraphicFramePr>
          <p:nvPr/>
        </p:nvGraphicFramePr>
        <p:xfrm>
          <a:off x="735013" y="1276350"/>
          <a:ext cx="6884987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Bitmap Image" r:id="rId3" imgW="6885714" imgH="4304762" progId="Paint.Picture">
                  <p:embed/>
                </p:oleObj>
              </mc:Choice>
              <mc:Fallback>
                <p:oleObj name="Bitmap Image" r:id="rId3" imgW="6885714" imgH="430476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276350"/>
                        <a:ext cx="6884987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2036763"/>
            <a:ext cx="24384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Network Switch</a:t>
            </a:r>
          </a:p>
        </p:txBody>
      </p:sp>
      <p:sp>
        <p:nvSpPr>
          <p:cNvPr id="3" name="Oval 2"/>
          <p:cNvSpPr/>
          <p:nvPr/>
        </p:nvSpPr>
        <p:spPr>
          <a:xfrm>
            <a:off x="5791200" y="1417638"/>
            <a:ext cx="1600200" cy="15859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Compute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Line 2"/>
          <p:cNvSpPr>
            <a:spLocks noChangeShapeType="1"/>
          </p:cNvSpPr>
          <p:nvPr/>
        </p:nvSpPr>
        <p:spPr bwMode="auto">
          <a:xfrm>
            <a:off x="1143000" y="40386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6" name="Text Box 3"/>
          <p:cNvSpPr txBox="1">
            <a:spLocks noChangeArrowheads="1"/>
          </p:cNvSpPr>
          <p:nvPr/>
        </p:nvSpPr>
        <p:spPr bwMode="auto">
          <a:xfrm>
            <a:off x="2286000" y="57912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2707" name="AutoShape 4"/>
          <p:cNvSpPr>
            <a:spLocks noChangeArrowheads="1"/>
          </p:cNvSpPr>
          <p:nvPr/>
        </p:nvSpPr>
        <p:spPr bwMode="auto">
          <a:xfrm>
            <a:off x="510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8" name="AutoShape 5"/>
          <p:cNvSpPr>
            <a:spLocks/>
          </p:cNvSpPr>
          <p:nvPr/>
        </p:nvSpPr>
        <p:spPr bwMode="auto">
          <a:xfrm rot="5378832">
            <a:off x="3543300" y="261938"/>
            <a:ext cx="1214437" cy="5868988"/>
          </a:xfrm>
          <a:prstGeom prst="leftBrace">
            <a:avLst>
              <a:gd name="adj1" fmla="val 402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2525713" y="2174875"/>
            <a:ext cx="4017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Global Program Address Space</a:t>
            </a:r>
          </a:p>
        </p:txBody>
      </p:sp>
      <p:sp>
        <p:nvSpPr>
          <p:cNvPr id="72710" name="Line 7"/>
          <p:cNvSpPr>
            <a:spLocks noChangeShapeType="1"/>
          </p:cNvSpPr>
          <p:nvPr/>
        </p:nvSpPr>
        <p:spPr bwMode="auto">
          <a:xfrm>
            <a:off x="2667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1" name="Line 8"/>
          <p:cNvSpPr>
            <a:spLocks noChangeShapeType="1"/>
          </p:cNvSpPr>
          <p:nvPr/>
        </p:nvSpPr>
        <p:spPr bwMode="auto">
          <a:xfrm>
            <a:off x="4191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2" name="Line 9"/>
          <p:cNvSpPr>
            <a:spLocks noChangeShapeType="1"/>
          </p:cNvSpPr>
          <p:nvPr/>
        </p:nvSpPr>
        <p:spPr bwMode="auto">
          <a:xfrm>
            <a:off x="57150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3" name="Text Box 10"/>
          <p:cNvSpPr txBox="1">
            <a:spLocks noChangeArrowheads="1"/>
          </p:cNvSpPr>
          <p:nvPr/>
        </p:nvSpPr>
        <p:spPr bwMode="auto">
          <a:xfrm>
            <a:off x="974725" y="4003675"/>
            <a:ext cx="622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             n-1  n         2n-1 2n        3n-1 3n      4n-1</a:t>
            </a:r>
          </a:p>
        </p:txBody>
      </p:sp>
      <p:sp>
        <p:nvSpPr>
          <p:cNvPr id="72714" name="AutoShape 11"/>
          <p:cNvSpPr>
            <a:spLocks/>
          </p:cNvSpPr>
          <p:nvPr/>
        </p:nvSpPr>
        <p:spPr bwMode="auto">
          <a:xfrm rot="16200000" flipH="1">
            <a:off x="16764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5" name="AutoShape 12"/>
          <p:cNvSpPr>
            <a:spLocks/>
          </p:cNvSpPr>
          <p:nvPr/>
        </p:nvSpPr>
        <p:spPr bwMode="auto">
          <a:xfrm rot="16200000" flipH="1">
            <a:off x="3124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6" name="AutoShape 13"/>
          <p:cNvSpPr>
            <a:spLocks/>
          </p:cNvSpPr>
          <p:nvPr/>
        </p:nvSpPr>
        <p:spPr bwMode="auto">
          <a:xfrm rot="16200000" flipH="1">
            <a:off x="4648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7" name="AutoShape 14"/>
          <p:cNvSpPr>
            <a:spLocks/>
          </p:cNvSpPr>
          <p:nvPr/>
        </p:nvSpPr>
        <p:spPr bwMode="auto">
          <a:xfrm rot="16200000" flipH="1">
            <a:off x="6172200" y="29718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>
            <a:off x="1295400" y="3581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Local          Local             Local           Local</a:t>
            </a:r>
          </a:p>
        </p:txBody>
      </p:sp>
      <p:sp>
        <p:nvSpPr>
          <p:cNvPr id="72719" name="AutoShape 16"/>
          <p:cNvSpPr>
            <a:spLocks noChangeArrowheads="1"/>
          </p:cNvSpPr>
          <p:nvPr/>
        </p:nvSpPr>
        <p:spPr bwMode="auto">
          <a:xfrm>
            <a:off x="42672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20" name="AutoShape 17"/>
          <p:cNvSpPr>
            <a:spLocks noChangeArrowheads="1"/>
          </p:cNvSpPr>
          <p:nvPr/>
        </p:nvSpPr>
        <p:spPr bwMode="auto">
          <a:xfrm>
            <a:off x="28956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21" name="AutoShape 18"/>
          <p:cNvSpPr>
            <a:spLocks noChangeArrowheads="1"/>
          </p:cNvSpPr>
          <p:nvPr/>
        </p:nvSpPr>
        <p:spPr bwMode="auto">
          <a:xfrm>
            <a:off x="1295400" y="4876800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22" name="Line 19"/>
          <p:cNvSpPr>
            <a:spLocks noChangeShapeType="1"/>
          </p:cNvSpPr>
          <p:nvPr/>
        </p:nvSpPr>
        <p:spPr bwMode="auto">
          <a:xfrm>
            <a:off x="1143000" y="48768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23" name="Text Box 20"/>
          <p:cNvSpPr txBox="1">
            <a:spLocks noChangeArrowheads="1"/>
          </p:cNvSpPr>
          <p:nvPr/>
        </p:nvSpPr>
        <p:spPr bwMode="auto">
          <a:xfrm>
            <a:off x="6003925" y="4918075"/>
            <a:ext cx="314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Address and 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Bus with Conflict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Resolution</a:t>
            </a:r>
          </a:p>
        </p:txBody>
      </p:sp>
      <p:sp>
        <p:nvSpPr>
          <p:cNvPr id="72724" name="Rectangle 21"/>
          <p:cNvSpPr>
            <a:spLocks noChangeArrowheads="1"/>
          </p:cNvSpPr>
          <p:nvPr/>
        </p:nvSpPr>
        <p:spPr bwMode="auto">
          <a:xfrm>
            <a:off x="685800" y="381000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Arial Black" charset="0"/>
              </a:rPr>
              <a:t>Multi-Threading</a:t>
            </a:r>
            <a:br>
              <a:rPr lang="en-US" altLang="en-US" sz="44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4400" i="1">
                <a:solidFill>
                  <a:schemeClr val="tx2"/>
                </a:solidFill>
                <a:latin typeface="Antique Olive" charset="0"/>
              </a:rPr>
              <a:t>OpenMP Programming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998538"/>
          </a:xfrm>
        </p:spPr>
        <p:txBody>
          <a:bodyPr/>
          <a:lstStyle/>
          <a:p>
            <a:pPr eaLnBrk="1" hangingPunct="1"/>
            <a:r>
              <a:rPr lang="en-US" altLang="en-US"/>
              <a:t>Uniqueness of Store </a:t>
            </a:r>
            <a:r>
              <a:rPr lang="en-US" altLang="en-US" sz="3200"/>
              <a:t>Multi-Threading</a:t>
            </a:r>
          </a:p>
        </p:txBody>
      </p:sp>
      <p:sp>
        <p:nvSpPr>
          <p:cNvPr id="73730" name="Line 3"/>
          <p:cNvSpPr>
            <a:spLocks noChangeShapeType="1"/>
          </p:cNvSpPr>
          <p:nvPr/>
        </p:nvSpPr>
        <p:spPr bwMode="auto">
          <a:xfrm>
            <a:off x="1143000" y="3387725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731" name="AutoShape 4"/>
          <p:cNvSpPr>
            <a:spLocks noChangeArrowheads="1"/>
          </p:cNvSpPr>
          <p:nvPr/>
        </p:nvSpPr>
        <p:spPr bwMode="auto">
          <a:xfrm>
            <a:off x="46482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3717925" y="4191000"/>
            <a:ext cx="338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Multiple Address Pointers</a:t>
            </a:r>
          </a:p>
        </p:txBody>
      </p:sp>
      <p:sp>
        <p:nvSpPr>
          <p:cNvPr id="73733" name="AutoShape 6"/>
          <p:cNvSpPr>
            <a:spLocks noChangeArrowheads="1"/>
          </p:cNvSpPr>
          <p:nvPr/>
        </p:nvSpPr>
        <p:spPr bwMode="auto">
          <a:xfrm>
            <a:off x="60960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4" name="AutoShape 7"/>
          <p:cNvSpPr>
            <a:spLocks noChangeArrowheads="1"/>
          </p:cNvSpPr>
          <p:nvPr/>
        </p:nvSpPr>
        <p:spPr bwMode="auto">
          <a:xfrm>
            <a:off x="3276600" y="33877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5" name="AutoShape 8"/>
          <p:cNvSpPr>
            <a:spLocks/>
          </p:cNvSpPr>
          <p:nvPr/>
        </p:nvSpPr>
        <p:spPr bwMode="auto">
          <a:xfrm rot="5378832">
            <a:off x="3506788" y="-349250"/>
            <a:ext cx="1214438" cy="5792787"/>
          </a:xfrm>
          <a:prstGeom prst="leftBrace">
            <a:avLst>
              <a:gd name="adj1" fmla="val 397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6" name="Text Box 9"/>
          <p:cNvSpPr txBox="1">
            <a:spLocks noChangeArrowheads="1"/>
          </p:cNvSpPr>
          <p:nvPr/>
        </p:nvSpPr>
        <p:spPr bwMode="auto">
          <a:xfrm>
            <a:off x="2525713" y="1524000"/>
            <a:ext cx="311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Program Address Space</a:t>
            </a:r>
          </a:p>
        </p:txBody>
      </p:sp>
      <p:sp>
        <p:nvSpPr>
          <p:cNvPr id="73737" name="AutoShape 10"/>
          <p:cNvSpPr>
            <a:spLocks noChangeArrowheads="1"/>
          </p:cNvSpPr>
          <p:nvPr/>
        </p:nvSpPr>
        <p:spPr bwMode="auto">
          <a:xfrm rot="2372843">
            <a:off x="2971800" y="3311525"/>
            <a:ext cx="228600" cy="838200"/>
          </a:xfrm>
          <a:prstGeom prst="up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3738" name="Text Box 11"/>
          <p:cNvSpPr txBox="1">
            <a:spLocks noChangeArrowheads="1"/>
          </p:cNvSpPr>
          <p:nvPr/>
        </p:nvSpPr>
        <p:spPr bwMode="auto">
          <a:xfrm>
            <a:off x="1143000" y="4289425"/>
            <a:ext cx="6629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Duplicate Pointers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latin typeface="Times New Roman" charset="0"/>
              </a:rPr>
              <a:t>to the same Location – Conflict on storing a result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296988" y="5257800"/>
            <a:ext cx="6389687" cy="11382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So who is managing the multiple pointers</a:t>
            </a:r>
            <a:r>
              <a:rPr lang="en-US" altLang="en-US" sz="4000">
                <a:latin typeface="Times New Roman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charset="0"/>
              </a:rPr>
              <a:t>It is the </a:t>
            </a:r>
            <a:r>
              <a:rPr lang="en-US" altLang="en-US" sz="2800" i="1">
                <a:latin typeface="Times New Roman" charset="0"/>
              </a:rPr>
              <a:t>programmers</a:t>
            </a:r>
            <a:r>
              <a:rPr lang="en-US" altLang="en-US" sz="2800">
                <a:latin typeface="Times New Roman" charset="0"/>
              </a:rPr>
              <a:t> responsibility.</a:t>
            </a:r>
          </a:p>
        </p:txBody>
      </p:sp>
      <p:sp>
        <p:nvSpPr>
          <p:cNvPr id="73740" name="Text Box 13"/>
          <p:cNvSpPr txBox="1">
            <a:spLocks noChangeArrowheads="1"/>
          </p:cNvSpPr>
          <p:nvPr/>
        </p:nvSpPr>
        <p:spPr bwMode="auto">
          <a:xfrm>
            <a:off x="1050925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mpif77 pebble_mpimp.f -o pebble_mpimp -O3 -fopenmp</a:t>
            </a: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mpirun -np  8  pebble_mpi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GitHub Repository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References/Links</a:t>
            </a:r>
          </a:p>
        </p:txBody>
      </p:sp>
      <p:sp>
        <p:nvSpPr>
          <p:cNvPr id="7987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Pebble References:</a:t>
            </a: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2"/>
              </a:rPr>
              <a:t>https://en.wikipedia.org/wiki/Acoustic_wave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spcBef>
                <a:spcPct val="0"/>
              </a:spcBef>
            </a:pP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Seismic Modeling and Imaging with the Complete Wave Equation, SEG Course Notes Series, No. 8. by Ralph Phillip Bording and Larry R. Lines</a:t>
            </a:r>
          </a:p>
          <a:p>
            <a:pPr marL="0">
              <a:spcBef>
                <a:spcPct val="0"/>
              </a:spcBef>
            </a:pP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3"/>
              </a:rPr>
              <a:t>https://en.wikipedia.org/wiki/Fortran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4"/>
              </a:rPr>
              <a:t>https://www.open-mpi.org/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5"/>
              </a:rPr>
              <a:t>https://computing.llnl.gov/tutorials/openMP/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6"/>
              </a:rPr>
              <a:t>https://www.openmp.org/resources/tutorials-articles/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7"/>
              </a:rPr>
              <a:t>https://www.openacc.org/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8"/>
              </a:rPr>
              <a:t>https://en.wikipedia.org/wiki/OpenACC</a:t>
            </a:r>
            <a:endParaRPr lang="en-US" altLang="x-none" sz="18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8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9"/>
              </a:rPr>
              <a:t>https://en.wikipedia.org/wiki/RGBA_color_model</a:t>
            </a:r>
            <a:r>
              <a:rPr lang="en-US" altLang="x-none" sz="1800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 marL="0"/>
            <a:endParaRPr lang="en-US" altLang="x-none">
              <a:ea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9144000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1861</Words>
  <Application>Microsoft Macintosh PowerPoint</Application>
  <PresentationFormat>On-screen Show (4:3)</PresentationFormat>
  <Paragraphs>551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Times New Roman</vt:lpstr>
      <vt:lpstr>Gulim</vt:lpstr>
      <vt:lpstr>Times</vt:lpstr>
      <vt:lpstr>Wingdings</vt:lpstr>
      <vt:lpstr>Antique Olive</vt:lpstr>
      <vt:lpstr>Arial Black</vt:lpstr>
      <vt:lpstr>Calibri</vt:lpstr>
      <vt:lpstr>Default Design</vt:lpstr>
      <vt:lpstr>MathType 4.0 Equation</vt:lpstr>
      <vt:lpstr>Bitmap Image</vt:lpstr>
      <vt:lpstr>Blue Waters Petascale Semester Curriculum v1.0 Unit 6: Hybrid MPI + OpenMP Lesson 3: Pebble in Pond Wave Equation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After Gustfason 2004</vt:lpstr>
      <vt:lpstr>Acoustic Waves – Pebble.f</vt:lpstr>
      <vt:lpstr>Acoustic, Constant Density</vt:lpstr>
      <vt:lpstr>Acoustic Waves in 2D</vt:lpstr>
      <vt:lpstr>Acoustic Waves in 2D</vt:lpstr>
      <vt:lpstr>Acoustic Waves in 2D</vt:lpstr>
      <vt:lpstr>Acoustic Waves in 2D MPI Ghost Zones</vt:lpstr>
      <vt:lpstr>Acoustic Waves in 2D MPI Ghost Zones</vt:lpstr>
      <vt:lpstr>Acoustic Waves in 2D MPI Parallel Compute Regions</vt:lpstr>
      <vt:lpstr>Time Marching </vt:lpstr>
      <vt:lpstr>Movie Time  </vt:lpstr>
      <vt:lpstr>Algorithm Complexity</vt:lpstr>
      <vt:lpstr>PowerPoint Presentation</vt:lpstr>
      <vt:lpstr>Basic MPI Code </vt:lpstr>
      <vt:lpstr>Startup MPI Routines </vt:lpstr>
      <vt:lpstr>Pebble_mpi.f   </vt:lpstr>
      <vt:lpstr>Pebble_mpi.f   </vt:lpstr>
      <vt:lpstr>PowerPoint Presentation</vt:lpstr>
      <vt:lpstr>Floating Point Operations per Second </vt:lpstr>
      <vt:lpstr>Timing Code Methods</vt:lpstr>
      <vt:lpstr>Run Scripts</vt:lpstr>
      <vt:lpstr>PowerPoint Presentation</vt:lpstr>
      <vt:lpstr>OpenMP Fortran Basics</vt:lpstr>
      <vt:lpstr>OpenMP Fortran  in two MPI ranks and five MP threads per MPI rank</vt:lpstr>
      <vt:lpstr>OpenMP Directives</vt:lpstr>
      <vt:lpstr>OpenMP Do Parallel</vt:lpstr>
      <vt:lpstr>Vis with Graphics Magick </vt:lpstr>
      <vt:lpstr>Discussion Time</vt:lpstr>
      <vt:lpstr>Computing and Calculating Engines  Serial and Parallel Computers</vt:lpstr>
      <vt:lpstr>Software Design Issues</vt:lpstr>
      <vt:lpstr>Hardware Design Issues</vt:lpstr>
      <vt:lpstr>Serial Computer -Linear Address Space</vt:lpstr>
      <vt:lpstr>von Neumann Architecture Princeton</vt:lpstr>
      <vt:lpstr>Cache Memory Architecture</vt:lpstr>
      <vt:lpstr>Cache Memory - Three Levels Architecture</vt:lpstr>
      <vt:lpstr>Pipeline Instructions</vt:lpstr>
      <vt:lpstr>Discussion Time</vt:lpstr>
      <vt:lpstr>Programming Models for  Parallel Computing</vt:lpstr>
      <vt:lpstr>Distributed Computing Message Passing Interface </vt:lpstr>
      <vt:lpstr>Distributed Computing with Message Passing</vt:lpstr>
      <vt:lpstr>Distributed Computing with Message Passing</vt:lpstr>
      <vt:lpstr>Distributed Computing with Message Passing</vt:lpstr>
      <vt:lpstr>PowerPoint Presentation</vt:lpstr>
      <vt:lpstr>PowerPoint Presentation</vt:lpstr>
      <vt:lpstr>Uniqueness of Store Multi-Threading</vt:lpstr>
      <vt:lpstr>Discussion Time</vt:lpstr>
      <vt:lpstr>PowerPoint Presentation</vt:lpstr>
      <vt:lpstr>PowerPoint Presentation</vt:lpstr>
      <vt:lpstr>Discussion Time</vt:lpstr>
      <vt:lpstr>GitHub Repository</vt:lpstr>
      <vt:lpstr>References/Links</vt:lpstr>
    </vt:vector>
  </TitlesOfParts>
  <Company>Earth Scineces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Aaron Weeden</cp:lastModifiedBy>
  <cp:revision>85</cp:revision>
  <cp:lastPrinted>2020-08-09T21:50:49Z</cp:lastPrinted>
  <dcterms:created xsi:type="dcterms:W3CDTF">2006-11-01T19:54:59Z</dcterms:created>
  <dcterms:modified xsi:type="dcterms:W3CDTF">2020-10-11T17:54:16Z</dcterms:modified>
</cp:coreProperties>
</file>