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91" r:id="rId2"/>
    <p:sldId id="393" r:id="rId3"/>
    <p:sldId id="388" r:id="rId4"/>
    <p:sldId id="263" r:id="rId5"/>
    <p:sldId id="265" r:id="rId6"/>
    <p:sldId id="337" r:id="rId7"/>
    <p:sldId id="266" r:id="rId8"/>
    <p:sldId id="260" r:id="rId9"/>
    <p:sldId id="261" r:id="rId10"/>
    <p:sldId id="366" r:id="rId11"/>
    <p:sldId id="267" r:id="rId12"/>
    <p:sldId id="343" r:id="rId13"/>
    <p:sldId id="355" r:id="rId14"/>
    <p:sldId id="269" r:id="rId15"/>
    <p:sldId id="359" r:id="rId16"/>
    <p:sldId id="380" r:id="rId17"/>
    <p:sldId id="360" r:id="rId18"/>
    <p:sldId id="367" r:id="rId19"/>
    <p:sldId id="365" r:id="rId20"/>
    <p:sldId id="369" r:id="rId21"/>
    <p:sldId id="368" r:id="rId22"/>
    <p:sldId id="376" r:id="rId23"/>
    <p:sldId id="377" r:id="rId24"/>
    <p:sldId id="258" r:id="rId25"/>
    <p:sldId id="259" r:id="rId26"/>
    <p:sldId id="384" r:id="rId27"/>
    <p:sldId id="385" r:id="rId28"/>
    <p:sldId id="386" r:id="rId29"/>
    <p:sldId id="387" r:id="rId30"/>
    <p:sldId id="374" r:id="rId31"/>
    <p:sldId id="370" r:id="rId32"/>
    <p:sldId id="357" r:id="rId33"/>
    <p:sldId id="356" r:id="rId34"/>
    <p:sldId id="372" r:id="rId35"/>
    <p:sldId id="383" r:id="rId36"/>
    <p:sldId id="382" r:id="rId37"/>
    <p:sldId id="363" r:id="rId38"/>
    <p:sldId id="338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333" r:id="rId47"/>
    <p:sldId id="339" r:id="rId48"/>
    <p:sldId id="375" r:id="rId49"/>
    <p:sldId id="381" r:id="rId50"/>
    <p:sldId id="342" r:id="rId51"/>
    <p:sldId id="389" r:id="rId52"/>
    <p:sldId id="390" r:id="rId53"/>
  </p:sldIdLst>
  <p:sldSz cx="9144000" cy="6858000" type="screen4x3"/>
  <p:notesSz cx="942657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718"/>
  </p:normalViewPr>
  <p:slideViewPr>
    <p:cSldViewPr>
      <p:cViewPr varScale="1">
        <p:scale>
          <a:sx n="88" d="100"/>
          <a:sy n="88" d="100"/>
        </p:scale>
        <p:origin x="17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84638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38763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EA032F7-A07D-7243-AEA6-7C60F331D877}" type="datetimeFigureOut">
              <a:rPr lang="en-US"/>
              <a:pPr>
                <a:defRPr/>
              </a:pPr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3063"/>
            <a:ext cx="4084638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8763" y="6723063"/>
            <a:ext cx="4086225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8EF6CD5-7AC0-E94F-A08F-735D81138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38763" y="0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943225" y="530225"/>
            <a:ext cx="3540125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3362325"/>
            <a:ext cx="754062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475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8763" y="6721475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759CE0-5522-8A46-B76C-9896A30614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298450" eaLnBrk="1" hangingPunct="1">
              <a:spcBef>
                <a:spcPct val="0"/>
              </a:spcBef>
              <a:buClr>
                <a:srgbClr val="000000"/>
              </a:buClr>
              <a:buSzPts val="1100"/>
            </a:pPr>
            <a:endParaRPr lang="x-none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94CC0-4B2C-534F-8EAD-8C72E74FA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D97F0-09E9-BD4B-BF51-97F1DE330D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4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8FC79-D3B5-BC47-A1FC-A5675E695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0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D4C56-CF06-224D-B8C5-6DA4B54C2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8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B071-8A54-9943-BB88-365021791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50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FBBF7-1B12-7042-A056-E1C2484C0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67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CF749-F243-1344-9D0C-19A3437AA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38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6F7F-BF42-064B-B81A-FF75BDF17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4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132C9-9305-3C40-B26B-2D2879976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57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B4A42-5DA1-2344-B4F6-55575118A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45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CBF50-9030-6F47-9776-14B548490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19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OpenACC-8.1-Pebbles-Slides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FD2EEF0-0480-A148-BA0B-B12770D95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tran" TargetMode="External"/><Relationship Id="rId4" Type="http://schemas.openxmlformats.org/officeDocument/2006/relationships/hyperlink" Target="https://www.open-mpi.org/" TargetMode="External"/><Relationship Id="rId5" Type="http://schemas.openxmlformats.org/officeDocument/2006/relationships/hyperlink" Target="https://computing.llnl.gov/tutorials/openMP/" TargetMode="External"/><Relationship Id="rId6" Type="http://schemas.openxmlformats.org/officeDocument/2006/relationships/hyperlink" Target="https://www.openmp.org/resources/tutorials-articles/" TargetMode="External"/><Relationship Id="rId7" Type="http://schemas.openxmlformats.org/officeDocument/2006/relationships/hyperlink" Target="https://www.openacc.org/" TargetMode="External"/><Relationship Id="rId8" Type="http://schemas.openxmlformats.org/officeDocument/2006/relationships/hyperlink" Target="https://en.wikipedia.org/wiki/OpenACC" TargetMode="External"/><Relationship Id="rId9" Type="http://schemas.openxmlformats.org/officeDocument/2006/relationships/hyperlink" Target="https://en.wikipedia.org/wiki/RGBA_color_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coustic_wav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>
              <a:lnSpc>
                <a:spcPct val="150000"/>
              </a:lnSpc>
            </a:pP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Unit 8: OpenACC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Lesson 1: Accelerating Scientific Applications 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Developed by R. Phillip Bording</a:t>
            </a:r>
            <a:b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Gaming Laptop with a GPU</a:t>
            </a:r>
          </a:p>
        </p:txBody>
      </p:sp>
      <p:pic>
        <p:nvPicPr>
          <p:cNvPr id="24578" name="Content Placeholder 2" descr="A computer&#10;&#10;Description automatically genera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4863" y="1676400"/>
            <a:ext cx="5491162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SIZE, COST, and HEAT</a:t>
            </a:r>
          </a:p>
        </p:txBody>
      </p:sp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1112838"/>
            <a:ext cx="3984625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246188" y="4800600"/>
            <a:ext cx="6648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The EARTH Simulator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3 Megawatts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500 Million US 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It doesn’t simulate global warming, IT CAUSES IT!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638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Bednar, 2004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7772400" cy="1741487"/>
          </a:xfrm>
        </p:spPr>
        <p:txBody>
          <a:bodyPr/>
          <a:lstStyle/>
          <a:p>
            <a:pPr algn="l" eaLnBrk="1" hangingPunct="1"/>
            <a:r>
              <a:rPr lang="en-US" altLang="en-US"/>
              <a:t>Chips have </a:t>
            </a:r>
            <a:r>
              <a:rPr lang="el-GR" altLang="en-US" sz="4800">
                <a:solidFill>
                  <a:srgbClr val="FF0000"/>
                </a:solidFill>
              </a:rPr>
              <a:t>λ</a:t>
            </a:r>
            <a:r>
              <a:rPr lang="en-US" altLang="en-US" sz="4800">
                <a:solidFill>
                  <a:srgbClr val="FF0000"/>
                </a:solidFill>
              </a:rPr>
              <a:t> = Wire Sizes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z="2800"/>
              <a:t>Lambda Rules – now at 7 nanometers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1219200" y="25146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600200" y="2209800"/>
            <a:ext cx="609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4800600" y="38100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5105400" y="350520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667000" y="4598988"/>
            <a:ext cx="185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>
                <a:latin typeface="Times New Roman" charset="0"/>
              </a:rPr>
              <a:t>½ = 4X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1981200"/>
            <a:ext cx="2057400" cy="18288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838200" cy="6715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867400" y="4329113"/>
            <a:ext cx="914400" cy="2476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4" name="TextBox 7"/>
          <p:cNvSpPr txBox="1">
            <a:spLocks noChangeArrowheads="1"/>
          </p:cNvSpPr>
          <p:nvPr/>
        </p:nvSpPr>
        <p:spPr bwMode="auto">
          <a:xfrm>
            <a:off x="5791200" y="4576763"/>
            <a:ext cx="2828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Transistors</a:t>
            </a:r>
            <a:r>
              <a:rPr lang="en-US" altLang="en-US" sz="2800"/>
              <a:t> have wires at intersections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/>
              <a:t>Lambda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Rules define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the wire sizes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on the chip</a:t>
            </a:r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r>
              <a:rPr lang="en-US" altLang="en-US"/>
              <a:t>Here is the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IBM 8 Cell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Processor</a:t>
            </a:r>
          </a:p>
        </p:txBody>
      </p:sp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41350"/>
            <a:ext cx="59436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After Gustfason 2004</a:t>
            </a:r>
          </a:p>
        </p:txBody>
      </p:sp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169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638800" y="62484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Bednar, 2004</a:t>
            </a:r>
          </a:p>
        </p:txBody>
      </p:sp>
      <p:sp>
        <p:nvSpPr>
          <p:cNvPr id="28676" name="TextBox 1"/>
          <p:cNvSpPr txBox="1">
            <a:spLocks noChangeArrowheads="1"/>
          </p:cNvSpPr>
          <p:nvPr/>
        </p:nvSpPr>
        <p:spPr bwMode="auto">
          <a:xfrm flipH="1">
            <a:off x="5684838" y="2743200"/>
            <a:ext cx="3108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Arithmetic is getting faster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Memory has reached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Limit…… around 100 nsec.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– Pebble.f</a:t>
            </a:r>
          </a:p>
        </p:txBody>
      </p:sp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852488" y="2057400"/>
            <a:ext cx="81613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Acoustic waves are used to demonstrate how parallel computing can work.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The domain is two dimensional and the waves propagate in time.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Domain decomposition is in one dimension.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Good accuracy requires a 9-point spatial derivative stencil.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Typical domain is 512 by 512 grid points.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This requires a ghost zone region of 4 memory locations.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Movie frames are written every few time steps to create an animation.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 post processing step creates a Graphics Magick animation.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Acoustic, Constant Density</a:t>
            </a: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974725" y="2022475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071813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98525" y="4232275"/>
            <a:ext cx="7042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Density is so constant it does not appear in the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071813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0726" name="Object 7"/>
          <p:cNvGraphicFramePr>
            <a:graphicFrameLocks noChangeAspect="1"/>
          </p:cNvGraphicFramePr>
          <p:nvPr/>
        </p:nvGraphicFramePr>
        <p:xfrm>
          <a:off x="685800" y="22098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r:id="rId3" imgW="2997200" imgH="508000" progId="Equation.DSMT4">
                  <p:embed/>
                </p:oleObj>
              </mc:Choice>
              <mc:Fallback>
                <p:oleObj r:id="rId3" imgW="29972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898525" y="4841875"/>
            <a:ext cx="3533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 is the P Wave Velocity.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The source energy is in src.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Psi is the wave field.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449580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0729" name="Object 10"/>
          <p:cNvGraphicFramePr>
            <a:graphicFrameLocks noChangeAspect="1"/>
          </p:cNvGraphicFramePr>
          <p:nvPr/>
        </p:nvGraphicFramePr>
        <p:xfrm>
          <a:off x="4495800" y="3348038"/>
          <a:ext cx="152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r:id="rId5" imgW="152268" imgH="164957" progId="Equation.DSMT4">
                  <p:embed/>
                </p:oleObj>
              </mc:Choice>
              <mc:Fallback>
                <p:oleObj r:id="rId5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48038"/>
                        <a:ext cx="1524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17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z="2400"/>
              <a:t>Wave Equation, Utt = (Uxx + Uzz)/c^2 where t is time and (x,z) are spatial. </a:t>
            </a:r>
          </a:p>
          <a:p>
            <a:r>
              <a:rPr lang="en-US" altLang="en-US" sz="2400"/>
              <a:t>Utt is the second partial derivative in time.</a:t>
            </a:r>
          </a:p>
          <a:p>
            <a:r>
              <a:rPr lang="en-US" altLang="en-US" sz="2400"/>
              <a:t>Uxx and Uzz are the spatial second derivatives.</a:t>
            </a:r>
          </a:p>
          <a:p>
            <a:endParaRPr lang="en-US" altLang="en-US" sz="2400"/>
          </a:p>
          <a:p>
            <a:r>
              <a:rPr lang="en-US" altLang="en-US" sz="2400"/>
              <a:t>Utt = (Un(new) – 2 Uc(current) + Uo(old))/2dt</a:t>
            </a:r>
          </a:p>
          <a:p>
            <a:r>
              <a:rPr lang="en-US" altLang="en-US" sz="2400"/>
              <a:t>Uxx = (Uc(i-1,j) – 2Uc(i,j) + Uc(i+1,j))/2dx</a:t>
            </a:r>
          </a:p>
          <a:p>
            <a:r>
              <a:rPr lang="en-US" altLang="en-US" sz="2400"/>
              <a:t>Uzz = (Uc(I,j-1) – 2Uc(i,j) + Uc(I,j+1))/2dz</a:t>
            </a:r>
          </a:p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Marching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Waves work in time, so the outer compute loop is time, inner loops are spatial.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</a:t>
            </a:r>
            <a:r>
              <a:rPr lang="en-US" sz="2400" i="1" dirty="0"/>
              <a:t>Do </a:t>
            </a:r>
            <a:r>
              <a:rPr lang="en-US" sz="2400" i="1" dirty="0" err="1"/>
              <a:t>itime</a:t>
            </a:r>
            <a:r>
              <a:rPr lang="en-US" sz="2400" i="1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Do ix=1,ndx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Do </a:t>
            </a:r>
            <a:r>
              <a:rPr lang="en-US" sz="2400" i="1" dirty="0" err="1"/>
              <a:t>kz</a:t>
            </a:r>
            <a:r>
              <a:rPr lang="en-US" sz="2400" i="1" dirty="0"/>
              <a:t>=1,ndz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  2D Array Time Step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4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Movie Time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7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33808" name="Content Placeholder 16"/>
          <p:cNvSpPr>
            <a:spLocks noGrp="1" noChangeArrowheads="1"/>
          </p:cNvSpPr>
          <p:nvPr>
            <p:ph idx="1"/>
          </p:nvPr>
        </p:nvSpPr>
        <p:spPr>
          <a:xfrm>
            <a:off x="76200" y="1284288"/>
            <a:ext cx="8229600" cy="4527550"/>
          </a:xfrm>
        </p:spPr>
        <p:txBody>
          <a:bodyPr/>
          <a:lstStyle/>
          <a:p>
            <a:r>
              <a:rPr lang="en-US" altLang="en-US"/>
              <a:t>Select every 4</a:t>
            </a:r>
            <a:r>
              <a:rPr lang="en-US" altLang="en-US" baseline="30000"/>
              <a:t>th</a:t>
            </a:r>
            <a:r>
              <a:rPr lang="en-US" altLang="en-US"/>
              <a:t> time step result</a:t>
            </a:r>
          </a:p>
          <a:p>
            <a:r>
              <a:rPr lang="en-US" altLang="en-US"/>
              <a:t>Write to a file</a:t>
            </a:r>
          </a:p>
          <a:p>
            <a:r>
              <a:rPr lang="en-US" altLang="en-US"/>
              <a:t>Post process into a pixel map.</a:t>
            </a:r>
          </a:p>
          <a:p>
            <a:r>
              <a:rPr lang="en-US" altLang="en-US"/>
              <a:t>Movie Frames of</a:t>
            </a:r>
          </a:p>
          <a:p>
            <a:r>
              <a:rPr lang="en-US" altLang="en-US"/>
              <a:t>Floating Point Numbers</a:t>
            </a:r>
          </a:p>
          <a:p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502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8500" y="3505200"/>
            <a:ext cx="24765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33738" y="3673475"/>
            <a:ext cx="3090862" cy="12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00400" y="3875088"/>
            <a:ext cx="3867150" cy="191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/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altLang="x-none" sz="27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Count the operations for the work loop.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000" dirty="0"/>
              <a:t>Do </a:t>
            </a:r>
            <a:r>
              <a:rPr lang="en-US" sz="2000" dirty="0" err="1"/>
              <a:t>itime</a:t>
            </a:r>
            <a:r>
              <a:rPr lang="en-US" sz="2000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Do ix=1,ndx                      = Operations(</a:t>
            </a:r>
            <a:r>
              <a:rPr lang="en-US" sz="2000" dirty="0" err="1"/>
              <a:t>ops,ndtime,ndx,ndz</a:t>
            </a:r>
            <a:r>
              <a:rPr lang="en-US" sz="20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Do </a:t>
            </a:r>
            <a:r>
              <a:rPr lang="en-US" sz="2000" dirty="0" err="1"/>
              <a:t>kz</a:t>
            </a:r>
            <a:r>
              <a:rPr lang="en-US" sz="2000" dirty="0"/>
              <a:t>=1,ndz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               O(</a:t>
            </a:r>
            <a:r>
              <a:rPr lang="en-US" sz="2000" dirty="0" err="1"/>
              <a:t>nt</a:t>
            </a:r>
            <a:r>
              <a:rPr lang="en-US" sz="2000" dirty="0"/>
              <a:t> x n^2 x 10)  =</a:t>
            </a:r>
            <a:r>
              <a:rPr lang="en-US" sz="2000" dirty="0">
                <a:sym typeface="Wingdings" panose="05000000000000000000" pitchFamily="2" charset="2"/>
              </a:rPr>
              <a:t>== &gt;</a:t>
            </a:r>
            <a:r>
              <a:rPr lang="en-US" sz="2000" dirty="0"/>
              <a:t> O(n^3)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048000"/>
            <a:ext cx="457200" cy="1295400"/>
          </a:xfrm>
          <a:prstGeom prst="righ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OpenACC Code </a:t>
            </a:r>
          </a:p>
        </p:txBody>
      </p:sp>
      <p:sp>
        <p:nvSpPr>
          <p:cNvPr id="3686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OpenACC has one version of code.</a:t>
            </a:r>
          </a:p>
          <a:p>
            <a:r>
              <a:rPr lang="en-US" altLang="en-US" sz="2800"/>
              <a:t>Program calls system routines for information.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OpenACC Routines </a:t>
            </a:r>
          </a:p>
        </p:txBody>
      </p:sp>
      <p:sp>
        <p:nvSpPr>
          <p:cNvPr id="3789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How many processors are to be used - integer</a:t>
            </a:r>
            <a:r>
              <a:rPr lang="en-US" altLang="en-US" sz="1800">
                <a:solidFill>
                  <a:srgbClr val="FF0000"/>
                </a:solidFill>
              </a:rPr>
              <a:t>:             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>
          <a:xfrm>
            <a:off x="966788" y="1055688"/>
            <a:ext cx="7886700" cy="993775"/>
          </a:xfrm>
        </p:spPr>
        <p:txBody>
          <a:bodyPr/>
          <a:lstStyle/>
          <a:p>
            <a:r>
              <a:rPr lang="en-US" altLang="en-US"/>
              <a:t>  Connecting CPU’s and GPU’s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6938" y="24352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15" name="Rectangle 12"/>
          <p:cNvSpPr>
            <a:spLocks noChangeArrowheads="1"/>
          </p:cNvSpPr>
          <p:nvPr/>
        </p:nvSpPr>
        <p:spPr bwMode="auto">
          <a:xfrm>
            <a:off x="5976938" y="2435225"/>
            <a:ext cx="601662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8138" y="24352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17" name="Rectangle 14"/>
          <p:cNvSpPr>
            <a:spLocks noChangeArrowheads="1"/>
          </p:cNvSpPr>
          <p:nvPr/>
        </p:nvSpPr>
        <p:spPr bwMode="auto">
          <a:xfrm>
            <a:off x="2565400" y="24352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22438" y="25495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19" name="Rectangle 16"/>
          <p:cNvSpPr>
            <a:spLocks noChangeArrowheads="1"/>
          </p:cNvSpPr>
          <p:nvPr/>
        </p:nvSpPr>
        <p:spPr bwMode="auto">
          <a:xfrm>
            <a:off x="2679700" y="25495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6738" y="26638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21" name="Rectangle 18"/>
          <p:cNvSpPr>
            <a:spLocks noChangeArrowheads="1"/>
          </p:cNvSpPr>
          <p:nvPr/>
        </p:nvSpPr>
        <p:spPr bwMode="auto">
          <a:xfrm>
            <a:off x="2794000" y="26638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51038" y="27781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23" name="Rectangle 20"/>
          <p:cNvSpPr>
            <a:spLocks noChangeArrowheads="1"/>
          </p:cNvSpPr>
          <p:nvPr/>
        </p:nvSpPr>
        <p:spPr bwMode="auto">
          <a:xfrm>
            <a:off x="2908300" y="27781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65338" y="28924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25" name="Rectangle 22"/>
          <p:cNvSpPr>
            <a:spLocks noChangeArrowheads="1"/>
          </p:cNvSpPr>
          <p:nvPr/>
        </p:nvSpPr>
        <p:spPr bwMode="auto">
          <a:xfrm>
            <a:off x="3022600" y="28924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79638" y="30067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27" name="Rectangle 24"/>
          <p:cNvSpPr>
            <a:spLocks noChangeArrowheads="1"/>
          </p:cNvSpPr>
          <p:nvPr/>
        </p:nvSpPr>
        <p:spPr bwMode="auto">
          <a:xfrm>
            <a:off x="3136900" y="30067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93938" y="31210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29" name="Rectangle 26"/>
          <p:cNvSpPr>
            <a:spLocks noChangeArrowheads="1"/>
          </p:cNvSpPr>
          <p:nvPr/>
        </p:nvSpPr>
        <p:spPr bwMode="auto">
          <a:xfrm>
            <a:off x="3251200" y="31210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8238" y="32353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31" name="Rectangle 28"/>
          <p:cNvSpPr>
            <a:spLocks noChangeArrowheads="1"/>
          </p:cNvSpPr>
          <p:nvPr/>
        </p:nvSpPr>
        <p:spPr bwMode="auto">
          <a:xfrm>
            <a:off x="3365500" y="32353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22538" y="33496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33" name="Rectangle 30"/>
          <p:cNvSpPr>
            <a:spLocks noChangeArrowheads="1"/>
          </p:cNvSpPr>
          <p:nvPr/>
        </p:nvSpPr>
        <p:spPr bwMode="auto">
          <a:xfrm>
            <a:off x="3479800" y="33496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36838" y="34639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35" name="Rectangle 32"/>
          <p:cNvSpPr>
            <a:spLocks noChangeArrowheads="1"/>
          </p:cNvSpPr>
          <p:nvPr/>
        </p:nvSpPr>
        <p:spPr bwMode="auto">
          <a:xfrm>
            <a:off x="3594100" y="34639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51138" y="35782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37" name="Rectangle 34"/>
          <p:cNvSpPr>
            <a:spLocks noChangeArrowheads="1"/>
          </p:cNvSpPr>
          <p:nvPr/>
        </p:nvSpPr>
        <p:spPr bwMode="auto">
          <a:xfrm>
            <a:off x="3708400" y="35782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 rot="8439141">
            <a:off x="3152775" y="1884363"/>
            <a:ext cx="935038" cy="2928937"/>
          </a:xfrm>
          <a:prstGeom prst="ellipse">
            <a:avLst/>
          </a:prstGeom>
          <a:noFill/>
          <a:ln w="762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4649788" y="2614613"/>
            <a:ext cx="14351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4529138" y="2892425"/>
            <a:ext cx="14351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 rot="8605901">
            <a:off x="3979863" y="2282825"/>
            <a:ext cx="457200" cy="1725613"/>
          </a:xfrm>
          <a:prstGeom prst="lef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Left Brace 46"/>
          <p:cNvSpPr/>
          <p:nvPr/>
        </p:nvSpPr>
        <p:spPr>
          <a:xfrm rot="8605901">
            <a:off x="4240213" y="2168525"/>
            <a:ext cx="457200" cy="1725613"/>
          </a:xfrm>
          <a:prstGeom prst="leftBrace">
            <a:avLst>
              <a:gd name="adj1" fmla="val 8333"/>
              <a:gd name="adj2" fmla="val 60643"/>
            </a:avLst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43" name="TextBox 47"/>
          <p:cNvSpPr txBox="1">
            <a:spLocks noChangeArrowheads="1"/>
          </p:cNvSpPr>
          <p:nvPr/>
        </p:nvSpPr>
        <p:spPr bwMode="auto">
          <a:xfrm>
            <a:off x="5214938" y="4000500"/>
            <a:ext cx="3471862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accent1"/>
                </a:solidFill>
              </a:rPr>
              <a:t>Read from the CPU – Write to the GPU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500" b="1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</a:rPr>
              <a:t>Read from the GPU – Write to the CPU</a:t>
            </a:r>
          </a:p>
        </p:txBody>
      </p:sp>
      <p:sp>
        <p:nvSpPr>
          <p:cNvPr id="38944" name="TextBox 48"/>
          <p:cNvSpPr txBox="1">
            <a:spLocks noChangeArrowheads="1"/>
          </p:cNvSpPr>
          <p:nvPr/>
        </p:nvSpPr>
        <p:spPr bwMode="auto">
          <a:xfrm>
            <a:off x="1722438" y="1849438"/>
            <a:ext cx="5813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GPU’s and Memory                                                                            Memory and CPU</a:t>
            </a:r>
          </a:p>
        </p:txBody>
      </p:sp>
      <p:sp>
        <p:nvSpPr>
          <p:cNvPr id="38945" name="TextBox 49"/>
          <p:cNvSpPr txBox="1">
            <a:spLocks noChangeArrowheads="1"/>
          </p:cNvSpPr>
          <p:nvPr/>
        </p:nvSpPr>
        <p:spPr bwMode="auto">
          <a:xfrm>
            <a:off x="6799263" y="2711450"/>
            <a:ext cx="50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CPU</a:t>
            </a:r>
          </a:p>
        </p:txBody>
      </p:sp>
      <p:sp>
        <p:nvSpPr>
          <p:cNvPr id="38946" name="TextBox 50"/>
          <p:cNvSpPr txBox="1">
            <a:spLocks noChangeArrowheads="1"/>
          </p:cNvSpPr>
          <p:nvPr/>
        </p:nvSpPr>
        <p:spPr bwMode="auto">
          <a:xfrm>
            <a:off x="2786063" y="38179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GPU’s</a:t>
            </a:r>
          </a:p>
        </p:txBody>
      </p:sp>
      <p:sp>
        <p:nvSpPr>
          <p:cNvPr id="38947" name="TextBox 51"/>
          <p:cNvSpPr txBox="1">
            <a:spLocks noChangeArrowheads="1"/>
          </p:cNvSpPr>
          <p:nvPr/>
        </p:nvSpPr>
        <p:spPr bwMode="auto">
          <a:xfrm>
            <a:off x="2044700" y="5000625"/>
            <a:ext cx="5168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Separate memories and communicating programming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 noChangeArrowheads="1"/>
          </p:cNvSpPr>
          <p:nvPr>
            <p:ph type="title"/>
          </p:nvPr>
        </p:nvSpPr>
        <p:spPr>
          <a:xfrm>
            <a:off x="882650" y="923925"/>
            <a:ext cx="7886700" cy="993775"/>
          </a:xfrm>
        </p:spPr>
        <p:txBody>
          <a:bodyPr/>
          <a:lstStyle/>
          <a:p>
            <a:r>
              <a:rPr lang="en-US" altLang="en-US"/>
              <a:t>  Unified Shared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6000" y="2435225"/>
            <a:ext cx="1557338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39" name="Rectangle 12"/>
          <p:cNvSpPr>
            <a:spLocks noChangeArrowheads="1"/>
          </p:cNvSpPr>
          <p:nvPr/>
        </p:nvSpPr>
        <p:spPr bwMode="auto">
          <a:xfrm>
            <a:off x="4826000" y="24352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8138" y="24352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2565400" y="24352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22438" y="25495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43" name="Rectangle 16"/>
          <p:cNvSpPr>
            <a:spLocks noChangeArrowheads="1"/>
          </p:cNvSpPr>
          <p:nvPr/>
        </p:nvSpPr>
        <p:spPr bwMode="auto">
          <a:xfrm>
            <a:off x="2679700" y="25495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6738" y="26638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45" name="Rectangle 18"/>
          <p:cNvSpPr>
            <a:spLocks noChangeArrowheads="1"/>
          </p:cNvSpPr>
          <p:nvPr/>
        </p:nvSpPr>
        <p:spPr bwMode="auto">
          <a:xfrm>
            <a:off x="2794000" y="26638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51038" y="27781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47" name="Rectangle 20"/>
          <p:cNvSpPr>
            <a:spLocks noChangeArrowheads="1"/>
          </p:cNvSpPr>
          <p:nvPr/>
        </p:nvSpPr>
        <p:spPr bwMode="auto">
          <a:xfrm>
            <a:off x="2908300" y="27781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65338" y="28924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49" name="Rectangle 22"/>
          <p:cNvSpPr>
            <a:spLocks noChangeArrowheads="1"/>
          </p:cNvSpPr>
          <p:nvPr/>
        </p:nvSpPr>
        <p:spPr bwMode="auto">
          <a:xfrm>
            <a:off x="3022600" y="28924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79638" y="30067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51" name="Rectangle 24"/>
          <p:cNvSpPr>
            <a:spLocks noChangeArrowheads="1"/>
          </p:cNvSpPr>
          <p:nvPr/>
        </p:nvSpPr>
        <p:spPr bwMode="auto">
          <a:xfrm>
            <a:off x="3136900" y="30067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93938" y="31210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53" name="Rectangle 26"/>
          <p:cNvSpPr>
            <a:spLocks noChangeArrowheads="1"/>
          </p:cNvSpPr>
          <p:nvPr/>
        </p:nvSpPr>
        <p:spPr bwMode="auto">
          <a:xfrm>
            <a:off x="3251200" y="31210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8238" y="32353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55" name="Rectangle 28"/>
          <p:cNvSpPr>
            <a:spLocks noChangeArrowheads="1"/>
          </p:cNvSpPr>
          <p:nvPr/>
        </p:nvSpPr>
        <p:spPr bwMode="auto">
          <a:xfrm>
            <a:off x="3365500" y="32353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22538" y="33496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57" name="Rectangle 30"/>
          <p:cNvSpPr>
            <a:spLocks noChangeArrowheads="1"/>
          </p:cNvSpPr>
          <p:nvPr/>
        </p:nvSpPr>
        <p:spPr bwMode="auto">
          <a:xfrm>
            <a:off x="3479800" y="33496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36838" y="34639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59" name="Rectangle 32"/>
          <p:cNvSpPr>
            <a:spLocks noChangeArrowheads="1"/>
          </p:cNvSpPr>
          <p:nvPr/>
        </p:nvSpPr>
        <p:spPr bwMode="auto">
          <a:xfrm>
            <a:off x="3594100" y="34639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51138" y="3578225"/>
            <a:ext cx="1558925" cy="993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61" name="Rectangle 34"/>
          <p:cNvSpPr>
            <a:spLocks noChangeArrowheads="1"/>
          </p:cNvSpPr>
          <p:nvPr/>
        </p:nvSpPr>
        <p:spPr bwMode="auto">
          <a:xfrm>
            <a:off x="3708400" y="3578225"/>
            <a:ext cx="601663" cy="99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 rot="8439141">
            <a:off x="3189288" y="1404938"/>
            <a:ext cx="2152650" cy="3887787"/>
          </a:xfrm>
          <a:prstGeom prst="ellipse">
            <a:avLst/>
          </a:prstGeom>
          <a:noFill/>
          <a:ln w="762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63" name="TextBox 48"/>
          <p:cNvSpPr txBox="1">
            <a:spLocks noChangeArrowheads="1"/>
          </p:cNvSpPr>
          <p:nvPr/>
        </p:nvSpPr>
        <p:spPr bwMode="auto">
          <a:xfrm>
            <a:off x="1358900" y="1849438"/>
            <a:ext cx="58118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GPU’s and Memory                                                                            Memory and CPU</a:t>
            </a:r>
          </a:p>
        </p:txBody>
      </p:sp>
      <p:sp>
        <p:nvSpPr>
          <p:cNvPr id="39964" name="TextBox 49"/>
          <p:cNvSpPr txBox="1">
            <a:spLocks noChangeArrowheads="1"/>
          </p:cNvSpPr>
          <p:nvPr/>
        </p:nvSpPr>
        <p:spPr bwMode="auto">
          <a:xfrm>
            <a:off x="5646738" y="2711450"/>
            <a:ext cx="50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CPU</a:t>
            </a:r>
          </a:p>
        </p:txBody>
      </p:sp>
      <p:sp>
        <p:nvSpPr>
          <p:cNvPr id="39965" name="TextBox 50"/>
          <p:cNvSpPr txBox="1">
            <a:spLocks noChangeArrowheads="1"/>
          </p:cNvSpPr>
          <p:nvPr/>
        </p:nvSpPr>
        <p:spPr bwMode="auto">
          <a:xfrm>
            <a:off x="2786063" y="3817938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GPU’s</a:t>
            </a:r>
          </a:p>
        </p:txBody>
      </p:sp>
      <p:sp>
        <p:nvSpPr>
          <p:cNvPr id="39966" name="TextBox 51"/>
          <p:cNvSpPr txBox="1">
            <a:spLocks noChangeArrowheads="1"/>
          </p:cNvSpPr>
          <p:nvPr/>
        </p:nvSpPr>
        <p:spPr bwMode="auto">
          <a:xfrm>
            <a:off x="2044700" y="5000625"/>
            <a:ext cx="51689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Single memory space and programming model that is aware of memory latency and bandwidth issues.  A memory data centric solution</a:t>
            </a:r>
          </a:p>
        </p:txBody>
      </p:sp>
      <p:sp>
        <p:nvSpPr>
          <p:cNvPr id="39967" name="TextBox 47"/>
          <p:cNvSpPr txBox="1">
            <a:spLocks noChangeArrowheads="1"/>
          </p:cNvSpPr>
          <p:nvPr/>
        </p:nvSpPr>
        <p:spPr bwMode="auto">
          <a:xfrm>
            <a:off x="4786313" y="3686175"/>
            <a:ext cx="43656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chemeClr val="accent1"/>
                </a:solidFill>
              </a:rPr>
              <a:t>Program      Read/Writes are planned by the compiler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</a:rPr>
              <a:t>User write codes for common memory environment    The GPU is used by the compiler </a:t>
            </a:r>
          </a:p>
        </p:txBody>
      </p:sp>
      <p:sp>
        <p:nvSpPr>
          <p:cNvPr id="3" name="TextBox 2"/>
          <p:cNvSpPr txBox="1"/>
          <p:nvPr/>
        </p:nvSpPr>
        <p:spPr>
          <a:xfrm rot="3289594">
            <a:off x="3098801" y="2686050"/>
            <a:ext cx="2068512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Common 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/>
              <a:t>Serial Computer</a:t>
            </a:r>
            <a:br>
              <a:rPr lang="en-US" altLang="en-US"/>
            </a:br>
            <a:r>
              <a:rPr lang="en-US" altLang="en-US"/>
              <a:t>-Linear Address Space</a:t>
            </a:r>
          </a:p>
        </p:txBody>
      </p:sp>
      <p:sp>
        <p:nvSpPr>
          <p:cNvPr id="40962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3" name="AutoShape 4"/>
          <p:cNvSpPr>
            <a:spLocks noChangeArrowheads="1"/>
          </p:cNvSpPr>
          <p:nvPr/>
        </p:nvSpPr>
        <p:spPr bwMode="auto">
          <a:xfrm>
            <a:off x="4648200" y="28575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7925" y="3660775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713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Latency</a:t>
            </a:r>
            <a:r>
              <a:rPr lang="en-US" altLang="en-US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Bandwidth</a:t>
            </a:r>
            <a:r>
              <a:rPr lang="en-US" altLang="en-US">
                <a:latin typeface="Times New Roman" charset="0"/>
              </a:rPr>
              <a:t> is the rate of accessing successive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 sz="3600"/>
              <a:t>Unified Shared Memory Computer - Linear Address Space</a:t>
            </a:r>
          </a:p>
        </p:txBody>
      </p:sp>
      <p:sp>
        <p:nvSpPr>
          <p:cNvPr id="41986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3529013" y="3673475"/>
            <a:ext cx="2940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CPU Address Pointers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7875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Showing multi-thread CPU Address Pointers to all of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Times New Roman" charset="0"/>
              </a:rPr>
              <a:t>Latency</a:t>
            </a:r>
            <a:r>
              <a:rPr lang="en-US" altLang="en-US" sz="2400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Times New Roman" charset="0"/>
              </a:rPr>
              <a:t>Bandwidth</a:t>
            </a:r>
            <a:r>
              <a:rPr lang="en-US" altLang="en-US" sz="2400">
                <a:latin typeface="Times New Roman" charset="0"/>
              </a:rPr>
              <a:t> is the rate of accessing successive words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282700"/>
            <a:ext cx="2613025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9813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80188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27688" y="1304925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57788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767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95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9200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98" name="TextBox 2"/>
          <p:cNvSpPr txBox="1">
            <a:spLocks noChangeArrowheads="1"/>
          </p:cNvSpPr>
          <p:nvPr/>
        </p:nvSpPr>
        <p:spPr bwMode="auto">
          <a:xfrm>
            <a:off x="1447800" y="1828800"/>
            <a:ext cx="4643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CPU                                     G    P      U    ‘S</a:t>
            </a:r>
          </a:p>
        </p:txBody>
      </p:sp>
      <p:sp>
        <p:nvSpPr>
          <p:cNvPr id="41999" name="TextBox 4"/>
          <p:cNvSpPr txBox="1">
            <a:spLocks noChangeArrowheads="1"/>
          </p:cNvSpPr>
          <p:nvPr/>
        </p:nvSpPr>
        <p:spPr bwMode="auto">
          <a:xfrm>
            <a:off x="625475" y="3500438"/>
            <a:ext cx="855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Latency                                                                               High Latency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Bandwidth                                                                         High Bandwidth  </a:t>
            </a:r>
            <a:r>
              <a:rPr lang="en-US" altLang="en-US" sz="1800"/>
              <a:t> </a:t>
            </a:r>
          </a:p>
        </p:txBody>
      </p:sp>
      <p:sp>
        <p:nvSpPr>
          <p:cNvPr id="42000" name="AutoShape 4"/>
          <p:cNvSpPr>
            <a:spLocks noChangeArrowheads="1"/>
          </p:cNvSpPr>
          <p:nvPr/>
        </p:nvSpPr>
        <p:spPr bwMode="auto">
          <a:xfrm>
            <a:off x="4343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1" name="AutoShape 4"/>
          <p:cNvSpPr>
            <a:spLocks noChangeArrowheads="1"/>
          </p:cNvSpPr>
          <p:nvPr/>
        </p:nvSpPr>
        <p:spPr bwMode="auto">
          <a:xfrm>
            <a:off x="5105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2" name="AutoShape 4"/>
          <p:cNvSpPr>
            <a:spLocks noChangeArrowheads="1"/>
          </p:cNvSpPr>
          <p:nvPr/>
        </p:nvSpPr>
        <p:spPr bwMode="auto">
          <a:xfrm>
            <a:off x="60198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3" name="AutoShape 4"/>
          <p:cNvSpPr>
            <a:spLocks noChangeArrowheads="1"/>
          </p:cNvSpPr>
          <p:nvPr/>
        </p:nvSpPr>
        <p:spPr bwMode="auto">
          <a:xfrm>
            <a:off x="2417763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4" name="AutoShape 4"/>
          <p:cNvSpPr>
            <a:spLocks noChangeArrowheads="1"/>
          </p:cNvSpPr>
          <p:nvPr/>
        </p:nvSpPr>
        <p:spPr bwMode="auto">
          <a:xfrm>
            <a:off x="67056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 sz="3600"/>
              <a:t>Unified Shared Memory Computer - Linear Address Space</a:t>
            </a:r>
          </a:p>
        </p:txBody>
      </p:sp>
      <p:sp>
        <p:nvSpPr>
          <p:cNvPr id="43010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1" name="AutoShape 4"/>
          <p:cNvSpPr>
            <a:spLocks noChangeArrowheads="1"/>
          </p:cNvSpPr>
          <p:nvPr/>
        </p:nvSpPr>
        <p:spPr bwMode="auto">
          <a:xfrm>
            <a:off x="46482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2438400" y="3673475"/>
            <a:ext cx="472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            GPU Address Pointers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78247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Showing GPU’s Address Pointers to all of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latin typeface="Times New Roman" charset="0"/>
              </a:rPr>
              <a:t>Latency</a:t>
            </a:r>
            <a:r>
              <a:rPr lang="en-US" altLang="en-US" sz="2800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latin typeface="Times New Roman" charset="0"/>
              </a:rPr>
              <a:t>Bandwidth</a:t>
            </a:r>
            <a:r>
              <a:rPr lang="en-US" altLang="en-US" sz="2800">
                <a:latin typeface="Times New Roman" charset="0"/>
              </a:rPr>
              <a:t> is the rate of accessing successive words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282700"/>
            <a:ext cx="2613025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9813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80188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27688" y="1304925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57788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767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95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9200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23" name="TextBox 2"/>
          <p:cNvSpPr txBox="1">
            <a:spLocks noChangeArrowheads="1"/>
          </p:cNvSpPr>
          <p:nvPr/>
        </p:nvSpPr>
        <p:spPr bwMode="auto">
          <a:xfrm>
            <a:off x="1447800" y="1828800"/>
            <a:ext cx="4643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CPU                                     G    P      U    ‘S</a:t>
            </a:r>
          </a:p>
        </p:txBody>
      </p:sp>
      <p:sp>
        <p:nvSpPr>
          <p:cNvPr id="43024" name="TextBox 4"/>
          <p:cNvSpPr txBox="1">
            <a:spLocks noChangeArrowheads="1"/>
          </p:cNvSpPr>
          <p:nvPr/>
        </p:nvSpPr>
        <p:spPr bwMode="auto">
          <a:xfrm>
            <a:off x="563563" y="3549650"/>
            <a:ext cx="8558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Latency                                                                               High Latency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Bandwidth                                                                         High Bandwidth  </a:t>
            </a:r>
            <a:r>
              <a:rPr lang="en-US" altLang="en-US" sz="1800"/>
              <a:t> </a:t>
            </a:r>
          </a:p>
        </p:txBody>
      </p:sp>
      <p:sp>
        <p:nvSpPr>
          <p:cNvPr id="43025" name="AutoShape 4"/>
          <p:cNvSpPr>
            <a:spLocks noChangeArrowheads="1"/>
          </p:cNvSpPr>
          <p:nvPr/>
        </p:nvSpPr>
        <p:spPr bwMode="auto">
          <a:xfrm rot="-2754123">
            <a:off x="3529013" y="2705100"/>
            <a:ext cx="217487" cy="1103313"/>
          </a:xfrm>
          <a:prstGeom prst="upArrow">
            <a:avLst>
              <a:gd name="adj1" fmla="val 50000"/>
              <a:gd name="adj2" fmla="val 917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6" name="AutoShape 4"/>
          <p:cNvSpPr>
            <a:spLocks noChangeArrowheads="1"/>
          </p:cNvSpPr>
          <p:nvPr/>
        </p:nvSpPr>
        <p:spPr bwMode="auto">
          <a:xfrm>
            <a:off x="4343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7" name="AutoShape 4"/>
          <p:cNvSpPr>
            <a:spLocks noChangeArrowheads="1"/>
          </p:cNvSpPr>
          <p:nvPr/>
        </p:nvSpPr>
        <p:spPr bwMode="auto">
          <a:xfrm>
            <a:off x="5105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8" name="AutoShape 4"/>
          <p:cNvSpPr>
            <a:spLocks noChangeArrowheads="1"/>
          </p:cNvSpPr>
          <p:nvPr/>
        </p:nvSpPr>
        <p:spPr bwMode="auto">
          <a:xfrm>
            <a:off x="52578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9" name="AutoShape 4"/>
          <p:cNvSpPr>
            <a:spLocks noChangeArrowheads="1"/>
          </p:cNvSpPr>
          <p:nvPr/>
        </p:nvSpPr>
        <p:spPr bwMode="auto">
          <a:xfrm>
            <a:off x="60198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0" name="AutoShape 4"/>
          <p:cNvSpPr>
            <a:spLocks noChangeArrowheads="1"/>
          </p:cNvSpPr>
          <p:nvPr/>
        </p:nvSpPr>
        <p:spPr bwMode="auto">
          <a:xfrm>
            <a:off x="57150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1" name="AutoShape 4"/>
          <p:cNvSpPr>
            <a:spLocks noChangeArrowheads="1"/>
          </p:cNvSpPr>
          <p:nvPr/>
        </p:nvSpPr>
        <p:spPr bwMode="auto">
          <a:xfrm>
            <a:off x="67056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 sz="3600"/>
              <a:t>Unified Shared Memory Computer - Linear Address Space</a:t>
            </a:r>
          </a:p>
        </p:txBody>
      </p:sp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46482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2438400" y="3673475"/>
            <a:ext cx="472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CPU    and   GPU Address Pointers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9519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Showing CPU and GPU’s Address Pointers to all of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latin typeface="Times New Roman" charset="0"/>
              </a:rPr>
              <a:t>Latency</a:t>
            </a:r>
            <a:r>
              <a:rPr lang="en-US" altLang="en-US" sz="2800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latin typeface="Times New Roman" charset="0"/>
              </a:rPr>
              <a:t>Bandwidth</a:t>
            </a:r>
            <a:r>
              <a:rPr lang="en-US" altLang="en-US" sz="2800">
                <a:latin typeface="Times New Roman" charset="0"/>
              </a:rPr>
              <a:t> is the rate of accessing successive words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282700"/>
            <a:ext cx="2613025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9813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80188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27688" y="1304925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57788" y="130175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767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9575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9200" y="1295400"/>
            <a:ext cx="457200" cy="155416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47" name="TextBox 2"/>
          <p:cNvSpPr txBox="1">
            <a:spLocks noChangeArrowheads="1"/>
          </p:cNvSpPr>
          <p:nvPr/>
        </p:nvSpPr>
        <p:spPr bwMode="auto">
          <a:xfrm>
            <a:off x="1447800" y="1828800"/>
            <a:ext cx="4643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CPU                                     G    P      U    ‘S</a:t>
            </a:r>
          </a:p>
        </p:txBody>
      </p:sp>
      <p:sp>
        <p:nvSpPr>
          <p:cNvPr id="44048" name="TextBox 4"/>
          <p:cNvSpPr txBox="1">
            <a:spLocks noChangeArrowheads="1"/>
          </p:cNvSpPr>
          <p:nvPr/>
        </p:nvSpPr>
        <p:spPr bwMode="auto">
          <a:xfrm>
            <a:off x="617538" y="3554413"/>
            <a:ext cx="8558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Latency                                                                               High Latency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Low Bandwidth                                                                         High Bandwidth  </a:t>
            </a:r>
            <a:r>
              <a:rPr lang="en-US" altLang="en-US" sz="1800"/>
              <a:t> </a:t>
            </a:r>
          </a:p>
        </p:txBody>
      </p:sp>
      <p:sp>
        <p:nvSpPr>
          <p:cNvPr id="44049" name="AutoShape 4"/>
          <p:cNvSpPr>
            <a:spLocks noChangeArrowheads="1"/>
          </p:cNvSpPr>
          <p:nvPr/>
        </p:nvSpPr>
        <p:spPr bwMode="auto">
          <a:xfrm rot="-2754123">
            <a:off x="3529013" y="2705100"/>
            <a:ext cx="217487" cy="1103313"/>
          </a:xfrm>
          <a:prstGeom prst="upArrow">
            <a:avLst>
              <a:gd name="adj1" fmla="val 50000"/>
              <a:gd name="adj2" fmla="val 917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0" name="AutoShape 4"/>
          <p:cNvSpPr>
            <a:spLocks noChangeArrowheads="1"/>
          </p:cNvSpPr>
          <p:nvPr/>
        </p:nvSpPr>
        <p:spPr bwMode="auto">
          <a:xfrm>
            <a:off x="4343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1" name="AutoShape 4"/>
          <p:cNvSpPr>
            <a:spLocks noChangeArrowheads="1"/>
          </p:cNvSpPr>
          <p:nvPr/>
        </p:nvSpPr>
        <p:spPr bwMode="auto">
          <a:xfrm>
            <a:off x="51054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2" name="AutoShape 4"/>
          <p:cNvSpPr>
            <a:spLocks noChangeArrowheads="1"/>
          </p:cNvSpPr>
          <p:nvPr/>
        </p:nvSpPr>
        <p:spPr bwMode="auto">
          <a:xfrm>
            <a:off x="52578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3" name="AutoShape 4"/>
          <p:cNvSpPr>
            <a:spLocks noChangeArrowheads="1"/>
          </p:cNvSpPr>
          <p:nvPr/>
        </p:nvSpPr>
        <p:spPr bwMode="auto">
          <a:xfrm>
            <a:off x="60198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4" name="AutoShape 4"/>
          <p:cNvSpPr>
            <a:spLocks noChangeArrowheads="1"/>
          </p:cNvSpPr>
          <p:nvPr/>
        </p:nvSpPr>
        <p:spPr bwMode="auto">
          <a:xfrm>
            <a:off x="57150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5" name="AutoShape 4"/>
          <p:cNvSpPr>
            <a:spLocks noChangeArrowheads="1"/>
          </p:cNvSpPr>
          <p:nvPr/>
        </p:nvSpPr>
        <p:spPr bwMode="auto">
          <a:xfrm>
            <a:off x="6705600" y="2895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56" name="AutoShape 4"/>
          <p:cNvSpPr>
            <a:spLocks noChangeArrowheads="1"/>
          </p:cNvSpPr>
          <p:nvPr/>
        </p:nvSpPr>
        <p:spPr bwMode="auto">
          <a:xfrm>
            <a:off x="2578100" y="2881313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 Waters Project</a:t>
            </a:r>
          </a:p>
        </p:txBody>
      </p:sp>
      <p:sp>
        <p:nvSpPr>
          <p:cNvPr id="1741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/>
              <a:t>Lesson on OpenACC - Pebbles</a:t>
            </a:r>
          </a:p>
          <a:p>
            <a:endParaRPr lang="en-US" altLang="en-US" sz="1600"/>
          </a:p>
          <a:p>
            <a:r>
              <a:rPr lang="en-US" altLang="en-US" sz="1600"/>
              <a:t>Other Lessons similar are:</a:t>
            </a:r>
          </a:p>
          <a:p>
            <a:pPr lvl="1"/>
            <a:r>
              <a:rPr lang="en-US" altLang="en-US" sz="1600"/>
              <a:t>Lesson on MPI Waves</a:t>
            </a:r>
          </a:p>
          <a:p>
            <a:pPr lvl="1"/>
            <a:r>
              <a:rPr lang="en-US" altLang="en-US" sz="1600"/>
              <a:t>Lesson on MPI and OpenMP – Pebbles</a:t>
            </a:r>
          </a:p>
          <a:p>
            <a:pPr lvl="1"/>
            <a:r>
              <a:rPr lang="en-US" altLang="en-US" sz="1600"/>
              <a:t>Lesson on OpenACC – Pebbles</a:t>
            </a:r>
          </a:p>
          <a:p>
            <a:pPr lvl="1"/>
            <a:r>
              <a:rPr lang="en-US" altLang="en-US" sz="1600"/>
              <a:t>Lesson on Visualization of Pebbles</a:t>
            </a:r>
          </a:p>
          <a:p>
            <a:pPr lvl="2"/>
            <a:r>
              <a:rPr lang="en-US" altLang="en-US" sz="1600"/>
              <a:t>This lesson builds the vis tools </a:t>
            </a:r>
          </a:p>
          <a:p>
            <a:pPr lvl="2"/>
            <a:r>
              <a:rPr lang="en-US" altLang="en-US" sz="1600"/>
              <a:t>used in those other lessons</a:t>
            </a:r>
          </a:p>
          <a:p>
            <a:pPr lvl="2"/>
            <a:endParaRPr lang="en-US" altLang="en-US"/>
          </a:p>
          <a:p>
            <a:pPr lvl="2"/>
            <a:endParaRPr lang="en-US" altLang="en-US"/>
          </a:p>
        </p:txBody>
      </p:sp>
      <p:pic>
        <p:nvPicPr>
          <p:cNvPr id="17411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 Point Operations per Second 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Using work count of loops</a:t>
            </a:r>
          </a:p>
          <a:p>
            <a:pPr marL="514350" indent="-457200">
              <a:defRPr/>
            </a:pPr>
            <a:r>
              <a:rPr lang="en-US" altLang="en-US" dirty="0"/>
              <a:t>Count floating point operations…</a:t>
            </a:r>
          </a:p>
          <a:p>
            <a:pPr marL="514350" indent="-457200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Divide   flop count / run time == &gt; 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Code Methods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Internal call to timer routines…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tstart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Do work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tstop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 err="1"/>
              <a:t>Trun</a:t>
            </a:r>
            <a:r>
              <a:rPr lang="en-US" altLang="en-US" dirty="0"/>
              <a:t> = </a:t>
            </a:r>
            <a:r>
              <a:rPr lang="en-US" altLang="en-US" dirty="0" err="1"/>
              <a:t>tstop</a:t>
            </a:r>
            <a:r>
              <a:rPr lang="en-US" altLang="en-US" dirty="0"/>
              <a:t> - </a:t>
            </a:r>
            <a:r>
              <a:rPr lang="en-US" altLang="en-US" dirty="0" err="1"/>
              <a:t>tstart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 Scripts</a:t>
            </a:r>
          </a:p>
        </p:txBody>
      </p:sp>
      <p:sp>
        <p:nvSpPr>
          <p:cNvPr id="4813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runclean  </a:t>
            </a:r>
            <a:r>
              <a:rPr lang="en-US" altLang="en-US" sz="2800">
                <a:sym typeface="Wingdings" charset="2"/>
              </a:rPr>
              <a:t>  clean up data directory.</a:t>
            </a:r>
            <a:r>
              <a:rPr lang="en-US" altLang="en-US" sz="2800"/>
              <a:t>   </a:t>
            </a:r>
          </a:p>
          <a:p>
            <a:pPr marL="0" indent="0">
              <a:buFontTx/>
              <a:buNone/>
            </a:pPr>
            <a:endParaRPr lang="en-US" altLang="en-US" sz="800"/>
          </a:p>
          <a:p>
            <a:pPr marL="400050" lvl="1" indent="0">
              <a:buFontTx/>
              <a:buNone/>
            </a:pPr>
            <a:r>
              <a:rPr lang="en-US" altLang="en-US" sz="1800" i="1"/>
              <a:t>#!/bin/bash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data/*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temp_fort/*    </a:t>
            </a:r>
          </a:p>
          <a:p>
            <a:pPr marL="0" indent="0">
              <a:buFontTx/>
              <a:buNone/>
            </a:pPr>
            <a:endParaRPr lang="en-US" altLang="en-US" sz="900"/>
          </a:p>
          <a:p>
            <a:pPr marL="0" indent="0">
              <a:buFontTx/>
              <a:buNone/>
            </a:pPr>
            <a:r>
              <a:rPr lang="en-US" altLang="en-US" sz="2800"/>
              <a:t>run_pebble  </a:t>
            </a:r>
            <a:r>
              <a:rPr lang="en-US" altLang="en-US" sz="2800">
                <a:sym typeface="Wingdings" charset="2"/>
              </a:rPr>
              <a:t> delete files, compile,</a:t>
            </a:r>
          </a:p>
          <a:p>
            <a:pPr marL="0" indent="0">
              <a:buFontTx/>
              <a:buNone/>
            </a:pPr>
            <a:r>
              <a:rPr lang="en-US" altLang="en-US" sz="2800">
                <a:sym typeface="Wingdings" charset="2"/>
              </a:rPr>
              <a:t>                                 execute mpi program  </a:t>
            </a:r>
          </a:p>
          <a:p>
            <a:pPr marL="0" indent="0">
              <a:buFontTx/>
              <a:buNone/>
            </a:pPr>
            <a:endParaRPr lang="en-US" altLang="en-US" sz="2800">
              <a:sym typeface="Wingdings" charset="2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990600" y="4094163"/>
            <a:ext cx="6096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pebble_mpi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/>
          <p:cNvSpPr/>
          <p:nvPr/>
        </p:nvSpPr>
        <p:spPr>
          <a:xfrm>
            <a:off x="1828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Arrow: Down 3"/>
          <p:cNvSpPr/>
          <p:nvPr/>
        </p:nvSpPr>
        <p:spPr>
          <a:xfrm>
            <a:off x="1811338" y="5257800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1828800" y="241776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1817688" y="455771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1817688" y="385762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817688" y="3157538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4114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4097338" y="3508375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4748213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4097338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57150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52578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65" name="TextBox 2"/>
          <p:cNvSpPr txBox="1">
            <a:spLocks noChangeArrowheads="1"/>
          </p:cNvSpPr>
          <p:nvPr/>
        </p:nvSpPr>
        <p:spPr bwMode="auto">
          <a:xfrm>
            <a:off x="1385888" y="346075"/>
            <a:ext cx="672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Serial Execution versus Multi-thread Processing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09600" y="1298575"/>
            <a:ext cx="0" cy="5184775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7" name="TextBox 21"/>
          <p:cNvSpPr txBox="1">
            <a:spLocks noChangeArrowheads="1"/>
          </p:cNvSpPr>
          <p:nvPr/>
        </p:nvSpPr>
        <p:spPr bwMode="auto">
          <a:xfrm>
            <a:off x="0" y="877888"/>
            <a:ext cx="87550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 Time        Serial                         Multi-Thread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Secondary Threads (3)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                                            Shared Variables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3340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54102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58674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9436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077200" y="19812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8153400" y="19812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768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49530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94163" y="24098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4163" y="33242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553" name="Straight Arrow Connector 23552"/>
          <p:cNvCxnSpPr/>
          <p:nvPr/>
        </p:nvCxnSpPr>
        <p:spPr>
          <a:xfrm flipH="1" flipV="1">
            <a:off x="4473575" y="3508375"/>
            <a:ext cx="1165225" cy="609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4446588" y="2573338"/>
            <a:ext cx="1192212" cy="157638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0" name="TextBox 23556"/>
          <p:cNvSpPr txBox="1">
            <a:spLocks noChangeArrowheads="1"/>
          </p:cNvSpPr>
          <p:nvPr/>
        </p:nvSpPr>
        <p:spPr bwMode="auto">
          <a:xfrm>
            <a:off x="5867400" y="4117975"/>
            <a:ext cx="26209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Organize data access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 execution between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threads</a:t>
            </a:r>
          </a:p>
        </p:txBody>
      </p:sp>
      <p:sp>
        <p:nvSpPr>
          <p:cNvPr id="23558" name="Right Brace 23557"/>
          <p:cNvSpPr/>
          <p:nvPr/>
        </p:nvSpPr>
        <p:spPr>
          <a:xfrm>
            <a:off x="4311650" y="4759325"/>
            <a:ext cx="401638" cy="1682750"/>
          </a:xfrm>
          <a:prstGeom prst="rightBrac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82" name="TextBox 23558"/>
          <p:cNvSpPr txBox="1">
            <a:spLocks noChangeArrowheads="1"/>
          </p:cNvSpPr>
          <p:nvPr/>
        </p:nvSpPr>
        <p:spPr bwMode="auto">
          <a:xfrm>
            <a:off x="4899025" y="53689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Run Time Savings</a:t>
            </a:r>
          </a:p>
        </p:txBody>
      </p:sp>
      <p:cxnSp>
        <p:nvCxnSpPr>
          <p:cNvPr id="23561" name="Straight Connector 23560"/>
          <p:cNvCxnSpPr>
            <a:cxnSpLocks/>
          </p:cNvCxnSpPr>
          <p:nvPr/>
        </p:nvCxnSpPr>
        <p:spPr>
          <a:xfrm>
            <a:off x="4094163" y="27432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94163" y="29718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OpenACC Fortran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56845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b="1" dirty="0"/>
              <a:t>               PROGRAM </a:t>
            </a:r>
            <a:r>
              <a:rPr lang="en-US" sz="1400" b="1" dirty="0" err="1"/>
              <a:t>BasicOpenACC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Integer*4  </a:t>
            </a:r>
            <a:r>
              <a:rPr lang="en-US" sz="1400" b="1" dirty="0" err="1"/>
              <a:t>Icount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Real*4    Data(128,16)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</a:t>
            </a:r>
            <a:r>
              <a:rPr lang="en-US" sz="1400" b="1" i="1" dirty="0"/>
              <a:t>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Beginning of parallel region. Fork a team of threads.    Specify variable scoping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                                                                                                    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Master Thread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!$ACC Kernels                                                                                                  </a:t>
            </a:r>
            <a:r>
              <a:rPr lang="en-US" sz="1400" b="1" dirty="0">
                <a:solidFill>
                  <a:srgbClr val="FF0000"/>
                </a:solidFill>
              </a:rPr>
              <a:t>Thread Team  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</a:t>
            </a:r>
            <a:r>
              <a:rPr lang="en-US" sz="1400" b="1" i="1" dirty="0"/>
              <a:t>Parallel region executed by all threads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Other </a:t>
            </a:r>
            <a:r>
              <a:rPr lang="en-US" sz="1400" b="1" i="1" dirty="0" err="1"/>
              <a:t>OpenACC</a:t>
            </a:r>
            <a:r>
              <a:rPr lang="en-US" sz="1400" b="1" i="1" dirty="0"/>
              <a:t> directives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Run-time Library calls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All threads join master thread and disband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!$ACC END Kernels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Resume 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END</a:t>
            </a:r>
            <a:endParaRPr lang="en-US" sz="1400" dirty="0"/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7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 altLang="en-US" sz="3200"/>
              <a:t>OpenACC Fortran </a:t>
            </a:r>
            <a:br>
              <a:rPr lang="en-US" altLang="en-US" sz="3200"/>
            </a:br>
            <a:r>
              <a:rPr lang="en-US" altLang="en-US" sz="3200"/>
              <a:t>in two MPI ranks</a:t>
            </a:r>
            <a:br>
              <a:rPr lang="en-US" altLang="en-US" sz="3200"/>
            </a:br>
            <a:r>
              <a:rPr lang="en-US" altLang="en-US" sz="3200"/>
              <a:t>and five ACC threads per MPI rank</a:t>
            </a:r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0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/>
          <p:cNvSpPr/>
          <p:nvPr/>
        </p:nvSpPr>
        <p:spPr>
          <a:xfrm>
            <a:off x="1909763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rrow: Down 30"/>
          <p:cNvSpPr/>
          <p:nvPr/>
        </p:nvSpPr>
        <p:spPr>
          <a:xfrm>
            <a:off x="25193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Arrow: Down 31"/>
          <p:cNvSpPr/>
          <p:nvPr/>
        </p:nvSpPr>
        <p:spPr>
          <a:xfrm>
            <a:off x="28241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Arrow: Down 32"/>
          <p:cNvSpPr/>
          <p:nvPr/>
        </p:nvSpPr>
        <p:spPr>
          <a:xfrm>
            <a:off x="32258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Arrow: Down 33"/>
          <p:cNvSpPr/>
          <p:nvPr/>
        </p:nvSpPr>
        <p:spPr>
          <a:xfrm>
            <a:off x="3624263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Arrow: Down 34"/>
          <p:cNvSpPr/>
          <p:nvPr/>
        </p:nvSpPr>
        <p:spPr>
          <a:xfrm>
            <a:off x="394811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684338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481263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0" name="TextBox 37"/>
          <p:cNvSpPr txBox="1">
            <a:spLocks noChangeArrowheads="1"/>
          </p:cNvSpPr>
          <p:nvPr/>
        </p:nvSpPr>
        <p:spPr bwMode="auto">
          <a:xfrm>
            <a:off x="838200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09763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2" name="TextBox 39"/>
          <p:cNvSpPr txBox="1">
            <a:spLocks noChangeArrowheads="1"/>
          </p:cNvSpPr>
          <p:nvPr/>
        </p:nvSpPr>
        <p:spPr bwMode="auto">
          <a:xfrm>
            <a:off x="1455738" y="2154238"/>
            <a:ext cx="6670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Rank 0                                                       Rank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Master Thread                                           Master 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Thread Team                                             Thread Team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768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r>
              <a:rPr lang="en-US" altLang="en-US"/>
              <a:t>Vis with Graphics Magick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4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971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3124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3429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3581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3733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3886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191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19750" y="2509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72150" y="2662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4550" y="2814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6950" y="2967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9350" y="3119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1750" y="3271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34150" y="3424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86550" y="3576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8950" y="3729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1350" y="3881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43750" y="4033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96150" y="4186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50" name="TextBox 3"/>
          <p:cNvSpPr txBox="1">
            <a:spLocks noChangeArrowheads="1"/>
          </p:cNvSpPr>
          <p:nvPr/>
        </p:nvSpPr>
        <p:spPr bwMode="auto">
          <a:xfrm>
            <a:off x="1428750" y="1552575"/>
            <a:ext cx="5391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                                 Movie Frames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Of Floating Point                              of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Numbers                                           Pixels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32 float point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32 integer ARGB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Pixel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Red, Green, and Blue with a transparency factor 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are made with gray scale pixels.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900488" y="4491038"/>
            <a:ext cx="2160587" cy="4572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Computing and Calculating Engines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Serial and Parallel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–</a:t>
            </a:r>
            <a:br>
              <a:rPr lang="en-US" altLang="en-US" sz="4000" b="1" i="1"/>
            </a:br>
            <a:r>
              <a:rPr lang="en-US" altLang="en-US" sz="4000" b="1" i="1"/>
              <a:t>Geophysical Data Processing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 sz="2400"/>
              <a:t>Historical Survey of Parallel Computing</a:t>
            </a:r>
          </a:p>
          <a:p>
            <a:pPr eaLnBrk="1" hangingPunct="1"/>
            <a:r>
              <a:rPr lang="en-US" altLang="en-US" sz="2400"/>
              <a:t>Geophysics – Acoustic Waves</a:t>
            </a:r>
          </a:p>
          <a:p>
            <a:pPr eaLnBrk="1" hangingPunct="1"/>
            <a:r>
              <a:rPr lang="en-US" altLang="en-US" sz="2400"/>
              <a:t> High Performance Computing</a:t>
            </a:r>
          </a:p>
          <a:p>
            <a:pPr eaLnBrk="1" hangingPunct="1"/>
            <a:r>
              <a:rPr lang="en-US" altLang="en-US" sz="2400"/>
              <a:t>Serial computers and how they work</a:t>
            </a:r>
          </a:p>
          <a:p>
            <a:pPr eaLnBrk="1" hangingPunct="1"/>
            <a:r>
              <a:rPr lang="en-US" altLang="en-US" sz="2400"/>
              <a:t>Parallel computers and how they work</a:t>
            </a:r>
          </a:p>
          <a:p>
            <a:pPr eaLnBrk="1" hangingPunct="1"/>
            <a:r>
              <a:rPr lang="en-US" altLang="en-US" sz="2400"/>
              <a:t>Pipelining and how it relates to serial and parallel computers</a:t>
            </a:r>
          </a:p>
          <a:p>
            <a:pPr eaLnBrk="1" hangingPunct="1"/>
            <a:r>
              <a:rPr lang="en-US" altLang="en-US" sz="2400"/>
              <a:t>MPI for Parallel Computing</a:t>
            </a:r>
          </a:p>
          <a:p>
            <a:pPr eaLnBrk="1" hangingPunct="1"/>
            <a:r>
              <a:rPr lang="en-US" altLang="en-US" sz="2400"/>
              <a:t>Visualization for Acoustic Waves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4"/>
          <p:cNvSpPr txBox="1">
            <a:spLocks noChangeArrowheads="1"/>
          </p:cNvSpPr>
          <p:nvPr/>
        </p:nvSpPr>
        <p:spPr bwMode="auto">
          <a:xfrm>
            <a:off x="1855788" y="5029200"/>
            <a:ext cx="5438775" cy="18780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ALL memory operations have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Fixed Cost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are dominated by fixed costs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Software Design Issues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Cache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Message Passing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NUMA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Grid Programming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55300" name="Line 5"/>
          <p:cNvSpPr>
            <a:spLocks noChangeShapeType="1"/>
          </p:cNvSpPr>
          <p:nvPr/>
        </p:nvSpPr>
        <p:spPr bwMode="auto">
          <a:xfrm>
            <a:off x="1676400" y="60198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Hardware Design Issues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/>
            <a:r>
              <a:rPr lang="en-US" altLang="en-US"/>
              <a:t>10 Years equals 100 Fold Speedup</a:t>
            </a:r>
          </a:p>
          <a:p>
            <a:pPr eaLnBrk="1" hangingPunct="1"/>
            <a:r>
              <a:rPr lang="en-US" altLang="en-US"/>
              <a:t>Memory Latency – cost of getting the first word is a constant</a:t>
            </a:r>
          </a:p>
          <a:p>
            <a:pPr eaLnBrk="1" hangingPunct="1"/>
            <a:r>
              <a:rPr lang="en-US" altLang="en-US"/>
              <a:t>Wires have failed to scale</a:t>
            </a:r>
          </a:p>
          <a:p>
            <a:pPr eaLnBrk="1" hangingPunct="1"/>
            <a:r>
              <a:rPr lang="en-US" altLang="en-US"/>
              <a:t>Bigger cache memories are slower </a:t>
            </a:r>
          </a:p>
          <a:p>
            <a:pPr eaLnBrk="1" hangingPunct="1"/>
            <a:endParaRPr lang="en-US" altLang="en-US"/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990600" y="5181600"/>
            <a:ext cx="7467600" cy="9461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 are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dominated by fixed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/>
              <a:t>Serial Computer</a:t>
            </a:r>
            <a:br>
              <a:rPr lang="en-US" altLang="en-US"/>
            </a:br>
            <a:r>
              <a:rPr lang="en-US" altLang="en-US"/>
              <a:t>-Linear Address Space</a:t>
            </a:r>
          </a:p>
        </p:txBody>
      </p:sp>
      <p:sp>
        <p:nvSpPr>
          <p:cNvPr id="57346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7" name="AutoShape 4"/>
          <p:cNvSpPr>
            <a:spLocks noChangeArrowheads="1"/>
          </p:cNvSpPr>
          <p:nvPr/>
        </p:nvSpPr>
        <p:spPr bwMode="auto">
          <a:xfrm>
            <a:off x="4648200" y="28575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717925" y="3660775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713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Latency</a:t>
            </a:r>
            <a:r>
              <a:rPr lang="en-US" altLang="en-US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Bandwidth</a:t>
            </a:r>
            <a:r>
              <a:rPr lang="en-US" altLang="en-US">
                <a:latin typeface="Times New Roman" charset="0"/>
              </a:rPr>
              <a:t> is the rate of accessing successive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7772400" cy="1858963"/>
          </a:xfrm>
        </p:spPr>
        <p:txBody>
          <a:bodyPr/>
          <a:lstStyle/>
          <a:p>
            <a:pPr eaLnBrk="1" hangingPunct="1"/>
            <a:r>
              <a:rPr lang="en-US" altLang="en-US"/>
              <a:t>von Neumann</a:t>
            </a:r>
            <a:br>
              <a:rPr lang="en-US" altLang="en-US"/>
            </a:br>
            <a:r>
              <a:rPr lang="en-US" altLang="en-US"/>
              <a:t>Architecture</a:t>
            </a:r>
            <a:br>
              <a:rPr lang="en-US" altLang="en-US"/>
            </a:br>
            <a:r>
              <a:rPr lang="en-US" altLang="en-US" sz="2800" i="1"/>
              <a:t>Princeton</a:t>
            </a:r>
            <a:endParaRPr lang="en-US" altLang="en-US" sz="2800"/>
          </a:p>
        </p:txBody>
      </p:sp>
      <p:sp>
        <p:nvSpPr>
          <p:cNvPr id="58370" name="AutoShape 3"/>
          <p:cNvSpPr>
            <a:spLocks noChangeArrowheads="1"/>
          </p:cNvSpPr>
          <p:nvPr/>
        </p:nvSpPr>
        <p:spPr bwMode="auto">
          <a:xfrm rot="-5400000">
            <a:off x="7086600" y="2438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6775450" y="2209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914400" y="25146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Arithmetic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Unit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(ALU)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5486400" y="1981200"/>
            <a:ext cx="1295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838200" y="5181600"/>
            <a:ext cx="3276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Counter</a:t>
            </a:r>
          </a:p>
        </p:txBody>
      </p:sp>
      <p:sp>
        <p:nvSpPr>
          <p:cNvPr id="58375" name="Line 8"/>
          <p:cNvSpPr>
            <a:spLocks noChangeShapeType="1"/>
          </p:cNvSpPr>
          <p:nvPr/>
        </p:nvSpPr>
        <p:spPr bwMode="auto">
          <a:xfrm>
            <a:off x="41148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6" name="Line 9"/>
          <p:cNvSpPr>
            <a:spLocks noChangeShapeType="1"/>
          </p:cNvSpPr>
          <p:nvPr/>
        </p:nvSpPr>
        <p:spPr bwMode="auto">
          <a:xfrm flipV="1">
            <a:off x="4800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 flipH="1">
            <a:off x="33528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>
            <a:off x="335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3184525" y="4156075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Pc = Pc + 1</a:t>
            </a:r>
          </a:p>
        </p:txBody>
      </p:sp>
      <p:sp>
        <p:nvSpPr>
          <p:cNvPr id="58380" name="AutoShape 13"/>
          <p:cNvSpPr>
            <a:spLocks noChangeArrowheads="1"/>
          </p:cNvSpPr>
          <p:nvPr/>
        </p:nvSpPr>
        <p:spPr bwMode="auto">
          <a:xfrm>
            <a:off x="2819400" y="2895600"/>
            <a:ext cx="2667000" cy="7620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Data/Instructions</a:t>
            </a:r>
          </a:p>
        </p:txBody>
      </p:sp>
      <p:sp>
        <p:nvSpPr>
          <p:cNvPr id="58381" name="AutoShape 14"/>
          <p:cNvSpPr>
            <a:spLocks noChangeArrowheads="1"/>
          </p:cNvSpPr>
          <p:nvPr/>
        </p:nvSpPr>
        <p:spPr bwMode="auto">
          <a:xfrm>
            <a:off x="7467600" y="2819400"/>
            <a:ext cx="228600" cy="2819400"/>
          </a:xfrm>
          <a:prstGeom prst="upArrow">
            <a:avLst>
              <a:gd name="adj1" fmla="val 50000"/>
              <a:gd name="adj2" fmla="val 3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82" name="AutoShape 15"/>
          <p:cNvSpPr>
            <a:spLocks noChangeArrowheads="1"/>
          </p:cNvSpPr>
          <p:nvPr/>
        </p:nvSpPr>
        <p:spPr bwMode="auto">
          <a:xfrm rot="5400000">
            <a:off x="5600700" y="3771900"/>
            <a:ext cx="228600" cy="3657600"/>
          </a:xfrm>
          <a:prstGeom prst="upArrow">
            <a:avLst>
              <a:gd name="adj1" fmla="val 50000"/>
              <a:gd name="adj2" fmla="val 4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83" name="AutoShape 16"/>
          <p:cNvSpPr>
            <a:spLocks noChangeArrowheads="1"/>
          </p:cNvSpPr>
          <p:nvPr/>
        </p:nvSpPr>
        <p:spPr bwMode="auto">
          <a:xfrm>
            <a:off x="1676400" y="46482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2590800" y="574516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Deterministic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"/>
            <a:ext cx="5410200" cy="143192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59394" name="AutoShape 3"/>
          <p:cNvSpPr>
            <a:spLocks noChangeArrowheads="1"/>
          </p:cNvSpPr>
          <p:nvPr/>
        </p:nvSpPr>
        <p:spPr bwMode="auto">
          <a:xfrm rot="-5400000">
            <a:off x="6858000" y="1998663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6477000" y="5046663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6172200" y="1312863"/>
            <a:ext cx="1295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59397" name="AutoShape 6"/>
          <p:cNvSpPr>
            <a:spLocks noChangeArrowheads="1"/>
          </p:cNvSpPr>
          <p:nvPr/>
        </p:nvSpPr>
        <p:spPr bwMode="auto">
          <a:xfrm>
            <a:off x="8382000" y="3979863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398" name="AutoShape 7"/>
          <p:cNvSpPr>
            <a:spLocks noChangeArrowheads="1"/>
          </p:cNvSpPr>
          <p:nvPr/>
        </p:nvSpPr>
        <p:spPr bwMode="auto">
          <a:xfrm rot="5400000">
            <a:off x="6515100" y="3027363"/>
            <a:ext cx="228600" cy="3810000"/>
          </a:xfrm>
          <a:prstGeom prst="upArrow">
            <a:avLst>
              <a:gd name="adj1" fmla="val 50000"/>
              <a:gd name="adj2" fmla="val 4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6172200" y="3598863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59400" name="AutoShape 9"/>
          <p:cNvSpPr>
            <a:spLocks noChangeArrowheads="1"/>
          </p:cNvSpPr>
          <p:nvPr/>
        </p:nvSpPr>
        <p:spPr bwMode="auto">
          <a:xfrm>
            <a:off x="8382000" y="2227263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5486400" y="1312863"/>
            <a:ext cx="2286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59402" name="AutoShape 11"/>
          <p:cNvSpPr>
            <a:spLocks noChangeArrowheads="1"/>
          </p:cNvSpPr>
          <p:nvPr/>
        </p:nvSpPr>
        <p:spPr bwMode="auto">
          <a:xfrm>
            <a:off x="7467600" y="21510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3" name="AutoShape 12"/>
          <p:cNvSpPr>
            <a:spLocks noChangeArrowheads="1"/>
          </p:cNvSpPr>
          <p:nvPr/>
        </p:nvSpPr>
        <p:spPr bwMode="auto">
          <a:xfrm>
            <a:off x="7543800" y="39036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4" name="AutoShape 13"/>
          <p:cNvSpPr>
            <a:spLocks noChangeArrowheads="1"/>
          </p:cNvSpPr>
          <p:nvPr/>
        </p:nvSpPr>
        <p:spPr bwMode="auto">
          <a:xfrm>
            <a:off x="5715000" y="25320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5" name="AutoShape 14"/>
          <p:cNvSpPr>
            <a:spLocks noChangeArrowheads="1"/>
          </p:cNvSpPr>
          <p:nvPr/>
        </p:nvSpPr>
        <p:spPr bwMode="auto">
          <a:xfrm>
            <a:off x="5715000" y="39036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6" name="Text Box 15"/>
          <p:cNvSpPr txBox="1">
            <a:spLocks noChangeArrowheads="1"/>
          </p:cNvSpPr>
          <p:nvPr/>
        </p:nvSpPr>
        <p:spPr bwMode="auto">
          <a:xfrm>
            <a:off x="914400" y="1747838"/>
            <a:ext cx="373380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Main Memory is large and slow.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Cache is much smaller and much faster.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Control logic control keeps the main memory coherent. </a:t>
            </a:r>
          </a:p>
        </p:txBody>
      </p:sp>
      <p:sp>
        <p:nvSpPr>
          <p:cNvPr id="59407" name="Text Box 16"/>
          <p:cNvSpPr txBox="1">
            <a:spLocks noChangeArrowheads="1"/>
          </p:cNvSpPr>
          <p:nvPr/>
        </p:nvSpPr>
        <p:spPr bwMode="auto">
          <a:xfrm>
            <a:off x="838200" y="5516563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Non-Deterministic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20650"/>
            <a:ext cx="5410200" cy="2101850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- Three Levels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60418" name="AutoShape 3"/>
          <p:cNvSpPr>
            <a:spLocks noChangeArrowheads="1"/>
          </p:cNvSpPr>
          <p:nvPr/>
        </p:nvSpPr>
        <p:spPr bwMode="auto">
          <a:xfrm rot="-5400000">
            <a:off x="6858000" y="26670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6477000" y="61722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6172200" y="762000"/>
            <a:ext cx="15240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Gigabytes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Large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Slow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160 X</a:t>
            </a:r>
          </a:p>
        </p:txBody>
      </p:sp>
      <p:sp>
        <p:nvSpPr>
          <p:cNvPr id="60421" name="AutoShape 6"/>
          <p:cNvSpPr>
            <a:spLocks noChangeArrowheads="1"/>
          </p:cNvSpPr>
          <p:nvPr/>
        </p:nvSpPr>
        <p:spPr bwMode="auto">
          <a:xfrm>
            <a:off x="8382000" y="4648200"/>
            <a:ext cx="228600" cy="1524000"/>
          </a:xfrm>
          <a:prstGeom prst="upArrow">
            <a:avLst>
              <a:gd name="adj1" fmla="val 50000"/>
              <a:gd name="adj2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2" name="AutoShape 7"/>
          <p:cNvSpPr>
            <a:spLocks noChangeArrowheads="1"/>
          </p:cNvSpPr>
          <p:nvPr/>
        </p:nvSpPr>
        <p:spPr bwMode="auto">
          <a:xfrm rot="5400000">
            <a:off x="7353300" y="5067300"/>
            <a:ext cx="228600" cy="2133600"/>
          </a:xfrm>
          <a:prstGeom prst="up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6172200" y="4038600"/>
            <a:ext cx="1524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16X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L3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Memory</a:t>
            </a:r>
          </a:p>
        </p:txBody>
      </p:sp>
      <p:sp>
        <p:nvSpPr>
          <p:cNvPr id="60424" name="AutoShape 9"/>
          <p:cNvSpPr>
            <a:spLocks noChangeArrowheads="1"/>
          </p:cNvSpPr>
          <p:nvPr/>
        </p:nvSpPr>
        <p:spPr bwMode="auto">
          <a:xfrm>
            <a:off x="8382000" y="2895600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457200" y="1905000"/>
            <a:ext cx="12954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Control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</p:txBody>
      </p:sp>
      <p:sp>
        <p:nvSpPr>
          <p:cNvPr id="60426" name="AutoShape 11"/>
          <p:cNvSpPr>
            <a:spLocks noChangeArrowheads="1"/>
          </p:cNvSpPr>
          <p:nvPr/>
        </p:nvSpPr>
        <p:spPr bwMode="auto">
          <a:xfrm>
            <a:off x="7696200" y="28194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7" name="AutoShape 12"/>
          <p:cNvSpPr>
            <a:spLocks noChangeArrowheads="1"/>
          </p:cNvSpPr>
          <p:nvPr/>
        </p:nvSpPr>
        <p:spPr bwMode="auto">
          <a:xfrm>
            <a:off x="7696200" y="45720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8" name="AutoShape 13"/>
          <p:cNvSpPr>
            <a:spLocks noChangeArrowheads="1"/>
          </p:cNvSpPr>
          <p:nvPr/>
        </p:nvSpPr>
        <p:spPr bwMode="auto">
          <a:xfrm>
            <a:off x="1752600" y="3200400"/>
            <a:ext cx="4419600" cy="228600"/>
          </a:xfrm>
          <a:prstGeom prst="leftRightArrow">
            <a:avLst>
              <a:gd name="adj1" fmla="val 50000"/>
              <a:gd name="adj2" fmla="val 38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9" name="AutoShape 14"/>
          <p:cNvSpPr>
            <a:spLocks noChangeArrowheads="1"/>
          </p:cNvSpPr>
          <p:nvPr/>
        </p:nvSpPr>
        <p:spPr bwMode="auto">
          <a:xfrm>
            <a:off x="56388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30" name="Rectangle 15"/>
          <p:cNvSpPr>
            <a:spLocks noChangeArrowheads="1"/>
          </p:cNvSpPr>
          <p:nvPr/>
        </p:nvSpPr>
        <p:spPr bwMode="auto">
          <a:xfrm>
            <a:off x="4267200" y="42672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L2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Memory</a:t>
            </a:r>
          </a:p>
        </p:txBody>
      </p:sp>
      <p:sp>
        <p:nvSpPr>
          <p:cNvPr id="60431" name="Rectangle 16"/>
          <p:cNvSpPr>
            <a:spLocks noChangeArrowheads="1"/>
          </p:cNvSpPr>
          <p:nvPr/>
        </p:nvSpPr>
        <p:spPr bwMode="auto">
          <a:xfrm>
            <a:off x="2286000" y="43434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L1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Memory</a:t>
            </a:r>
          </a:p>
        </p:txBody>
      </p:sp>
      <p:sp>
        <p:nvSpPr>
          <p:cNvPr id="60432" name="AutoShape 17"/>
          <p:cNvSpPr>
            <a:spLocks noChangeArrowheads="1"/>
          </p:cNvSpPr>
          <p:nvPr/>
        </p:nvSpPr>
        <p:spPr bwMode="auto">
          <a:xfrm>
            <a:off x="17526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33" name="AutoShape 18"/>
          <p:cNvSpPr>
            <a:spLocks noChangeArrowheads="1"/>
          </p:cNvSpPr>
          <p:nvPr/>
        </p:nvSpPr>
        <p:spPr bwMode="auto">
          <a:xfrm>
            <a:off x="3657600" y="4572000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34" name="Text Box 19"/>
          <p:cNvSpPr txBox="1">
            <a:spLocks noChangeArrowheads="1"/>
          </p:cNvSpPr>
          <p:nvPr/>
        </p:nvSpPr>
        <p:spPr bwMode="auto">
          <a:xfrm>
            <a:off x="2498725" y="392747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2X</a:t>
            </a:r>
          </a:p>
        </p:txBody>
      </p:sp>
      <p:sp>
        <p:nvSpPr>
          <p:cNvPr id="60435" name="Text Box 20"/>
          <p:cNvSpPr txBox="1">
            <a:spLocks noChangeArrowheads="1"/>
          </p:cNvSpPr>
          <p:nvPr/>
        </p:nvSpPr>
        <p:spPr bwMode="auto">
          <a:xfrm>
            <a:off x="4403725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8X</a:t>
            </a:r>
          </a:p>
        </p:txBody>
      </p:sp>
      <p:sp>
        <p:nvSpPr>
          <p:cNvPr id="60436" name="Text Box 21"/>
          <p:cNvSpPr txBox="1">
            <a:spLocks noChangeArrowheads="1"/>
          </p:cNvSpPr>
          <p:nvPr/>
        </p:nvSpPr>
        <p:spPr bwMode="auto">
          <a:xfrm>
            <a:off x="6156325" y="52578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 Megabytes</a:t>
            </a:r>
          </a:p>
        </p:txBody>
      </p:sp>
      <p:sp>
        <p:nvSpPr>
          <p:cNvPr id="60437" name="Text Box 22"/>
          <p:cNvSpPr txBox="1">
            <a:spLocks noChangeArrowheads="1"/>
          </p:cNvSpPr>
          <p:nvPr/>
        </p:nvSpPr>
        <p:spPr bwMode="auto">
          <a:xfrm>
            <a:off x="4175125" y="5222875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128 Kilobytes</a:t>
            </a:r>
          </a:p>
        </p:txBody>
      </p:sp>
      <p:sp>
        <p:nvSpPr>
          <p:cNvPr id="60438" name="Text Box 23"/>
          <p:cNvSpPr txBox="1">
            <a:spLocks noChangeArrowheads="1"/>
          </p:cNvSpPr>
          <p:nvPr/>
        </p:nvSpPr>
        <p:spPr bwMode="auto">
          <a:xfrm>
            <a:off x="2212975" y="5029200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32 Kilobytes</a:t>
            </a:r>
          </a:p>
        </p:txBody>
      </p:sp>
      <p:sp>
        <p:nvSpPr>
          <p:cNvPr id="60439" name="Text Box 24"/>
          <p:cNvSpPr txBox="1">
            <a:spLocks noChangeArrowheads="1"/>
          </p:cNvSpPr>
          <p:nvPr/>
        </p:nvSpPr>
        <p:spPr bwMode="auto">
          <a:xfrm>
            <a:off x="1965325" y="2022475"/>
            <a:ext cx="371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        2 Gigahertz Clock        </a:t>
            </a:r>
          </a:p>
        </p:txBody>
      </p:sp>
      <p:sp>
        <p:nvSpPr>
          <p:cNvPr id="60440" name="Text Box 25"/>
          <p:cNvSpPr txBox="1">
            <a:spLocks noChangeArrowheads="1"/>
          </p:cNvSpPr>
          <p:nvPr/>
        </p:nvSpPr>
        <p:spPr bwMode="auto">
          <a:xfrm>
            <a:off x="304800" y="5638800"/>
            <a:ext cx="655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Really Non-Deterministic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Instructions</a:t>
            </a:r>
          </a:p>
        </p:txBody>
      </p:sp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13716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46482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44" name="Line 6"/>
          <p:cNvSpPr>
            <a:spLocks noChangeShapeType="1"/>
          </p:cNvSpPr>
          <p:nvPr/>
        </p:nvSpPr>
        <p:spPr bwMode="auto">
          <a:xfrm>
            <a:off x="2057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Line 7"/>
          <p:cNvSpPr>
            <a:spLocks noChangeShapeType="1"/>
          </p:cNvSpPr>
          <p:nvPr/>
        </p:nvSpPr>
        <p:spPr bwMode="auto">
          <a:xfrm>
            <a:off x="53340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Text Box 9"/>
          <p:cNvSpPr txBox="1">
            <a:spLocks noChangeArrowheads="1"/>
          </p:cNvSpPr>
          <p:nvPr/>
        </p:nvSpPr>
        <p:spPr bwMode="auto">
          <a:xfrm>
            <a:off x="2590800" y="1143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Floating Point Add Operation</a:t>
            </a:r>
          </a:p>
        </p:txBody>
      </p:sp>
      <p:sp>
        <p:nvSpPr>
          <p:cNvPr id="61447" name="Rectangle 10"/>
          <p:cNvSpPr>
            <a:spLocks noChangeArrowheads="1"/>
          </p:cNvSpPr>
          <p:nvPr/>
        </p:nvSpPr>
        <p:spPr bwMode="auto">
          <a:xfrm>
            <a:off x="13716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0</a:t>
            </a:r>
          </a:p>
        </p:txBody>
      </p:sp>
      <p:sp>
        <p:nvSpPr>
          <p:cNvPr id="61448" name="Rectangle 11"/>
          <p:cNvSpPr>
            <a:spLocks noChangeArrowheads="1"/>
          </p:cNvSpPr>
          <p:nvPr/>
        </p:nvSpPr>
        <p:spPr bwMode="auto">
          <a:xfrm>
            <a:off x="26670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1</a:t>
            </a:r>
          </a:p>
        </p:txBody>
      </p:sp>
      <p:sp>
        <p:nvSpPr>
          <p:cNvPr id="61449" name="Rectangle 12"/>
          <p:cNvSpPr>
            <a:spLocks noChangeArrowheads="1"/>
          </p:cNvSpPr>
          <p:nvPr/>
        </p:nvSpPr>
        <p:spPr bwMode="auto">
          <a:xfrm>
            <a:off x="1371600" y="37338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61450" name="Rectangle 13"/>
          <p:cNvSpPr>
            <a:spLocks noChangeArrowheads="1"/>
          </p:cNvSpPr>
          <p:nvPr/>
        </p:nvSpPr>
        <p:spPr bwMode="auto">
          <a:xfrm>
            <a:off x="1371600" y="4267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</p:txBody>
      </p:sp>
      <p:sp>
        <p:nvSpPr>
          <p:cNvPr id="61451" name="Text Box 14"/>
          <p:cNvSpPr txBox="1">
            <a:spLocks noChangeArrowheads="1"/>
          </p:cNvSpPr>
          <p:nvPr/>
        </p:nvSpPr>
        <p:spPr bwMode="auto">
          <a:xfrm>
            <a:off x="5470525" y="3541713"/>
            <a:ext cx="120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Alignment</a:t>
            </a:r>
          </a:p>
        </p:txBody>
      </p:sp>
      <p:sp>
        <p:nvSpPr>
          <p:cNvPr id="61452" name="Rectangle 15"/>
          <p:cNvSpPr>
            <a:spLocks noChangeArrowheads="1"/>
          </p:cNvSpPr>
          <p:nvPr/>
        </p:nvSpPr>
        <p:spPr bwMode="auto">
          <a:xfrm>
            <a:off x="1371600" y="5029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Adder </a:t>
            </a:r>
          </a:p>
        </p:txBody>
      </p:sp>
      <p:sp>
        <p:nvSpPr>
          <p:cNvPr id="61453" name="Rectangle 16"/>
          <p:cNvSpPr>
            <a:spLocks noChangeArrowheads="1"/>
          </p:cNvSpPr>
          <p:nvPr/>
        </p:nvSpPr>
        <p:spPr bwMode="auto">
          <a:xfrm>
            <a:off x="1371600" y="57150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Result</a:t>
            </a:r>
          </a:p>
        </p:txBody>
      </p:sp>
      <p:sp>
        <p:nvSpPr>
          <p:cNvPr id="61454" name="Line 17"/>
          <p:cNvSpPr>
            <a:spLocks noChangeShapeType="1"/>
          </p:cNvSpPr>
          <p:nvPr/>
        </p:nvSpPr>
        <p:spPr bwMode="auto">
          <a:xfrm>
            <a:off x="8077200" y="1447800"/>
            <a:ext cx="0" cy="464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8"/>
          <p:cNvSpPr>
            <a:spLocks noChangeShapeType="1"/>
          </p:cNvSpPr>
          <p:nvPr/>
        </p:nvSpPr>
        <p:spPr bwMode="auto">
          <a:xfrm>
            <a:off x="7162800" y="2514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19"/>
          <p:cNvSpPr>
            <a:spLocks noChangeShapeType="1"/>
          </p:cNvSpPr>
          <p:nvPr/>
        </p:nvSpPr>
        <p:spPr bwMode="auto">
          <a:xfrm>
            <a:off x="7162800" y="5562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20"/>
          <p:cNvSpPr>
            <a:spLocks noChangeShapeType="1"/>
          </p:cNvSpPr>
          <p:nvPr/>
        </p:nvSpPr>
        <p:spPr bwMode="auto">
          <a:xfrm>
            <a:off x="7162800" y="3505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21"/>
          <p:cNvSpPr>
            <a:spLocks noChangeShapeType="1"/>
          </p:cNvSpPr>
          <p:nvPr/>
        </p:nvSpPr>
        <p:spPr bwMode="auto">
          <a:xfrm>
            <a:off x="7162800" y="48768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22"/>
          <p:cNvSpPr>
            <a:spLocks noChangeShapeType="1"/>
          </p:cNvSpPr>
          <p:nvPr/>
        </p:nvSpPr>
        <p:spPr bwMode="auto">
          <a:xfrm>
            <a:off x="1676400" y="2286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23"/>
          <p:cNvSpPr>
            <a:spLocks noChangeShapeType="1"/>
          </p:cNvSpPr>
          <p:nvPr/>
        </p:nvSpPr>
        <p:spPr bwMode="auto">
          <a:xfrm flipH="1">
            <a:off x="3810000" y="22860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 flipH="1">
            <a:off x="4419600" y="2286000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>
            <a:off x="2514600" y="23622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Text Box 26"/>
          <p:cNvSpPr txBox="1">
            <a:spLocks noChangeArrowheads="1"/>
          </p:cNvSpPr>
          <p:nvPr/>
        </p:nvSpPr>
        <p:spPr bwMode="auto">
          <a:xfrm>
            <a:off x="7299325" y="722313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Pipeline Stages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066800" y="1295400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gfortran pebble.f -o pebble -O3 -fopenacc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1295400" y="1447800"/>
            <a:ext cx="6096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pebble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/>
              <a:t>Programming Languages</a:t>
            </a:r>
          </a:p>
          <a:p>
            <a:pPr eaLnBrk="1" hangingPunct="1"/>
            <a:r>
              <a:rPr lang="en-US" altLang="en-US"/>
              <a:t>Decomposition of a Problem Data Domain </a:t>
            </a:r>
          </a:p>
          <a:p>
            <a:pPr eaLnBrk="1" hangingPunct="1"/>
            <a:r>
              <a:rPr lang="en-US" altLang="en-US"/>
              <a:t>Programming Constructs for Parallel Computing</a:t>
            </a:r>
          </a:p>
          <a:p>
            <a:pPr eaLnBrk="1" hangingPunct="1"/>
            <a:r>
              <a:rPr lang="en-US" altLang="en-US"/>
              <a:t>Efficiency Modeling of Parallel Computing</a:t>
            </a:r>
          </a:p>
          <a:p>
            <a:pPr eaLnBrk="1" hangingPunct="1"/>
            <a:r>
              <a:rPr lang="en-US" altLang="en-US"/>
              <a:t>Cost of Operations – Algorithm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GitHub Repository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References/Links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>
                <a:latin typeface="Calibri" charset="0"/>
                <a:ea typeface="Calibri" charset="0"/>
                <a:cs typeface="Times New Roman" charset="0"/>
              </a:rPr>
              <a:t>Pebble References:</a:t>
            </a: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2"/>
              </a:rPr>
              <a:t>https://en.wikipedia.org/wiki/Acoustic_wave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spcBef>
                <a:spcPct val="0"/>
              </a:spcBef>
            </a:pPr>
            <a:r>
              <a:rPr lang="en-US" altLang="x-none" sz="1800">
                <a:latin typeface="Calibri" charset="0"/>
                <a:ea typeface="Calibri" charset="0"/>
                <a:cs typeface="Times New Roman" charset="0"/>
              </a:rPr>
              <a:t>Seismic Modeling and Imaging with the Complete Wave Equation, SEG Course Notes Series, No. 8. by Ralph Phillip Bording and Larry R. Lines</a:t>
            </a:r>
          </a:p>
          <a:p>
            <a:pPr marL="0">
              <a:spcBef>
                <a:spcPct val="0"/>
              </a:spcBef>
            </a:pPr>
            <a:r>
              <a:rPr lang="en-US" altLang="x-none" sz="180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3"/>
              </a:rPr>
              <a:t>https://en.wikipedia.org/wiki/Fortran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4"/>
              </a:rPr>
              <a:t>https://www.open-mpi.org/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5"/>
              </a:rPr>
              <a:t>https://computing.llnl.gov/tutorials/openMP/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6"/>
              </a:rPr>
              <a:t>https://www.openmp.org/resources/tutorials-articles/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7"/>
              </a:rPr>
              <a:t>https://www.openacc.org/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8"/>
              </a:rPr>
              <a:t>https://en.wikipedia.org/wiki/OpenACC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/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9"/>
              </a:rPr>
              <a:t>https://en.wikipedia.org/wiki/RGBA_color_model</a:t>
            </a:r>
            <a:endParaRPr lang="en-US" altLang="x-none" sz="1800">
              <a:ea typeface="Calibri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Compute 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Fortran – C codes</a:t>
            </a:r>
          </a:p>
          <a:p>
            <a:pPr eaLnBrk="1" hangingPunct="1">
              <a:defRPr/>
            </a:pPr>
            <a:r>
              <a:rPr lang="en-US" altLang="en-US" sz="2400" dirty="0" err="1"/>
              <a:t>OpenMPI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Linux Machines – Multi-Core Laptops with GPU’s</a:t>
            </a:r>
          </a:p>
          <a:p>
            <a:pPr eaLnBrk="1" hangingPunct="1">
              <a:defRPr/>
            </a:pPr>
            <a:r>
              <a:rPr lang="en-US" altLang="en-US" sz="2400" dirty="0"/>
              <a:t>Network machines – Local, Remote, or Cloud</a:t>
            </a:r>
          </a:p>
          <a:p>
            <a:pPr lvl="1" eaLnBrk="1" hangingPunct="1">
              <a:defRPr/>
            </a:pPr>
            <a:r>
              <a:rPr lang="en-US" altLang="en-US" sz="2000" dirty="0"/>
              <a:t>Connect with User ID and Password</a:t>
            </a:r>
          </a:p>
          <a:p>
            <a:pPr lvl="1" eaLnBrk="1" hangingPunct="1">
              <a:defRPr/>
            </a:pPr>
            <a:r>
              <a:rPr lang="en-US" altLang="en-US" sz="2000" dirty="0"/>
              <a:t>SSH w/o passwords – best if inside a very tight firewall</a:t>
            </a:r>
          </a:p>
          <a:p>
            <a:pPr eaLnBrk="1" hangingPunct="1">
              <a:defRPr/>
            </a:pPr>
            <a:r>
              <a:rPr lang="en-US" altLang="en-US" sz="2400" dirty="0"/>
              <a:t>Exa-Scale (10^18) machines with operations per second</a:t>
            </a:r>
          </a:p>
          <a:p>
            <a:pPr eaLnBrk="1" hangingPunct="1">
              <a:defRPr/>
            </a:pPr>
            <a:r>
              <a:rPr lang="en-US" altLang="en-US" sz="2400" dirty="0"/>
              <a:t>Network Mounted File Systems – NFS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Machines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Illiac – University of Illinois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PEPE – DOD Radar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FPS – Array Processors                   -1980’s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Cray X machines                              - 1980’s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Multiprocessors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Hardware – CM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PC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Blue Gene – 128,000 cpu’s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Oak Ridge Summit – IBM Power 9    - 2019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Japan’s – Number 1 in the TOP 500  - 2020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CRAY 2</a:t>
            </a:r>
          </a:p>
        </p:txBody>
      </p:sp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063"/>
            <a:ext cx="9144000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Beowulf Cluster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1529</Words>
  <Application>Microsoft Macintosh PowerPoint</Application>
  <PresentationFormat>On-screen Show (4:3)</PresentationFormat>
  <Paragraphs>428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Times New Roman</vt:lpstr>
      <vt:lpstr>Gulim</vt:lpstr>
      <vt:lpstr>Times</vt:lpstr>
      <vt:lpstr>Wingdings</vt:lpstr>
      <vt:lpstr>Calibri</vt:lpstr>
      <vt:lpstr>Default Design</vt:lpstr>
      <vt:lpstr>MathType 4.0 Equation</vt:lpstr>
      <vt:lpstr>Blue Waters Petascale Semester Curriculum v1.0 Unit 8: OpenACC Lesson 1: Accelerating Scientific Applications  Developed by R. Phillip Bording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Blue Waters Project</vt:lpstr>
      <vt:lpstr>Parallel Computing – Geophysical Data Processing</vt:lpstr>
      <vt:lpstr>Parallel Computing  </vt:lpstr>
      <vt:lpstr>Parallel Compute Examples</vt:lpstr>
      <vt:lpstr>History of Machines</vt:lpstr>
      <vt:lpstr>CRAY 2</vt:lpstr>
      <vt:lpstr>Beowulf Cluster </vt:lpstr>
      <vt:lpstr>Gaming Laptop with a GPU</vt:lpstr>
      <vt:lpstr>SIZE, COST, and HEAT</vt:lpstr>
      <vt:lpstr>Chips have λ = Wire Sizes Lambda Rules – now at 7 nanometers</vt:lpstr>
      <vt:lpstr>PowerPoint Presentation</vt:lpstr>
      <vt:lpstr>After Gustfason 2004</vt:lpstr>
      <vt:lpstr>Acoustic Waves – Pebble.f</vt:lpstr>
      <vt:lpstr>Acoustic, Constant Density</vt:lpstr>
      <vt:lpstr>Acoustic Waves in 2D</vt:lpstr>
      <vt:lpstr>Time Marching </vt:lpstr>
      <vt:lpstr>Movie Time  </vt:lpstr>
      <vt:lpstr>Algorithm Complexity</vt:lpstr>
      <vt:lpstr>PowerPoint Presentation</vt:lpstr>
      <vt:lpstr>Basic OpenACC Code </vt:lpstr>
      <vt:lpstr>Startup OpenACC Routines </vt:lpstr>
      <vt:lpstr>  Connecting CPU’s and GPU’s</vt:lpstr>
      <vt:lpstr>  Unified Shared Memory</vt:lpstr>
      <vt:lpstr>Serial Computer -Linear Address Space</vt:lpstr>
      <vt:lpstr>Unified Shared Memory Computer - Linear Address Space</vt:lpstr>
      <vt:lpstr>Unified Shared Memory Computer - Linear Address Space</vt:lpstr>
      <vt:lpstr>Unified Shared Memory Computer - Linear Address Space</vt:lpstr>
      <vt:lpstr>PowerPoint Presentation</vt:lpstr>
      <vt:lpstr>Floating Point Operations per Second </vt:lpstr>
      <vt:lpstr>Timing Code Methods</vt:lpstr>
      <vt:lpstr>Run Scripts</vt:lpstr>
      <vt:lpstr>PowerPoint Presentation</vt:lpstr>
      <vt:lpstr>OpenACC Fortran Basics</vt:lpstr>
      <vt:lpstr>OpenACC Fortran  in two MPI ranks and five ACC threads per MPI rank</vt:lpstr>
      <vt:lpstr>Vis with Graphics Magick </vt:lpstr>
      <vt:lpstr>Discussion Time</vt:lpstr>
      <vt:lpstr>Computing and Calculating Engines  Serial and Parallel Computers</vt:lpstr>
      <vt:lpstr>Software Design Issues</vt:lpstr>
      <vt:lpstr>Hardware Design Issues</vt:lpstr>
      <vt:lpstr>Serial Computer -Linear Address Space</vt:lpstr>
      <vt:lpstr>von Neumann Architecture Princeton</vt:lpstr>
      <vt:lpstr>Cache Memory Architecture</vt:lpstr>
      <vt:lpstr>Cache Memory - Three Levels Architecture</vt:lpstr>
      <vt:lpstr>Pipeline Instructions</vt:lpstr>
      <vt:lpstr>Discussion Time</vt:lpstr>
      <vt:lpstr>PowerPoint Presentation</vt:lpstr>
      <vt:lpstr>PowerPoint Presentation</vt:lpstr>
      <vt:lpstr>Discussion Time</vt:lpstr>
      <vt:lpstr>GitHub Repository</vt:lpstr>
      <vt:lpstr>References/Links</vt:lpstr>
    </vt:vector>
  </TitlesOfParts>
  <Company>Earth Scineces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pbording</dc:creator>
  <cp:lastModifiedBy>Aaron Weeden</cp:lastModifiedBy>
  <cp:revision>91</cp:revision>
  <cp:lastPrinted>2020-08-09T21:50:49Z</cp:lastPrinted>
  <dcterms:created xsi:type="dcterms:W3CDTF">2006-11-01T19:54:59Z</dcterms:created>
  <dcterms:modified xsi:type="dcterms:W3CDTF">2020-10-11T17:54:41Z</dcterms:modified>
</cp:coreProperties>
</file>