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C1062-C9E9-482D-B536-5E0C147E416D}" v="48" dt="2020-12-04T19:26:49.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ik Home" userId="68ebee5321e2cff8" providerId="LiveId" clId="{88BC1062-C9E9-482D-B536-5E0C147E416D}"/>
    <pc:docChg chg="undo redo custSel addSld delSld modSld">
      <pc:chgData name="Magik Home" userId="68ebee5321e2cff8" providerId="LiveId" clId="{88BC1062-C9E9-482D-B536-5E0C147E416D}" dt="2020-12-04T19:26:55.073" v="146" actId="1076"/>
      <pc:docMkLst>
        <pc:docMk/>
      </pc:docMkLst>
      <pc:sldChg chg="addSp delSp modSp mod">
        <pc:chgData name="Magik Home" userId="68ebee5321e2cff8" providerId="LiveId" clId="{88BC1062-C9E9-482D-B536-5E0C147E416D}" dt="2020-12-04T19:10:43.803" v="108" actId="2711"/>
        <pc:sldMkLst>
          <pc:docMk/>
          <pc:sldMk cId="4128000493" sldId="263"/>
        </pc:sldMkLst>
        <pc:spChg chg="add mod">
          <ac:chgData name="Magik Home" userId="68ebee5321e2cff8" providerId="LiveId" clId="{88BC1062-C9E9-482D-B536-5E0C147E416D}" dt="2020-12-04T19:10:43.803" v="108" actId="2711"/>
          <ac:spMkLst>
            <pc:docMk/>
            <pc:sldMk cId="4128000493" sldId="263"/>
            <ac:spMk id="8" creationId="{01C82D10-FFF0-4BD9-A334-832DA0E76CC4}"/>
          </ac:spMkLst>
        </pc:spChg>
        <pc:picChg chg="del">
          <ac:chgData name="Magik Home" userId="68ebee5321e2cff8" providerId="LiveId" clId="{88BC1062-C9E9-482D-B536-5E0C147E416D}" dt="2020-12-04T18:42:43.689" v="0" actId="478"/>
          <ac:picMkLst>
            <pc:docMk/>
            <pc:sldMk cId="4128000493" sldId="263"/>
            <ac:picMk id="4" creationId="{00000000-0000-0000-0000-000000000000}"/>
          </ac:picMkLst>
        </pc:picChg>
        <pc:picChg chg="add mod">
          <ac:chgData name="Magik Home" userId="68ebee5321e2cff8" providerId="LiveId" clId="{88BC1062-C9E9-482D-B536-5E0C147E416D}" dt="2020-12-04T18:42:53.259" v="6" actId="1076"/>
          <ac:picMkLst>
            <pc:docMk/>
            <pc:sldMk cId="4128000493" sldId="263"/>
            <ac:picMk id="6" creationId="{76B9FD30-636B-4ABC-A8B3-F016E6629193}"/>
          </ac:picMkLst>
        </pc:picChg>
        <pc:picChg chg="add del mod">
          <ac:chgData name="Magik Home" userId="68ebee5321e2cff8" providerId="LiveId" clId="{88BC1062-C9E9-482D-B536-5E0C147E416D}" dt="2020-12-04T18:50:56.588" v="32"/>
          <ac:picMkLst>
            <pc:docMk/>
            <pc:sldMk cId="4128000493" sldId="263"/>
            <ac:picMk id="10" creationId="{1538F954-E450-44C3-80F6-B45A434E2E1C}"/>
          </ac:picMkLst>
        </pc:picChg>
      </pc:sldChg>
      <pc:sldChg chg="addSp delSp modSp mod">
        <pc:chgData name="Magik Home" userId="68ebee5321e2cff8" providerId="LiveId" clId="{88BC1062-C9E9-482D-B536-5E0C147E416D}" dt="2020-12-04T19:10:50.603" v="109" actId="2711"/>
        <pc:sldMkLst>
          <pc:docMk/>
          <pc:sldMk cId="1423043437" sldId="264"/>
        </pc:sldMkLst>
        <pc:spChg chg="mod">
          <ac:chgData name="Magik Home" userId="68ebee5321e2cff8" providerId="LiveId" clId="{88BC1062-C9E9-482D-B536-5E0C147E416D}" dt="2020-12-04T18:48:55.130" v="24" actId="20577"/>
          <ac:spMkLst>
            <pc:docMk/>
            <pc:sldMk cId="1423043437" sldId="264"/>
            <ac:spMk id="3" creationId="{00000000-0000-0000-0000-000000000000}"/>
          </ac:spMkLst>
        </pc:spChg>
        <pc:spChg chg="add mod">
          <ac:chgData name="Magik Home" userId="68ebee5321e2cff8" providerId="LiveId" clId="{88BC1062-C9E9-482D-B536-5E0C147E416D}" dt="2020-12-04T19:10:50.603" v="109" actId="2711"/>
          <ac:spMkLst>
            <pc:docMk/>
            <pc:sldMk cId="1423043437" sldId="264"/>
            <ac:spMk id="9" creationId="{A0407DE4-1FA7-4E18-A94A-2F4CFBB4314B}"/>
          </ac:spMkLst>
        </pc:spChg>
        <pc:picChg chg="add del mod">
          <ac:chgData name="Magik Home" userId="68ebee5321e2cff8" providerId="LiveId" clId="{88BC1062-C9E9-482D-B536-5E0C147E416D}" dt="2020-12-04T18:50:41.735" v="26"/>
          <ac:picMkLst>
            <pc:docMk/>
            <pc:sldMk cId="1423043437" sldId="264"/>
            <ac:picMk id="5" creationId="{7D37BEA8-7BE3-41BF-A9F9-9112ABAF7540}"/>
          </ac:picMkLst>
        </pc:picChg>
        <pc:picChg chg="del">
          <ac:chgData name="Magik Home" userId="68ebee5321e2cff8" providerId="LiveId" clId="{88BC1062-C9E9-482D-B536-5E0C147E416D}" dt="2020-12-04T18:50:44.055" v="27" actId="478"/>
          <ac:picMkLst>
            <pc:docMk/>
            <pc:sldMk cId="1423043437" sldId="264"/>
            <ac:picMk id="6" creationId="{00000000-0000-0000-0000-000000000000}"/>
          </ac:picMkLst>
        </pc:picChg>
        <pc:picChg chg="add mod">
          <ac:chgData name="Magik Home" userId="68ebee5321e2cff8" providerId="LiveId" clId="{88BC1062-C9E9-482D-B536-5E0C147E416D}" dt="2020-12-04T18:50:49.308" v="30" actId="1076"/>
          <ac:picMkLst>
            <pc:docMk/>
            <pc:sldMk cId="1423043437" sldId="264"/>
            <ac:picMk id="8" creationId="{98D78FCB-6747-499A-810B-3C1E34678354}"/>
          </ac:picMkLst>
        </pc:picChg>
      </pc:sldChg>
      <pc:sldChg chg="addSp delSp modSp mod">
        <pc:chgData name="Magik Home" userId="68ebee5321e2cff8" providerId="LiveId" clId="{88BC1062-C9E9-482D-B536-5E0C147E416D}" dt="2020-12-04T19:11:06.323" v="110" actId="2711"/>
        <pc:sldMkLst>
          <pc:docMk/>
          <pc:sldMk cId="3497251861" sldId="265"/>
        </pc:sldMkLst>
        <pc:spChg chg="add mod">
          <ac:chgData name="Magik Home" userId="68ebee5321e2cff8" providerId="LiveId" clId="{88BC1062-C9E9-482D-B536-5E0C147E416D}" dt="2020-12-04T19:11:06.323" v="110" actId="2711"/>
          <ac:spMkLst>
            <pc:docMk/>
            <pc:sldMk cId="3497251861" sldId="265"/>
            <ac:spMk id="8" creationId="{22B2AB1D-29E4-498C-B9B2-FDE34F0BAB45}"/>
          </ac:spMkLst>
        </pc:spChg>
        <pc:graphicFrameChg chg="add del mod">
          <ac:chgData name="Magik Home" userId="68ebee5321e2cff8" providerId="LiveId" clId="{88BC1062-C9E9-482D-B536-5E0C147E416D}" dt="2020-12-04T18:55:26.120" v="66"/>
          <ac:graphicFrameMkLst>
            <pc:docMk/>
            <pc:sldMk cId="3497251861" sldId="265"/>
            <ac:graphicFrameMk id="4" creationId="{29A3D0D9-E2AD-4B1C-AF2E-71D0574056E9}"/>
          </ac:graphicFrameMkLst>
        </pc:graphicFrameChg>
        <pc:graphicFrameChg chg="add del mod">
          <ac:chgData name="Magik Home" userId="68ebee5321e2cff8" providerId="LiveId" clId="{88BC1062-C9E9-482D-B536-5E0C147E416D}" dt="2020-12-04T18:55:35.121" v="68"/>
          <ac:graphicFrameMkLst>
            <pc:docMk/>
            <pc:sldMk cId="3497251861" sldId="265"/>
            <ac:graphicFrameMk id="6" creationId="{178FA12A-29E0-4C55-80C1-1F99C93D81D5}"/>
          </ac:graphicFrameMkLst>
        </pc:graphicFrameChg>
        <pc:picChg chg="del">
          <ac:chgData name="Magik Home" userId="68ebee5321e2cff8" providerId="LiveId" clId="{88BC1062-C9E9-482D-B536-5E0C147E416D}" dt="2020-12-04T18:56:04.527" v="69" actId="478"/>
          <ac:picMkLst>
            <pc:docMk/>
            <pc:sldMk cId="3497251861" sldId="265"/>
            <ac:picMk id="5" creationId="{00000000-0000-0000-0000-000000000000}"/>
          </ac:picMkLst>
        </pc:picChg>
        <pc:picChg chg="add mod">
          <ac:chgData name="Magik Home" userId="68ebee5321e2cff8" providerId="LiveId" clId="{88BC1062-C9E9-482D-B536-5E0C147E416D}" dt="2020-12-04T18:56:10.874" v="72" actId="1076"/>
          <ac:picMkLst>
            <pc:docMk/>
            <pc:sldMk cId="3497251861" sldId="265"/>
            <ac:picMk id="1026" creationId="{087036D2-83D9-41FC-A204-8E4556534F62}"/>
          </ac:picMkLst>
        </pc:picChg>
      </pc:sldChg>
      <pc:sldChg chg="addSp delSp modSp mod">
        <pc:chgData name="Magik Home" userId="68ebee5321e2cff8" providerId="LiveId" clId="{88BC1062-C9E9-482D-B536-5E0C147E416D}" dt="2020-12-04T19:11:21.165" v="112" actId="14100"/>
        <pc:sldMkLst>
          <pc:docMk/>
          <pc:sldMk cId="4261563017" sldId="266"/>
        </pc:sldMkLst>
        <pc:spChg chg="add mod">
          <ac:chgData name="Magik Home" userId="68ebee5321e2cff8" providerId="LiveId" clId="{88BC1062-C9E9-482D-B536-5E0C147E416D}" dt="2020-12-04T19:11:21.165" v="112" actId="14100"/>
          <ac:spMkLst>
            <pc:docMk/>
            <pc:sldMk cId="4261563017" sldId="266"/>
            <ac:spMk id="9" creationId="{B5AB7146-2287-464D-AF2F-41B1EEC7B191}"/>
          </ac:spMkLst>
        </pc:spChg>
        <pc:picChg chg="del">
          <ac:chgData name="Magik Home" userId="68ebee5321e2cff8" providerId="LiveId" clId="{88BC1062-C9E9-482D-B536-5E0C147E416D}" dt="2020-12-04T19:01:02.672" v="78" actId="478"/>
          <ac:picMkLst>
            <pc:docMk/>
            <pc:sldMk cId="4261563017" sldId="266"/>
            <ac:picMk id="5" creationId="{00000000-0000-0000-0000-000000000000}"/>
          </ac:picMkLst>
        </pc:picChg>
        <pc:picChg chg="add del mod">
          <ac:chgData name="Magik Home" userId="68ebee5321e2cff8" providerId="LiveId" clId="{88BC1062-C9E9-482D-B536-5E0C147E416D}" dt="2020-12-04T19:01:01.562" v="77"/>
          <ac:picMkLst>
            <pc:docMk/>
            <pc:sldMk cId="4261563017" sldId="266"/>
            <ac:picMk id="6" creationId="{A04ECD54-85EB-4C8F-9969-5B8B9F65B36E}"/>
          </ac:picMkLst>
        </pc:picChg>
        <pc:picChg chg="add mod">
          <ac:chgData name="Magik Home" userId="68ebee5321e2cff8" providerId="LiveId" clId="{88BC1062-C9E9-482D-B536-5E0C147E416D}" dt="2020-12-04T19:01:16.767" v="88" actId="1076"/>
          <ac:picMkLst>
            <pc:docMk/>
            <pc:sldMk cId="4261563017" sldId="266"/>
            <ac:picMk id="8" creationId="{B27F4B3A-D452-427E-872F-F8CE066EFA8F}"/>
          </ac:picMkLst>
        </pc:picChg>
      </pc:sldChg>
      <pc:sldChg chg="addSp delSp modSp mod">
        <pc:chgData name="Magik Home" userId="68ebee5321e2cff8" providerId="LiveId" clId="{88BC1062-C9E9-482D-B536-5E0C147E416D}" dt="2020-12-04T19:11:28.681" v="113" actId="2711"/>
        <pc:sldMkLst>
          <pc:docMk/>
          <pc:sldMk cId="3685084141" sldId="267"/>
        </pc:sldMkLst>
        <pc:spChg chg="add mod">
          <ac:chgData name="Magik Home" userId="68ebee5321e2cff8" providerId="LiveId" clId="{88BC1062-C9E9-482D-B536-5E0C147E416D}" dt="2020-12-04T19:11:28.681" v="113" actId="2711"/>
          <ac:spMkLst>
            <pc:docMk/>
            <pc:sldMk cId="3685084141" sldId="267"/>
            <ac:spMk id="7" creationId="{623D3C27-539C-4F16-B118-D85CCC0C9067}"/>
          </ac:spMkLst>
        </pc:spChg>
        <pc:picChg chg="del">
          <ac:chgData name="Magik Home" userId="68ebee5321e2cff8" providerId="LiveId" clId="{88BC1062-C9E9-482D-B536-5E0C147E416D}" dt="2020-12-04T19:07:33.215" v="98" actId="478"/>
          <ac:picMkLst>
            <pc:docMk/>
            <pc:sldMk cId="3685084141" sldId="267"/>
            <ac:picMk id="5" creationId="{00000000-0000-0000-0000-000000000000}"/>
          </ac:picMkLst>
        </pc:picChg>
        <pc:picChg chg="add mod">
          <ac:chgData name="Magik Home" userId="68ebee5321e2cff8" providerId="LiveId" clId="{88BC1062-C9E9-482D-B536-5E0C147E416D}" dt="2020-12-04T19:07:41.196" v="102" actId="1076"/>
          <ac:picMkLst>
            <pc:docMk/>
            <pc:sldMk cId="3685084141" sldId="267"/>
            <ac:picMk id="6" creationId="{0AA14A2B-0A37-4D72-AB05-F1C4DE2AB3E4}"/>
          </ac:picMkLst>
        </pc:picChg>
      </pc:sldChg>
      <pc:sldChg chg="addSp delSp modSp mod">
        <pc:chgData name="Magik Home" userId="68ebee5321e2cff8" providerId="LiveId" clId="{88BC1062-C9E9-482D-B536-5E0C147E416D}" dt="2020-12-04T19:20:23.208" v="132" actId="1076"/>
        <pc:sldMkLst>
          <pc:docMk/>
          <pc:sldMk cId="3746939051" sldId="268"/>
        </pc:sldMkLst>
        <pc:spChg chg="add del">
          <ac:chgData name="Magik Home" userId="68ebee5321e2cff8" providerId="LiveId" clId="{88BC1062-C9E9-482D-B536-5E0C147E416D}" dt="2020-12-04T19:16:12.906" v="115" actId="22"/>
          <ac:spMkLst>
            <pc:docMk/>
            <pc:sldMk cId="3746939051" sldId="268"/>
            <ac:spMk id="6" creationId="{7D492AC3-5232-4A03-9DA2-BE576D47E5CF}"/>
          </ac:spMkLst>
        </pc:spChg>
        <pc:spChg chg="add del mod">
          <ac:chgData name="Magik Home" userId="68ebee5321e2cff8" providerId="LiveId" clId="{88BC1062-C9E9-482D-B536-5E0C147E416D}" dt="2020-12-04T19:17:28.763" v="123" actId="120"/>
          <ac:spMkLst>
            <pc:docMk/>
            <pc:sldMk cId="3746939051" sldId="268"/>
            <ac:spMk id="7" creationId="{9C8067CA-1D14-4A2D-91E6-01530EC198E8}"/>
          </ac:spMkLst>
        </pc:spChg>
        <pc:graphicFrameChg chg="add del mod">
          <ac:chgData name="Magik Home" userId="68ebee5321e2cff8" providerId="LiveId" clId="{88BC1062-C9E9-482D-B536-5E0C147E416D}" dt="2020-12-04T19:16:43.594" v="120"/>
          <ac:graphicFrameMkLst>
            <pc:docMk/>
            <pc:sldMk cId="3746939051" sldId="268"/>
            <ac:graphicFrameMk id="8" creationId="{C126D30F-F0AE-4FF7-8097-6E9516E464D8}"/>
          </ac:graphicFrameMkLst>
        </pc:graphicFrameChg>
        <pc:picChg chg="add del mod">
          <ac:chgData name="Magik Home" userId="68ebee5321e2cff8" providerId="LiveId" clId="{88BC1062-C9E9-482D-B536-5E0C147E416D}" dt="2020-12-04T19:20:14.408" v="128" actId="478"/>
          <ac:picMkLst>
            <pc:docMk/>
            <pc:sldMk cId="3746939051" sldId="268"/>
            <ac:picMk id="5" creationId="{00000000-0000-0000-0000-000000000000}"/>
          </ac:picMkLst>
        </pc:picChg>
        <pc:picChg chg="add del mod">
          <ac:chgData name="Magik Home" userId="68ebee5321e2cff8" providerId="LiveId" clId="{88BC1062-C9E9-482D-B536-5E0C147E416D}" dt="2020-12-04T19:20:23.208" v="132" actId="1076"/>
          <ac:picMkLst>
            <pc:docMk/>
            <pc:sldMk cId="3746939051" sldId="268"/>
            <ac:picMk id="2050" creationId="{4FEA67AC-A278-48C5-BD94-C907857ED7B6}"/>
          </ac:picMkLst>
        </pc:picChg>
      </pc:sldChg>
      <pc:sldChg chg="addSp delSp modSp add del mod">
        <pc:chgData name="Magik Home" userId="68ebee5321e2cff8" providerId="LiveId" clId="{88BC1062-C9E9-482D-B536-5E0C147E416D}" dt="2020-12-04T19:26:55.073" v="146" actId="1076"/>
        <pc:sldMkLst>
          <pc:docMk/>
          <pc:sldMk cId="3620262547" sldId="269"/>
        </pc:sldMkLst>
        <pc:spChg chg="add mod">
          <ac:chgData name="Magik Home" userId="68ebee5321e2cff8" providerId="LiveId" clId="{88BC1062-C9E9-482D-B536-5E0C147E416D}" dt="2020-12-04T19:26:55.073" v="146" actId="1076"/>
          <ac:spMkLst>
            <pc:docMk/>
            <pc:sldMk cId="3620262547" sldId="269"/>
            <ac:spMk id="7" creationId="{24E28F68-B645-404E-AB95-DE912F54FF9E}"/>
          </ac:spMkLst>
        </pc:spChg>
        <pc:picChg chg="add mod">
          <ac:chgData name="Magik Home" userId="68ebee5321e2cff8" providerId="LiveId" clId="{88BC1062-C9E9-482D-B536-5E0C147E416D}" dt="2020-12-04T19:21:26.275" v="143" actId="1076"/>
          <ac:picMkLst>
            <pc:docMk/>
            <pc:sldMk cId="3620262547" sldId="269"/>
            <ac:picMk id="5" creationId="{13AF5F2D-121D-412D-9D94-6AF5B95DFFAD}"/>
          </ac:picMkLst>
        </pc:picChg>
        <pc:picChg chg="del">
          <ac:chgData name="Magik Home" userId="68ebee5321e2cff8" providerId="LiveId" clId="{88BC1062-C9E9-482D-B536-5E0C147E416D}" dt="2020-12-04T19:21:17.660" v="137" actId="478"/>
          <ac:picMkLst>
            <pc:docMk/>
            <pc:sldMk cId="3620262547" sldId="269"/>
            <ac:picMk id="6" creationId="{00000000-0000-0000-0000-000000000000}"/>
          </ac:picMkLst>
        </pc:picChg>
      </pc:sldChg>
      <pc:sldChg chg="addSp delSp modSp">
        <pc:chgData name="Magik Home" userId="68ebee5321e2cff8" providerId="LiveId" clId="{88BC1062-C9E9-482D-B536-5E0C147E416D}" dt="2020-12-04T19:21:15.636" v="135"/>
        <pc:sldMkLst>
          <pc:docMk/>
          <pc:sldMk cId="1844687405" sldId="270"/>
        </pc:sldMkLst>
        <pc:picChg chg="add del mod">
          <ac:chgData name="Magik Home" userId="68ebee5321e2cff8" providerId="LiveId" clId="{88BC1062-C9E9-482D-B536-5E0C147E416D}" dt="2020-12-04T19:21:15.636" v="135"/>
          <ac:picMkLst>
            <pc:docMk/>
            <pc:sldMk cId="1844687405" sldId="270"/>
            <ac:picMk id="5" creationId="{2399E6D1-CC78-4705-8114-835E6BFCA2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F8C69-B354-AA4A-BE89-23247935F46D}" type="datetimeFigureOut">
              <a:rPr lang="en-US" smtClean="0"/>
              <a:t>12/4/2020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91ABD-05F8-F841-A402-625DE2F3065A}" type="slidenum">
              <a:rPr lang="en-US" smtClean="0"/>
              <a:t>‹#›</a:t>
            </a:fld>
            <a:endParaRPr lang="en-US"/>
          </a:p>
        </p:txBody>
      </p:sp>
    </p:spTree>
    <p:extLst>
      <p:ext uri="{BB962C8B-B14F-4D97-AF65-F5344CB8AC3E}">
        <p14:creationId xmlns:p14="http://schemas.microsoft.com/office/powerpoint/2010/main" val="168273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58397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B20506-12EC-1649-864B-FCEFF4C5FDE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1193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20506-12EC-1649-864B-FCEFF4C5FDE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25677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20506-12EC-1649-864B-FCEFF4C5FDE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8388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20506-12EC-1649-864B-FCEFF4C5FDE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03253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20506-12EC-1649-864B-FCEFF4C5FDE1}"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4003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B20506-12EC-1649-864B-FCEFF4C5FDE1}"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9838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B20506-12EC-1649-864B-FCEFF4C5FDE1}"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0136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B20506-12EC-1649-864B-FCEFF4C5FDE1}"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9857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20506-12EC-1649-864B-FCEFF4C5FDE1}"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5778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32303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5279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20506-12EC-1649-864B-FCEFF4C5FDE1}" type="datetimeFigureOut">
              <a:rPr lang="en-US" smtClean="0"/>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8A1A-C38D-0742-8F1A-E668BD9AF14C}" type="slidenum">
              <a:rPr lang="en-US" smtClean="0"/>
              <a:t>‹#›</a:t>
            </a:fld>
            <a:endParaRPr lang="en-US"/>
          </a:p>
        </p:txBody>
      </p:sp>
    </p:spTree>
    <p:extLst>
      <p:ext uri="{BB962C8B-B14F-4D97-AF65-F5344CB8AC3E}">
        <p14:creationId xmlns:p14="http://schemas.microsoft.com/office/powerpoint/2010/main" val="129028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en/photo/144106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vectors/traffic-light-red-black-green-24177/"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bluediamondgallery.com/typewriter/p/processing.html"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www.nyphotographic.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creativecommons.org/publicdomain/zero/1.0/deed.en" TargetMode="External"/><Relationship Id="rId5" Type="http://schemas.openxmlformats.org/officeDocument/2006/relationships/hyperlink" Target="https://commons.wikimedia.org/wiki/User:Syp" TargetMode="External"/><Relationship Id="rId4" Type="http://schemas.openxmlformats.org/officeDocument/2006/relationships/hyperlink" Target="https://commons.wikimedia.org/wiki/File:Penny_graph_11_nodes.sv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pixabay.com/illustrations/nested-winding-cubic-cube-hexagon-330716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Fructose_3D_ball-and-stick_model.png"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reativecommons.org/licenses/by-sa/3.0/deed.en" TargetMode="External"/><Relationship Id="rId4" Type="http://schemas.openxmlformats.org/officeDocument/2006/relationships/hyperlink" Target="https://commons.wikimedia.org/w/index.php?title=User:That_kiwi_guy&amp;action=edit&amp;redlink=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Andromeda_Galaxy_(with_h-alpha).jpg"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creativecommons.org/licenses/by/2.0/deed.en" TargetMode="External"/><Relationship Id="rId4" Type="http://schemas.openxmlformats.org/officeDocument/2006/relationships/hyperlink" Target="https://www.flickr.com/photos/8269775@N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6: Hybrid MPI + </a:t>
            </a:r>
            <a:r>
              <a:rPr lang="en-US" sz="2700" b="1" dirty="0" err="1">
                <a:latin typeface="Times New Roman" charset="0"/>
                <a:ea typeface="Times New Roman" charset="0"/>
                <a:cs typeface="Times New Roman" charset="0"/>
              </a:rPr>
              <a:t>OpenMP</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2: When to Use </a:t>
            </a:r>
            <a:r>
              <a:rPr lang="en-US" sz="2700" b="1" dirty="0" err="1">
                <a:latin typeface="Times New Roman" charset="0"/>
                <a:ea typeface="Times New Roman" charset="0"/>
                <a:cs typeface="Times New Roman" charset="0"/>
              </a:rPr>
              <a:t>OpenMP</a:t>
            </a:r>
            <a:r>
              <a:rPr lang="en-US" sz="2700" b="1" dirty="0">
                <a:latin typeface="Times New Roman" charset="0"/>
                <a:ea typeface="Times New Roman" charset="0"/>
                <a:cs typeface="Times New Roman" charset="0"/>
              </a:rPr>
              <a:t> vs. MPI vs. Both</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4448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a:t>We want to calculate the photosynthetic rate of each individual leaf of 10,000 different plants. The photosynthetic rate of one plant does not affect the photosynthetic rate of another, but the photosynthetic rate of one leaf of a plant can affect the photosynthetic rate of another leaf on the same plant</a:t>
            </a:r>
          </a:p>
          <a:p>
            <a:pPr marL="0" indent="0">
              <a:buNone/>
            </a:pPr>
            <a:endParaRPr lang="en-US" dirty="0"/>
          </a:p>
          <a:p>
            <a:pPr marL="0" indent="0">
              <a:buNone/>
            </a:pPr>
            <a:r>
              <a:rPr lang="en-US" sz="4600" dirty="0" err="1"/>
              <a:t>OpenMP</a:t>
            </a:r>
            <a:r>
              <a:rPr lang="en-US" sz="4600" dirty="0"/>
              <a:t>, MPI, or hybrid?</a:t>
            </a:r>
          </a:p>
          <a:p>
            <a:pPr marL="0" indent="0">
              <a:buNone/>
            </a:pPr>
            <a:r>
              <a:rPr lang="en-US" sz="4600" dirty="0"/>
              <a:t>WHY?</a:t>
            </a:r>
          </a:p>
        </p:txBody>
      </p:sp>
      <p:pic>
        <p:nvPicPr>
          <p:cNvPr id="8" name="Picture 7">
            <a:extLst>
              <a:ext uri="{FF2B5EF4-FFF2-40B4-BE49-F238E27FC236}">
                <a16:creationId xmlns:a16="http://schemas.microsoft.com/office/drawing/2014/main" id="{98D78FCB-6747-499A-810B-3C1E34678354}"/>
              </a:ext>
            </a:extLst>
          </p:cNvPr>
          <p:cNvPicPr>
            <a:picLocks noChangeAspect="1"/>
          </p:cNvPicPr>
          <p:nvPr/>
        </p:nvPicPr>
        <p:blipFill>
          <a:blip r:embed="rId2"/>
          <a:stretch>
            <a:fillRect/>
          </a:stretch>
        </p:blipFill>
        <p:spPr>
          <a:xfrm>
            <a:off x="5123468" y="1513001"/>
            <a:ext cx="3563332" cy="2672499"/>
          </a:xfrm>
          <a:prstGeom prst="rect">
            <a:avLst/>
          </a:prstGeom>
        </p:spPr>
      </p:pic>
      <p:sp>
        <p:nvSpPr>
          <p:cNvPr id="9" name="TextBox 8">
            <a:extLst>
              <a:ext uri="{FF2B5EF4-FFF2-40B4-BE49-F238E27FC236}">
                <a16:creationId xmlns:a16="http://schemas.microsoft.com/office/drawing/2014/main" id="{A0407DE4-1FA7-4E18-A94A-2F4CFBB4314B}"/>
              </a:ext>
            </a:extLst>
          </p:cNvPr>
          <p:cNvSpPr txBox="1"/>
          <p:nvPr/>
        </p:nvSpPr>
        <p:spPr>
          <a:xfrm>
            <a:off x="5123468" y="4281957"/>
            <a:ext cx="385085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3"/>
              </a:rPr>
              <a:t>Young tree </a:t>
            </a:r>
            <a:r>
              <a:rPr lang="en-US" sz="1800" dirty="0">
                <a:latin typeface="+mj-lt"/>
                <a:ea typeface="Roboto"/>
                <a:cs typeface="Roboto"/>
                <a:sym typeface="Roboto"/>
              </a:rPr>
              <a:t>is in the public domain</a:t>
            </a:r>
          </a:p>
        </p:txBody>
      </p:sp>
    </p:spTree>
    <p:extLst>
      <p:ext uri="{BB962C8B-B14F-4D97-AF65-F5344CB8AC3E}">
        <p14:creationId xmlns:p14="http://schemas.microsoft.com/office/powerpoint/2010/main" val="14230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92500" lnSpcReduction="20000"/>
          </a:bodyPr>
          <a:lstStyle/>
          <a:p>
            <a:r>
              <a:rPr lang="en-US" dirty="0"/>
              <a:t>We need to analyze the amount of traffic that goes through a neighborhood with 4 intersections to determine whether or not putting traffic lights in would be helpful</a:t>
            </a:r>
          </a:p>
          <a:p>
            <a:pPr marL="0" indent="0">
              <a:buNone/>
            </a:pPr>
            <a:endParaRPr lang="en-US" dirty="0"/>
          </a:p>
          <a:p>
            <a:pPr marL="0" indent="0">
              <a:buNone/>
            </a:pPr>
            <a:r>
              <a:rPr lang="en-US" dirty="0" err="1"/>
              <a:t>OpenMP</a:t>
            </a:r>
            <a:r>
              <a:rPr lang="en-US" dirty="0"/>
              <a:t>, MPI, or hybrid?</a:t>
            </a:r>
          </a:p>
          <a:p>
            <a:pPr marL="0" indent="0">
              <a:buNone/>
            </a:pPr>
            <a:r>
              <a:rPr lang="en-US" dirty="0"/>
              <a:t>WHY?</a:t>
            </a:r>
          </a:p>
        </p:txBody>
      </p:sp>
      <p:pic>
        <p:nvPicPr>
          <p:cNvPr id="1026" name="Picture 2" descr="Traffic Light, Red, Black, Green, Yellow, Traffic">
            <a:extLst>
              <a:ext uri="{FF2B5EF4-FFF2-40B4-BE49-F238E27FC236}">
                <a16:creationId xmlns:a16="http://schemas.microsoft.com/office/drawing/2014/main" id="{087036D2-83D9-41FC-A204-8E4556534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218" y="1417638"/>
            <a:ext cx="2914650"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B2AB1D-29E4-498C-B9B2-FDE34F0BAB45}"/>
              </a:ext>
            </a:extLst>
          </p:cNvPr>
          <p:cNvSpPr txBox="1"/>
          <p:nvPr/>
        </p:nvSpPr>
        <p:spPr>
          <a:xfrm>
            <a:off x="5123468" y="5117196"/>
            <a:ext cx="385085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3"/>
              </a:rPr>
              <a:t>Traffic Light</a:t>
            </a:r>
            <a:r>
              <a:rPr lang="en-US" sz="1800" dirty="0">
                <a:latin typeface="+mj-lt"/>
                <a:ea typeface="Roboto"/>
                <a:cs typeface="Roboto"/>
                <a:sym typeface="Roboto"/>
              </a:rPr>
              <a:t> is in the public domain</a:t>
            </a:r>
          </a:p>
        </p:txBody>
      </p:sp>
    </p:spTree>
    <p:extLst>
      <p:ext uri="{BB962C8B-B14F-4D97-AF65-F5344CB8AC3E}">
        <p14:creationId xmlns:p14="http://schemas.microsoft.com/office/powerpoint/2010/main" val="349725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a:t>We will perform a scalability student on an image processing algorithm to see how well the algorithm scales with really large datasets. The example dataset you will run your strong and weak scalability studies on is 4 TB in size</a:t>
            </a:r>
          </a:p>
          <a:p>
            <a:pPr marL="0" indent="0">
              <a:buNone/>
            </a:pPr>
            <a:endParaRPr lang="en-US" dirty="0"/>
          </a:p>
          <a:p>
            <a:pPr marL="0" indent="0">
              <a:buNone/>
            </a:pPr>
            <a:r>
              <a:rPr lang="en-US" dirty="0" err="1"/>
              <a:t>OpenMP</a:t>
            </a:r>
            <a:r>
              <a:rPr lang="en-US" dirty="0"/>
              <a:t>, MPI, or hybrid?</a:t>
            </a:r>
          </a:p>
          <a:p>
            <a:pPr marL="0" indent="0">
              <a:buNone/>
            </a:pPr>
            <a:r>
              <a:rPr lang="en-US" dirty="0"/>
              <a:t>WHY?</a:t>
            </a:r>
          </a:p>
        </p:txBody>
      </p:sp>
      <p:pic>
        <p:nvPicPr>
          <p:cNvPr id="8" name="Picture 7" descr="Diagram, engineering drawing&#10;&#10;Description automatically generated">
            <a:extLst>
              <a:ext uri="{FF2B5EF4-FFF2-40B4-BE49-F238E27FC236}">
                <a16:creationId xmlns:a16="http://schemas.microsoft.com/office/drawing/2014/main" id="{B27F4B3A-D452-427E-872F-F8CE066EFA8F}"/>
              </a:ext>
            </a:extLst>
          </p:cNvPr>
          <p:cNvPicPr>
            <a:picLocks noChangeAspect="1"/>
          </p:cNvPicPr>
          <p:nvPr/>
        </p:nvPicPr>
        <p:blipFill>
          <a:blip r:embed="rId2"/>
          <a:stretch>
            <a:fillRect/>
          </a:stretch>
        </p:blipFill>
        <p:spPr>
          <a:xfrm>
            <a:off x="5114724" y="1769883"/>
            <a:ext cx="3572076" cy="2387338"/>
          </a:xfrm>
          <a:prstGeom prst="rect">
            <a:avLst/>
          </a:prstGeom>
        </p:spPr>
      </p:pic>
      <p:sp>
        <p:nvSpPr>
          <p:cNvPr id="9" name="TextBox 8">
            <a:extLst>
              <a:ext uri="{FF2B5EF4-FFF2-40B4-BE49-F238E27FC236}">
                <a16:creationId xmlns:a16="http://schemas.microsoft.com/office/drawing/2014/main" id="{B5AB7146-2287-464D-AF2F-41B1EEC7B191}"/>
              </a:ext>
            </a:extLst>
          </p:cNvPr>
          <p:cNvSpPr txBox="1"/>
          <p:nvPr/>
        </p:nvSpPr>
        <p:spPr>
          <a:xfrm>
            <a:off x="4992175" y="4375283"/>
            <a:ext cx="4085837"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3"/>
              </a:rPr>
              <a:t>Processing</a:t>
            </a:r>
            <a:r>
              <a:rPr lang="en-US" sz="1800" dirty="0">
                <a:latin typeface="+mj-lt"/>
                <a:ea typeface="Roboto"/>
                <a:cs typeface="Roboto"/>
                <a:sym typeface="Roboto"/>
              </a:rPr>
              <a:t> by </a:t>
            </a:r>
            <a:r>
              <a:rPr lang="en-US" dirty="0">
                <a:latin typeface="+mj-lt"/>
                <a:hlinkClick r:id="rId4"/>
              </a:rPr>
              <a:t>Nick </a:t>
            </a:r>
            <a:r>
              <a:rPr lang="en-US" dirty="0" err="1">
                <a:latin typeface="+mj-lt"/>
                <a:hlinkClick r:id="rId4"/>
              </a:rPr>
              <a:t>Youngson</a:t>
            </a:r>
            <a:r>
              <a:rPr lang="en-US" sz="1800" dirty="0">
                <a:latin typeface="+mj-lt"/>
                <a:ea typeface="Roboto"/>
                <a:cs typeface="Roboto"/>
                <a:sym typeface="Roboto"/>
              </a:rPr>
              <a:t> is licensed under </a:t>
            </a:r>
            <a:r>
              <a:rPr lang="en-US" dirty="0">
                <a:latin typeface="+mj-lt"/>
                <a:hlinkClick r:id="rId5"/>
              </a:rPr>
              <a:t>CC BY-SA 3.0</a:t>
            </a:r>
            <a:endParaRPr lang="en-US" sz="1800" dirty="0">
              <a:latin typeface="+mj-lt"/>
              <a:ea typeface="Roboto"/>
              <a:cs typeface="Roboto"/>
              <a:sym typeface="Roboto"/>
            </a:endParaRPr>
          </a:p>
        </p:txBody>
      </p:sp>
    </p:spTree>
    <p:extLst>
      <p:ext uri="{BB962C8B-B14F-4D97-AF65-F5344CB8AC3E}">
        <p14:creationId xmlns:p14="http://schemas.microsoft.com/office/powerpoint/2010/main" val="426156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199" y="1600200"/>
            <a:ext cx="6088185" cy="4525963"/>
          </a:xfrm>
        </p:spPr>
        <p:txBody>
          <a:bodyPr>
            <a:normAutofit fontScale="70000" lnSpcReduction="20000"/>
          </a:bodyPr>
          <a:lstStyle/>
          <a:p>
            <a:r>
              <a:rPr lang="en-US" dirty="0"/>
              <a:t>The goal is to build a graph that represents a photograph of a landscape as seen from up above (image that it is a picture taken from an airplane). The nodes of the graph will represent different sections of the landscape, but each pixel of the graph requires information about other pixels so that it can determine whether or not the pixels are in the same section of the graph that is being generated. Your image is 512x512 pixels</a:t>
            </a:r>
          </a:p>
          <a:p>
            <a:pPr marL="0" indent="0">
              <a:buNone/>
            </a:pPr>
            <a:endParaRPr lang="en-US" dirty="0"/>
          </a:p>
          <a:p>
            <a:pPr marL="0" indent="0">
              <a:buNone/>
            </a:pPr>
            <a:r>
              <a:rPr lang="en-US" sz="4000" dirty="0" err="1"/>
              <a:t>OpenMP</a:t>
            </a:r>
            <a:r>
              <a:rPr lang="en-US" sz="4000" dirty="0"/>
              <a:t>, MPI, or hybrid?</a:t>
            </a:r>
          </a:p>
          <a:p>
            <a:pPr marL="0" indent="0">
              <a:buNone/>
            </a:pPr>
            <a:r>
              <a:rPr lang="en-US" sz="4000" dirty="0"/>
              <a:t>WHY?</a:t>
            </a:r>
          </a:p>
        </p:txBody>
      </p:sp>
      <p:pic>
        <p:nvPicPr>
          <p:cNvPr id="6" name="Graphic 5">
            <a:extLst>
              <a:ext uri="{FF2B5EF4-FFF2-40B4-BE49-F238E27FC236}">
                <a16:creationId xmlns:a16="http://schemas.microsoft.com/office/drawing/2014/main" id="{0AA14A2B-0A37-4D72-AB05-F1C4DE2AB3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0246" y="3302344"/>
            <a:ext cx="4235729" cy="2823819"/>
          </a:xfrm>
          <a:prstGeom prst="rect">
            <a:avLst/>
          </a:prstGeom>
        </p:spPr>
      </p:pic>
      <p:sp>
        <p:nvSpPr>
          <p:cNvPr id="7" name="TextBox 6">
            <a:extLst>
              <a:ext uri="{FF2B5EF4-FFF2-40B4-BE49-F238E27FC236}">
                <a16:creationId xmlns:a16="http://schemas.microsoft.com/office/drawing/2014/main" id="{623D3C27-539C-4F16-B118-D85CCC0C9067}"/>
              </a:ext>
            </a:extLst>
          </p:cNvPr>
          <p:cNvSpPr txBox="1"/>
          <p:nvPr/>
        </p:nvSpPr>
        <p:spPr>
          <a:xfrm>
            <a:off x="4872110" y="5957130"/>
            <a:ext cx="457200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4"/>
              </a:rPr>
              <a:t>Penny graph 11 </a:t>
            </a:r>
            <a:r>
              <a:rPr lang="en-US" sz="1800" dirty="0" err="1">
                <a:latin typeface="+mj-lt"/>
                <a:ea typeface="Roboto"/>
                <a:cs typeface="Roboto"/>
                <a:sym typeface="Roboto"/>
                <a:hlinkClick r:id="rId4"/>
              </a:rPr>
              <a:t>nodes.svg</a:t>
            </a:r>
            <a:r>
              <a:rPr lang="en-US" sz="1800" dirty="0">
                <a:latin typeface="+mj-lt"/>
                <a:ea typeface="Roboto"/>
                <a:cs typeface="Roboto"/>
                <a:sym typeface="Roboto"/>
              </a:rPr>
              <a:t> by </a:t>
            </a:r>
            <a:r>
              <a:rPr lang="en-US" dirty="0" err="1">
                <a:latin typeface="+mj-lt"/>
                <a:hlinkClick r:id="rId5" tooltip="User:Syp"/>
              </a:rPr>
              <a:t>Syp</a:t>
            </a:r>
            <a:r>
              <a:rPr lang="en-US" sz="1800" dirty="0">
                <a:latin typeface="+mj-lt"/>
                <a:ea typeface="Roboto"/>
                <a:cs typeface="Roboto"/>
                <a:sym typeface="Roboto"/>
              </a:rPr>
              <a:t> is licensed under </a:t>
            </a:r>
            <a:r>
              <a:rPr lang="en-US" dirty="0">
                <a:latin typeface="+mj-lt"/>
                <a:hlinkClick r:id="rId6"/>
              </a:rPr>
              <a:t>CC0 1.0</a:t>
            </a:r>
            <a:endParaRPr lang="en-US" sz="1800" dirty="0">
              <a:latin typeface="+mj-lt"/>
              <a:ea typeface="Roboto"/>
              <a:cs typeface="Roboto"/>
              <a:sym typeface="Roboto"/>
            </a:endParaRPr>
          </a:p>
        </p:txBody>
      </p:sp>
    </p:spTree>
    <p:extLst>
      <p:ext uri="{BB962C8B-B14F-4D97-AF65-F5344CB8AC3E}">
        <p14:creationId xmlns:p14="http://schemas.microsoft.com/office/powerpoint/2010/main" val="368508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a:t>The visualization we want to build contains 27 billion total elements laid out as a cube. There are 3072 files that will be read into the visualization software. Each file is a sub-grid of the full cube that contains 192x129x256 cells</a:t>
            </a:r>
          </a:p>
          <a:p>
            <a:pPr marL="0" indent="0">
              <a:buNone/>
            </a:pPr>
            <a:endParaRPr lang="en-US" dirty="0"/>
          </a:p>
          <a:p>
            <a:pPr marL="0" indent="0">
              <a:buNone/>
            </a:pPr>
            <a:r>
              <a:rPr lang="en-US" dirty="0" err="1"/>
              <a:t>OpenMP</a:t>
            </a:r>
            <a:r>
              <a:rPr lang="en-US" dirty="0"/>
              <a:t>, MPI, or hybrid?</a:t>
            </a:r>
          </a:p>
          <a:p>
            <a:pPr marL="0" indent="0">
              <a:buNone/>
            </a:pPr>
            <a:r>
              <a:rPr lang="en-US" dirty="0"/>
              <a:t>WHY?</a:t>
            </a:r>
          </a:p>
        </p:txBody>
      </p:sp>
      <p:sp>
        <p:nvSpPr>
          <p:cNvPr id="7" name="TextBox 6">
            <a:extLst>
              <a:ext uri="{FF2B5EF4-FFF2-40B4-BE49-F238E27FC236}">
                <a16:creationId xmlns:a16="http://schemas.microsoft.com/office/drawing/2014/main" id="{9C8067CA-1D14-4A2D-91E6-01530EC198E8}"/>
              </a:ext>
            </a:extLst>
          </p:cNvPr>
          <p:cNvSpPr txBox="1"/>
          <p:nvPr/>
        </p:nvSpPr>
        <p:spPr>
          <a:xfrm>
            <a:off x="5123468" y="5479832"/>
            <a:ext cx="385085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2"/>
              </a:rPr>
              <a:t>Nested Winding Cubic</a:t>
            </a:r>
            <a:r>
              <a:rPr lang="en-US" sz="1800" dirty="0">
                <a:latin typeface="+mj-lt"/>
                <a:ea typeface="Roboto"/>
                <a:cs typeface="Roboto"/>
                <a:sym typeface="Roboto"/>
              </a:rPr>
              <a:t> is in the public domain</a:t>
            </a:r>
          </a:p>
        </p:txBody>
      </p:sp>
      <p:pic>
        <p:nvPicPr>
          <p:cNvPr id="2050" name="Picture 2" descr="Nested, Winding, Cubic, Cube, Hexagon, Cover, Deception">
            <a:extLst>
              <a:ext uri="{FF2B5EF4-FFF2-40B4-BE49-F238E27FC236}">
                <a16:creationId xmlns:a16="http://schemas.microsoft.com/office/drawing/2014/main" id="{4FEA67AC-A278-48C5-BD94-C907857ED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393" y="2538167"/>
            <a:ext cx="3429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3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a:t>We want to run 8 completely different chemical reactions and from the data gathered, we can the build the output molecular model. Two additional pieces of information are gathered from each chemical reaction: the final amount of the reactant and the final amount of the product</a:t>
            </a:r>
          </a:p>
          <a:p>
            <a:pPr marL="0" indent="0">
              <a:buNone/>
            </a:pPr>
            <a:endParaRPr lang="en-US" dirty="0"/>
          </a:p>
          <a:p>
            <a:pPr marL="0" indent="0">
              <a:buNone/>
            </a:pPr>
            <a:r>
              <a:rPr lang="en-US" sz="4000" dirty="0" err="1"/>
              <a:t>OpenMP</a:t>
            </a:r>
            <a:r>
              <a:rPr lang="en-US" sz="4000" dirty="0"/>
              <a:t>, MPI, or hybrid?</a:t>
            </a:r>
          </a:p>
          <a:p>
            <a:pPr marL="0" indent="0">
              <a:buNone/>
            </a:pPr>
            <a:r>
              <a:rPr lang="en-US" sz="4000" dirty="0"/>
              <a:t>WHY?</a:t>
            </a:r>
          </a:p>
        </p:txBody>
      </p:sp>
      <p:pic>
        <p:nvPicPr>
          <p:cNvPr id="5" name="Picture 4">
            <a:extLst>
              <a:ext uri="{FF2B5EF4-FFF2-40B4-BE49-F238E27FC236}">
                <a16:creationId xmlns:a16="http://schemas.microsoft.com/office/drawing/2014/main" id="{13AF5F2D-121D-412D-9D94-6AF5B95DFFAD}"/>
              </a:ext>
            </a:extLst>
          </p:cNvPr>
          <p:cNvPicPr>
            <a:picLocks noChangeAspect="1"/>
          </p:cNvPicPr>
          <p:nvPr/>
        </p:nvPicPr>
        <p:blipFill>
          <a:blip r:embed="rId2"/>
          <a:stretch>
            <a:fillRect/>
          </a:stretch>
        </p:blipFill>
        <p:spPr>
          <a:xfrm>
            <a:off x="4646610" y="1600200"/>
            <a:ext cx="4163931" cy="2921045"/>
          </a:xfrm>
          <a:prstGeom prst="rect">
            <a:avLst/>
          </a:prstGeom>
        </p:spPr>
      </p:pic>
      <p:sp>
        <p:nvSpPr>
          <p:cNvPr id="7" name="TextBox 6">
            <a:extLst>
              <a:ext uri="{FF2B5EF4-FFF2-40B4-BE49-F238E27FC236}">
                <a16:creationId xmlns:a16="http://schemas.microsoft.com/office/drawing/2014/main" id="{24E28F68-B645-404E-AB95-DE912F54FF9E}"/>
              </a:ext>
            </a:extLst>
          </p:cNvPr>
          <p:cNvSpPr txBox="1"/>
          <p:nvPr/>
        </p:nvSpPr>
        <p:spPr>
          <a:xfrm>
            <a:off x="4572000" y="4521245"/>
            <a:ext cx="457200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3"/>
              </a:rPr>
              <a:t>Fructose 3D ball-and-stick model.png</a:t>
            </a:r>
            <a:r>
              <a:rPr lang="en-US" sz="1800" dirty="0">
                <a:latin typeface="+mj-lt"/>
                <a:ea typeface="Roboto"/>
                <a:cs typeface="Roboto"/>
                <a:sym typeface="Roboto"/>
              </a:rPr>
              <a:t> by </a:t>
            </a:r>
            <a:r>
              <a:rPr lang="en-US" dirty="0">
                <a:latin typeface="+mj-lt"/>
                <a:hlinkClick r:id="rId4" tooltip="User:Syp"/>
              </a:rPr>
              <a:t>That kiwi guy</a:t>
            </a:r>
            <a:r>
              <a:rPr lang="en-US" sz="1800" dirty="0">
                <a:latin typeface="+mj-lt"/>
                <a:ea typeface="Roboto"/>
                <a:cs typeface="Roboto"/>
                <a:sym typeface="Roboto"/>
              </a:rPr>
              <a:t> is licensed under </a:t>
            </a:r>
            <a:r>
              <a:rPr lang="en-US" dirty="0">
                <a:latin typeface="+mj-lt"/>
                <a:hlinkClick r:id="rId5"/>
              </a:rPr>
              <a:t>CC-BY-SA-3.0</a:t>
            </a:r>
            <a:endParaRPr lang="en-US" sz="1800" dirty="0">
              <a:latin typeface="+mj-lt"/>
              <a:ea typeface="Roboto"/>
              <a:cs typeface="Roboto"/>
              <a:sym typeface="Roboto"/>
            </a:endParaRPr>
          </a:p>
        </p:txBody>
      </p:sp>
    </p:spTree>
    <p:extLst>
      <p:ext uri="{BB962C8B-B14F-4D97-AF65-F5344CB8AC3E}">
        <p14:creationId xmlns:p14="http://schemas.microsoft.com/office/powerpoint/2010/main" val="362026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#2: Running Applications with </a:t>
            </a:r>
            <a:r>
              <a:rPr lang="en-US" dirty="0" err="1"/>
              <a:t>OpenMP</a:t>
            </a:r>
            <a:r>
              <a:rPr lang="en-US" dirty="0"/>
              <a:t>, MPI, and </a:t>
            </a:r>
            <a:r>
              <a:rPr lang="en-US" dirty="0" err="1"/>
              <a:t>OpenMP+MPI</a:t>
            </a:r>
            <a:endParaRPr lang="en-US" dirty="0"/>
          </a:p>
        </p:txBody>
      </p:sp>
      <p:sp>
        <p:nvSpPr>
          <p:cNvPr id="3" name="Content Placeholder 2"/>
          <p:cNvSpPr>
            <a:spLocks noGrp="1"/>
          </p:cNvSpPr>
          <p:nvPr>
            <p:ph idx="1"/>
          </p:nvPr>
        </p:nvSpPr>
        <p:spPr/>
        <p:txBody>
          <a:bodyPr>
            <a:normAutofit fontScale="92500"/>
          </a:bodyPr>
          <a:lstStyle/>
          <a:p>
            <a:r>
              <a:rPr lang="en-US" dirty="0"/>
              <a:t>This example involves running numerous different applications with </a:t>
            </a:r>
            <a:r>
              <a:rPr lang="en-US" dirty="0" err="1"/>
              <a:t>OpenMP</a:t>
            </a:r>
            <a:r>
              <a:rPr lang="en-US" dirty="0"/>
              <a:t>, with MPI, and with hybrid </a:t>
            </a:r>
            <a:r>
              <a:rPr lang="en-US" dirty="0" err="1"/>
              <a:t>OpenMP+MPI</a:t>
            </a:r>
            <a:r>
              <a:rPr lang="en-US" dirty="0"/>
              <a:t> to see which version works the best for each application</a:t>
            </a:r>
          </a:p>
          <a:p>
            <a:r>
              <a:rPr lang="en-US" dirty="0"/>
              <a:t>Analyze the results from the combination of version and application as well as the scalability of each application with each version</a:t>
            </a:r>
          </a:p>
          <a:p>
            <a:r>
              <a:rPr lang="en-US" dirty="0"/>
              <a:t>Instructions are in Exercise Instructions document</a:t>
            </a:r>
          </a:p>
        </p:txBody>
      </p:sp>
    </p:spTree>
    <p:extLst>
      <p:ext uri="{BB962C8B-B14F-4D97-AF65-F5344CB8AC3E}">
        <p14:creationId xmlns:p14="http://schemas.microsoft.com/office/powerpoint/2010/main" val="184468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BY-SA 4.0. To view a copy of this license, visit </a:t>
            </a:r>
            <a:r>
              <a:rPr lang="en-US" sz="2100" dirty="0">
                <a:latin typeface="Times New Roman" charset="0"/>
                <a:ea typeface="Times New Roman" charset="0"/>
                <a:cs typeface="Times New Roman" charset="0"/>
                <a:hlinkClick r:id="rId2"/>
              </a:rPr>
              <a:t>https://creativecommons.org/licenses/by-sa/4.0</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br>
              <a:rPr lang="en-US" sz="2100" dirty="0">
                <a:latin typeface="Times New Roman" charset="0"/>
                <a:ea typeface="Times New Roman" charset="0"/>
                <a:cs typeface="Times New Roman" charset="0"/>
              </a:rPr>
            </a:b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333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normAutofit fontScale="92500" lnSpcReduction="10000"/>
          </a:bodyPr>
          <a:lstStyle/>
          <a:p>
            <a:r>
              <a:rPr lang="en-US" dirty="0"/>
              <a:t>Here, we are going to look at the higher level concepts associated with programming for shared memory and distributed memory combined</a:t>
            </a:r>
          </a:p>
          <a:p>
            <a:r>
              <a:rPr lang="en-US" dirty="0"/>
              <a:t>Look at when to use a hybrid </a:t>
            </a:r>
            <a:r>
              <a:rPr lang="en-US" dirty="0" err="1"/>
              <a:t>OpenMP+MPI</a:t>
            </a:r>
            <a:r>
              <a:rPr lang="en-US" dirty="0"/>
              <a:t> model vs. an </a:t>
            </a:r>
            <a:r>
              <a:rPr lang="en-US" dirty="0" err="1"/>
              <a:t>OpenMP</a:t>
            </a:r>
            <a:r>
              <a:rPr lang="en-US" dirty="0"/>
              <a:t> model vs. an MPI model</a:t>
            </a:r>
          </a:p>
          <a:p>
            <a:r>
              <a:rPr lang="en-US" dirty="0"/>
              <a:t>Refresh: What is shared memory? What are examples of when it’s useful?</a:t>
            </a:r>
          </a:p>
          <a:p>
            <a:r>
              <a:rPr lang="en-US" dirty="0"/>
              <a:t>Refresh: What is distributed memory? What are examples of when it’s useful?</a:t>
            </a:r>
          </a:p>
        </p:txBody>
      </p:sp>
    </p:spTree>
    <p:extLst>
      <p:ext uri="{BB962C8B-B14F-4D97-AF65-F5344CB8AC3E}">
        <p14:creationId xmlns:p14="http://schemas.microsoft.com/office/powerpoint/2010/main" val="386530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Hybrid parallelism maximizes of the strengths of distributed memory and shared memory at the same time</a:t>
            </a:r>
          </a:p>
          <a:p>
            <a:r>
              <a:rPr lang="en-US" dirty="0"/>
              <a:t>One possible combination of programming models for this is </a:t>
            </a:r>
            <a:r>
              <a:rPr lang="en-US" dirty="0" err="1"/>
              <a:t>OpenMP+MPI</a:t>
            </a:r>
            <a:endParaRPr lang="en-US" dirty="0"/>
          </a:p>
          <a:p>
            <a:pPr marL="0" indent="0">
              <a:buNone/>
            </a:pPr>
            <a:endParaRPr lang="en-US" dirty="0"/>
          </a:p>
        </p:txBody>
      </p:sp>
    </p:spTree>
    <p:extLst>
      <p:ext uri="{BB962C8B-B14F-4D97-AF65-F5344CB8AC3E}">
        <p14:creationId xmlns:p14="http://schemas.microsoft.com/office/powerpoint/2010/main" val="3400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Hybrid Parallelism over Other Types?</a:t>
            </a:r>
          </a:p>
        </p:txBody>
      </p:sp>
      <p:sp>
        <p:nvSpPr>
          <p:cNvPr id="3" name="Content Placeholder 2"/>
          <p:cNvSpPr>
            <a:spLocks noGrp="1"/>
          </p:cNvSpPr>
          <p:nvPr>
            <p:ph idx="1"/>
          </p:nvPr>
        </p:nvSpPr>
        <p:spPr/>
        <p:txBody>
          <a:bodyPr>
            <a:normAutofit fontScale="92500" lnSpcReduction="10000"/>
          </a:bodyPr>
          <a:lstStyle/>
          <a:p>
            <a:r>
              <a:rPr lang="en-US" dirty="0"/>
              <a:t>Works well for complex problems that can split data up across distributed memory and do a large number of complex computations</a:t>
            </a:r>
          </a:p>
          <a:p>
            <a:r>
              <a:rPr lang="en-US" dirty="0"/>
              <a:t>Works for problems that would take too long to run or wouldn’t be feasible without using the maximum amount of parallelism possible</a:t>
            </a:r>
          </a:p>
          <a:p>
            <a:r>
              <a:rPr lang="en-US" dirty="0"/>
              <a:t>Works for problems that can be divided across distributed memory and those disjoint parts (with some communication) can be split across multiple threads</a:t>
            </a:r>
          </a:p>
          <a:p>
            <a:pPr marL="0" indent="0">
              <a:buNone/>
            </a:pPr>
            <a:endParaRPr lang="en-US" dirty="0"/>
          </a:p>
        </p:txBody>
      </p:sp>
    </p:spTree>
    <p:extLst>
      <p:ext uri="{BB962C8B-B14F-4D97-AF65-F5344CB8AC3E}">
        <p14:creationId xmlns:p14="http://schemas.microsoft.com/office/powerpoint/2010/main" val="30064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normAutofit/>
          </a:bodyPr>
          <a:lstStyle/>
          <a:p>
            <a:r>
              <a:rPr lang="en-US" sz="2400" dirty="0"/>
              <a:t>Multiple MPI processes exist and each process forks into multiple </a:t>
            </a:r>
            <a:r>
              <a:rPr lang="en-US" sz="2400" dirty="0" err="1"/>
              <a:t>OpenMP</a:t>
            </a:r>
            <a:r>
              <a:rPr lang="en-US" sz="2400" dirty="0"/>
              <a:t> threads</a:t>
            </a:r>
          </a:p>
          <a:p>
            <a:r>
              <a:rPr lang="en-US" sz="2400" dirty="0"/>
              <a:t>Threads of one process are able to share memory with each other, but those threads cannot share memory with threads of another process; thus, messages must be passed back and forth to share data</a:t>
            </a:r>
          </a:p>
        </p:txBody>
      </p:sp>
      <p:grpSp>
        <p:nvGrpSpPr>
          <p:cNvPr id="5" name="Group 4"/>
          <p:cNvGrpSpPr/>
          <p:nvPr/>
        </p:nvGrpSpPr>
        <p:grpSpPr>
          <a:xfrm>
            <a:off x="1523689" y="4129452"/>
            <a:ext cx="5943601" cy="2314503"/>
            <a:chOff x="495300" y="780975"/>
            <a:chExt cx="6229500" cy="2824275"/>
          </a:xfrm>
        </p:grpSpPr>
        <p:sp>
          <p:nvSpPr>
            <p:cNvPr id="6" name="Text Box 2"/>
            <p:cNvSpPr txBox="1"/>
            <p:nvPr/>
          </p:nvSpPr>
          <p:spPr>
            <a:xfrm>
              <a:off x="4962600" y="808350"/>
              <a:ext cx="1762200" cy="1400100"/>
            </a:xfrm>
            <a:prstGeom prst="rect">
              <a:avLst/>
            </a:prstGeom>
            <a:noFill/>
            <a:ln>
              <a:noFill/>
            </a:ln>
          </p:spPr>
          <p:txBody>
            <a:bodyPr spcFirstLastPara="1" wrap="square" lIns="91425" tIns="91425" rIns="91425" bIns="91425" anchor="ctr" anchorCtr="0"/>
            <a:lstStyle/>
            <a:p>
              <a:pPr marL="0" marR="0">
                <a:lnSpc>
                  <a:spcPct val="115000"/>
                </a:lnSpc>
                <a:spcBef>
                  <a:spcPts val="0"/>
                </a:spcBef>
                <a:spcAft>
                  <a:spcPts val="0"/>
                </a:spcAft>
              </a:pPr>
              <a:r>
                <a:rPr lang="en-US" sz="1400">
                  <a:solidFill>
                    <a:srgbClr val="000000"/>
                  </a:solidFill>
                  <a:effectLst/>
                  <a:latin typeface="Arial"/>
                  <a:ea typeface="Arial"/>
                </a:rPr>
                <a:t>fork/join threads using OpenMP</a:t>
              </a:r>
              <a:endParaRPr lang="en-US" sz="1100">
                <a:effectLst/>
                <a:latin typeface="Arial"/>
                <a:ea typeface="Arial"/>
              </a:endParaRPr>
            </a:p>
          </p:txBody>
        </p:sp>
        <p:cxnSp>
          <p:nvCxnSpPr>
            <p:cNvPr id="7" name="Curved Connector 6"/>
            <p:cNvCxnSpPr/>
            <p:nvPr/>
          </p:nvCxnSpPr>
          <p:spPr>
            <a:xfrm rot="-5400000" flipH="1">
              <a:off x="34954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8" name="Curved Connector 7"/>
            <p:cNvCxnSpPr/>
            <p:nvPr/>
          </p:nvCxnSpPr>
          <p:spPr>
            <a:xfrm rot="5400000">
              <a:off x="2728650" y="1019325"/>
              <a:ext cx="600" cy="30672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9" name="Curved Connector 8"/>
            <p:cNvCxnSpPr/>
            <p:nvPr/>
          </p:nvCxnSpPr>
          <p:spPr>
            <a:xfrm rot="-5400000" flipH="1">
              <a:off x="19618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sp>
          <p:nvSpPr>
            <p:cNvPr id="10" name="Text Box 6"/>
            <p:cNvSpPr txBox="1"/>
            <p:nvPr/>
          </p:nvSpPr>
          <p:spPr>
            <a:xfrm>
              <a:off x="1847850" y="2790750"/>
              <a:ext cx="1762200" cy="814500"/>
            </a:xfrm>
            <a:prstGeom prst="rect">
              <a:avLst/>
            </a:prstGeom>
            <a:noFill/>
            <a:ln>
              <a:noFill/>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rPr>
                <a:t>send messages using MPI</a:t>
              </a:r>
              <a:endParaRPr lang="en-US" sz="1100">
                <a:effectLst/>
                <a:latin typeface="Arial"/>
                <a:ea typeface="Arial"/>
              </a:endParaRPr>
            </a:p>
          </p:txBody>
        </p:sp>
        <p:sp>
          <p:nvSpPr>
            <p:cNvPr id="11" name="Text Box 7"/>
            <p:cNvSpPr txBox="1"/>
            <p:nvPr/>
          </p:nvSpPr>
          <p:spPr>
            <a:xfrm>
              <a:off x="4953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0</a:t>
              </a:r>
              <a:endParaRPr lang="en-US" sz="1100">
                <a:effectLst/>
                <a:latin typeface="Arial"/>
                <a:ea typeface="Arial"/>
              </a:endParaRPr>
            </a:p>
          </p:txBody>
        </p:sp>
        <p:sp>
          <p:nvSpPr>
            <p:cNvPr id="12" name="Text Box 8"/>
            <p:cNvSpPr txBox="1"/>
            <p:nvPr/>
          </p:nvSpPr>
          <p:spPr>
            <a:xfrm>
              <a:off x="20289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1</a:t>
              </a:r>
              <a:endParaRPr lang="en-US" sz="1100">
                <a:effectLst/>
                <a:latin typeface="Arial"/>
                <a:ea typeface="Arial"/>
              </a:endParaRPr>
            </a:p>
          </p:txBody>
        </p:sp>
        <p:sp>
          <p:nvSpPr>
            <p:cNvPr id="13" name="Text Box 9"/>
            <p:cNvSpPr txBox="1"/>
            <p:nvPr/>
          </p:nvSpPr>
          <p:spPr>
            <a:xfrm>
              <a:off x="35625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2</a:t>
              </a:r>
              <a:endParaRPr lang="en-US" sz="1100">
                <a:effectLst/>
                <a:latin typeface="Arial"/>
                <a:ea typeface="Arial"/>
              </a:endParaRPr>
            </a:p>
          </p:txBody>
        </p:sp>
        <p:grpSp>
          <p:nvGrpSpPr>
            <p:cNvPr id="14" name="Group 13"/>
            <p:cNvGrpSpPr/>
            <p:nvPr/>
          </p:nvGrpSpPr>
          <p:grpSpPr>
            <a:xfrm>
              <a:off x="495300" y="780975"/>
              <a:ext cx="1400100" cy="1400250"/>
              <a:chOff x="495300" y="780975"/>
              <a:chExt cx="1400100" cy="1400250"/>
            </a:xfrm>
          </p:grpSpPr>
          <p:grpSp>
            <p:nvGrpSpPr>
              <p:cNvPr id="57" name="Group 56"/>
              <p:cNvGrpSpPr/>
              <p:nvPr/>
            </p:nvGrpSpPr>
            <p:grpSpPr>
              <a:xfrm>
                <a:off x="495300" y="780975"/>
                <a:ext cx="1400100" cy="1400250"/>
                <a:chOff x="3500500" y="1333350"/>
                <a:chExt cx="1400100" cy="1400250"/>
              </a:xfrm>
            </p:grpSpPr>
            <p:sp>
              <p:nvSpPr>
                <p:cNvPr id="62" name="Rectangle 6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63" name="Straight Arrow Connector 6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64" name="Straight Arrow Connector 6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65" name="Straight Arrow Connector 6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66" name="Straight Arrow Connector 6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67" name="Straight Arrow Connector 6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68" name="Straight Arrow Connector 6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69" name="Straight Arrow Connector 6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0" name="Straight Arrow Connector 6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1" name="Straight Arrow Connector 7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2" name="Straight Arrow Connector 7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73" name="Straight Arrow Connector 7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74" name="Straight Arrow Connector 7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75" name="Straight Arrow Connector 7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76" name="Straight Arrow Connector 7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58" name="Text Box 27"/>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59" name="Text Box 28"/>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60" name="Text Box 29"/>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61" name="Text Box 30"/>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5" name="Group 14"/>
            <p:cNvGrpSpPr/>
            <p:nvPr/>
          </p:nvGrpSpPr>
          <p:grpSpPr>
            <a:xfrm>
              <a:off x="2028900" y="780975"/>
              <a:ext cx="1400100" cy="1400250"/>
              <a:chOff x="495300" y="780975"/>
              <a:chExt cx="1400100" cy="1400250"/>
            </a:xfrm>
          </p:grpSpPr>
          <p:grpSp>
            <p:nvGrpSpPr>
              <p:cNvPr id="37" name="Group 36"/>
              <p:cNvGrpSpPr/>
              <p:nvPr/>
            </p:nvGrpSpPr>
            <p:grpSpPr>
              <a:xfrm>
                <a:off x="495300" y="780975"/>
                <a:ext cx="1400100" cy="1400250"/>
                <a:chOff x="3500500" y="1333350"/>
                <a:chExt cx="1400100" cy="1400250"/>
              </a:xfrm>
            </p:grpSpPr>
            <p:sp>
              <p:nvSpPr>
                <p:cNvPr id="42" name="Rectangle 4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43" name="Straight Arrow Connector 4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44" name="Straight Arrow Connector 4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45" name="Straight Arrow Connector 4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46" name="Straight Arrow Connector 4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47" name="Straight Arrow Connector 4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48" name="Straight Arrow Connector 4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49" name="Straight Arrow Connector 4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0" name="Straight Arrow Connector 4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1" name="Straight Arrow Connector 5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2" name="Straight Arrow Connector 5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53" name="Straight Arrow Connector 5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54" name="Straight Arrow Connector 5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55" name="Straight Arrow Connector 5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56" name="Straight Arrow Connector 5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38" name="Text Box 48"/>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39" name="Text Box 49"/>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dirty="0">
                    <a:solidFill>
                      <a:srgbClr val="000000"/>
                    </a:solidFill>
                    <a:effectLst/>
                    <a:latin typeface="Arial"/>
                    <a:ea typeface="Arial"/>
                  </a:rPr>
                  <a:t>t1</a:t>
                </a:r>
                <a:endParaRPr lang="en-US" sz="1100" dirty="0">
                  <a:effectLst/>
                  <a:latin typeface="Arial"/>
                  <a:ea typeface="Arial"/>
                </a:endParaRPr>
              </a:p>
            </p:txBody>
          </p:sp>
          <p:sp>
            <p:nvSpPr>
              <p:cNvPr id="40" name="Text Box 50"/>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41" name="Text Box 51"/>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6" name="Group 15"/>
            <p:cNvGrpSpPr/>
            <p:nvPr/>
          </p:nvGrpSpPr>
          <p:grpSpPr>
            <a:xfrm>
              <a:off x="3562500" y="808263"/>
              <a:ext cx="1400100" cy="1400250"/>
              <a:chOff x="495300" y="780975"/>
              <a:chExt cx="1400100" cy="1400250"/>
            </a:xfrm>
          </p:grpSpPr>
          <p:grpSp>
            <p:nvGrpSpPr>
              <p:cNvPr id="17" name="Group 16"/>
              <p:cNvGrpSpPr/>
              <p:nvPr/>
            </p:nvGrpSpPr>
            <p:grpSpPr>
              <a:xfrm>
                <a:off x="495300" y="780975"/>
                <a:ext cx="1400100" cy="1400250"/>
                <a:chOff x="3500500" y="1333350"/>
                <a:chExt cx="1400100" cy="1400250"/>
              </a:xfrm>
            </p:grpSpPr>
            <p:sp>
              <p:nvSpPr>
                <p:cNvPr id="22" name="Rectangle 2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23" name="Straight Arrow Connector 2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24" name="Straight Arrow Connector 2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25" name="Straight Arrow Connector 2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26" name="Straight Arrow Connector 2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27" name="Straight Arrow Connector 2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28" name="Straight Arrow Connector 2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29" name="Straight Arrow Connector 2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0" name="Straight Arrow Connector 2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1" name="Straight Arrow Connector 3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2" name="Straight Arrow Connector 3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33" name="Straight Arrow Connector 3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34" name="Straight Arrow Connector 3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35" name="Straight Arrow Connector 3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36" name="Straight Arrow Connector 3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18" name="Text Box 69"/>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19" name="Text Box 70"/>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20" name="Text Box 71"/>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21" name="Text Box 72"/>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spTree>
    <p:extLst>
      <p:ext uri="{BB962C8B-B14F-4D97-AF65-F5344CB8AC3E}">
        <p14:creationId xmlns:p14="http://schemas.microsoft.com/office/powerpoint/2010/main" val="36686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Exercises</a:t>
            </a:r>
          </a:p>
        </p:txBody>
      </p:sp>
    </p:spTree>
    <p:extLst>
      <p:ext uri="{BB962C8B-B14F-4D97-AF65-F5344CB8AC3E}">
        <p14:creationId xmlns:p14="http://schemas.microsoft.com/office/powerpoint/2010/main" val="129905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When to Use Hybrid?</a:t>
            </a:r>
          </a:p>
        </p:txBody>
      </p:sp>
      <p:sp>
        <p:nvSpPr>
          <p:cNvPr id="3" name="Content Placeholder 2"/>
          <p:cNvSpPr>
            <a:spLocks noGrp="1"/>
          </p:cNvSpPr>
          <p:nvPr>
            <p:ph idx="1"/>
          </p:nvPr>
        </p:nvSpPr>
        <p:spPr/>
        <p:txBody>
          <a:bodyPr>
            <a:normAutofit fontScale="92500" lnSpcReduction="20000"/>
          </a:bodyPr>
          <a:lstStyle/>
          <a:p>
            <a:r>
              <a:rPr lang="en-US" dirty="0"/>
              <a:t>Now that we understand what hybrid parallelism is and why you might use it, let’s look at some examples and see if we can figure out what type of parallelism would be the most useful for each: shared memory, distributed memory, or hybrid </a:t>
            </a:r>
            <a:r>
              <a:rPr lang="en-US" dirty="0" err="1"/>
              <a:t>shared+distributed</a:t>
            </a:r>
            <a:r>
              <a:rPr lang="en-US" dirty="0"/>
              <a:t> memory</a:t>
            </a:r>
          </a:p>
          <a:p>
            <a:r>
              <a:rPr lang="en-US" dirty="0"/>
              <a:t>Note that there are many times where any type of parallelism would provide some type of speedup, but the goal is to find the right type of parallelism for the specific problem you’re looking at</a:t>
            </a:r>
          </a:p>
        </p:txBody>
      </p:sp>
    </p:spTree>
    <p:extLst>
      <p:ext uri="{BB962C8B-B14F-4D97-AF65-F5344CB8AC3E}">
        <p14:creationId xmlns:p14="http://schemas.microsoft.com/office/powerpoint/2010/main" val="320022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cont.</a:t>
            </a:r>
          </a:p>
        </p:txBody>
      </p:sp>
      <p:sp>
        <p:nvSpPr>
          <p:cNvPr id="3" name="Content Placeholder 2"/>
          <p:cNvSpPr>
            <a:spLocks noGrp="1"/>
          </p:cNvSpPr>
          <p:nvPr>
            <p:ph idx="1"/>
          </p:nvPr>
        </p:nvSpPr>
        <p:spPr>
          <a:xfrm>
            <a:off x="457200" y="1600200"/>
            <a:ext cx="4446954" cy="4525963"/>
          </a:xfrm>
        </p:spPr>
        <p:txBody>
          <a:bodyPr>
            <a:normAutofit fontScale="92500" lnSpcReduction="10000"/>
          </a:bodyPr>
          <a:lstStyle/>
          <a:p>
            <a:r>
              <a:rPr lang="en-US" dirty="0"/>
              <a:t>An astronomical model where we want to analyze 16 disjoint galaxies. Calculations will be run on every individual star in each galaxy</a:t>
            </a:r>
          </a:p>
          <a:p>
            <a:pPr marL="0" indent="0">
              <a:buNone/>
            </a:pPr>
            <a:endParaRPr lang="en-US" dirty="0"/>
          </a:p>
          <a:p>
            <a:pPr marL="0" indent="0">
              <a:buNone/>
            </a:pPr>
            <a:r>
              <a:rPr lang="en-US" dirty="0" err="1"/>
              <a:t>OpenMP</a:t>
            </a:r>
            <a:r>
              <a:rPr lang="en-US" dirty="0"/>
              <a:t>, MPI, or hybrid?</a:t>
            </a:r>
          </a:p>
          <a:p>
            <a:pPr marL="0" indent="0">
              <a:buNone/>
            </a:pPr>
            <a:r>
              <a:rPr lang="en-US" dirty="0"/>
              <a:t>WHY?</a:t>
            </a:r>
          </a:p>
        </p:txBody>
      </p:sp>
      <p:pic>
        <p:nvPicPr>
          <p:cNvPr id="6" name="Picture 5">
            <a:extLst>
              <a:ext uri="{FF2B5EF4-FFF2-40B4-BE49-F238E27FC236}">
                <a16:creationId xmlns:a16="http://schemas.microsoft.com/office/drawing/2014/main" id="{76B9FD30-636B-4ABC-A8B3-F016E6629193}"/>
              </a:ext>
            </a:extLst>
          </p:cNvPr>
          <p:cNvPicPr>
            <a:picLocks noChangeAspect="1"/>
          </p:cNvPicPr>
          <p:nvPr/>
        </p:nvPicPr>
        <p:blipFill>
          <a:blip r:embed="rId2"/>
          <a:stretch>
            <a:fillRect/>
          </a:stretch>
        </p:blipFill>
        <p:spPr>
          <a:xfrm>
            <a:off x="5173744" y="1600200"/>
            <a:ext cx="3598525" cy="2366030"/>
          </a:xfrm>
          <a:prstGeom prst="rect">
            <a:avLst/>
          </a:prstGeom>
        </p:spPr>
      </p:pic>
      <p:sp>
        <p:nvSpPr>
          <p:cNvPr id="8" name="TextBox 7">
            <a:extLst>
              <a:ext uri="{FF2B5EF4-FFF2-40B4-BE49-F238E27FC236}">
                <a16:creationId xmlns:a16="http://schemas.microsoft.com/office/drawing/2014/main" id="{01C82D10-FFF0-4BD9-A334-832DA0E76CC4}"/>
              </a:ext>
            </a:extLst>
          </p:cNvPr>
          <p:cNvSpPr txBox="1"/>
          <p:nvPr/>
        </p:nvSpPr>
        <p:spPr>
          <a:xfrm>
            <a:off x="4962287" y="4139613"/>
            <a:ext cx="4572000" cy="646331"/>
          </a:xfrm>
          <a:prstGeom prst="rect">
            <a:avLst/>
          </a:prstGeom>
          <a:noFill/>
        </p:spPr>
        <p:txBody>
          <a:bodyPr wrap="square">
            <a:spAutoFit/>
          </a:bodyPr>
          <a:lstStyle/>
          <a:p>
            <a:pPr lvl="0"/>
            <a:r>
              <a:rPr lang="en-US" sz="1800" dirty="0">
                <a:latin typeface="+mj-lt"/>
                <a:ea typeface="Roboto"/>
                <a:cs typeface="Roboto"/>
                <a:sym typeface="Roboto"/>
              </a:rPr>
              <a:t>Image: </a:t>
            </a:r>
            <a:r>
              <a:rPr lang="en-US" sz="1800" dirty="0">
                <a:latin typeface="+mj-lt"/>
                <a:ea typeface="Roboto"/>
                <a:cs typeface="Roboto"/>
                <a:sym typeface="Roboto"/>
                <a:hlinkClick r:id="rId3"/>
              </a:rPr>
              <a:t>Andromeda Galaxy (with h-alpha).jpg</a:t>
            </a:r>
            <a:r>
              <a:rPr lang="en-US" sz="1800" dirty="0">
                <a:latin typeface="+mj-lt"/>
                <a:ea typeface="Roboto"/>
                <a:cs typeface="Roboto"/>
                <a:sym typeface="Roboto"/>
              </a:rPr>
              <a:t> by </a:t>
            </a:r>
            <a:r>
              <a:rPr lang="en-US" sz="1800" dirty="0">
                <a:latin typeface="+mj-lt"/>
                <a:ea typeface="Roboto"/>
                <a:cs typeface="Roboto"/>
                <a:sym typeface="Roboto"/>
                <a:hlinkClick r:id="rId4"/>
              </a:rPr>
              <a:t>Adam Evans</a:t>
            </a:r>
            <a:r>
              <a:rPr lang="en-US" sz="1800" dirty="0">
                <a:latin typeface="+mj-lt"/>
                <a:ea typeface="Roboto"/>
                <a:cs typeface="Roboto"/>
                <a:sym typeface="Roboto"/>
              </a:rPr>
              <a:t> is licensed under </a:t>
            </a:r>
            <a:r>
              <a:rPr lang="en-US" sz="1800" dirty="0">
                <a:latin typeface="+mj-lt"/>
                <a:ea typeface="Roboto"/>
                <a:cs typeface="Roboto"/>
                <a:sym typeface="Roboto"/>
                <a:hlinkClick r:id="rId5"/>
              </a:rPr>
              <a:t>CC-BY-2.0</a:t>
            </a:r>
            <a:endParaRPr lang="en-US" sz="1800" dirty="0">
              <a:latin typeface="+mj-lt"/>
              <a:ea typeface="Roboto"/>
              <a:cs typeface="Roboto"/>
              <a:sym typeface="Roboto"/>
            </a:endParaRPr>
          </a:p>
        </p:txBody>
      </p:sp>
    </p:spTree>
    <p:extLst>
      <p:ext uri="{BB962C8B-B14F-4D97-AF65-F5344CB8AC3E}">
        <p14:creationId xmlns:p14="http://schemas.microsoft.com/office/powerpoint/2010/main" val="4128000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1115</Words>
  <Application>Microsoft Office PowerPoint</Application>
  <PresentationFormat>On-screen Show (4:3)</PresentationFormat>
  <Paragraphs>90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Blue Waters Petascale Semester Curriculum v1.0 Unit 6: Hybrid MPI + OpenMP Lesson 2: When to Use OpenMP vs. MPI vs. Both Developed by Colleen Heinemann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Goal</vt:lpstr>
      <vt:lpstr>Introduction</vt:lpstr>
      <vt:lpstr>Why Hybrid Parallelism over Other Types?</vt:lpstr>
      <vt:lpstr>How Does it Work?</vt:lpstr>
      <vt:lpstr>PowerPoint Presentation</vt:lpstr>
      <vt:lpstr>Exercise #1: When to Use Hybrid?</vt:lpstr>
      <vt:lpstr>Exercise #1, cont.</vt:lpstr>
      <vt:lpstr>Exercise #1, cont.</vt:lpstr>
      <vt:lpstr>Exercise #1, cont.</vt:lpstr>
      <vt:lpstr>Exercise #1, cont.</vt:lpstr>
      <vt:lpstr>Exercise #1, cont.</vt:lpstr>
      <vt:lpstr>Exercise #1, cont.</vt:lpstr>
      <vt:lpstr>Exercise #1, cont.</vt:lpstr>
      <vt:lpstr>Exercise #2: Running Applications with OpenMP, MPI, and OpenMP+MPI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Magik Home</cp:lastModifiedBy>
  <cp:revision>24</cp:revision>
  <dcterms:created xsi:type="dcterms:W3CDTF">2020-06-26T15:13:20Z</dcterms:created>
  <dcterms:modified xsi:type="dcterms:W3CDTF">2020-12-04T19:26:56Z</dcterms:modified>
</cp:coreProperties>
</file>