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17"/>
  </p:notesMasterIdLst>
  <p:sldIdLst>
    <p:sldId id="256" r:id="rId2"/>
    <p:sldId id="330" r:id="rId3"/>
    <p:sldId id="344" r:id="rId4"/>
    <p:sldId id="346" r:id="rId5"/>
    <p:sldId id="347" r:id="rId6"/>
    <p:sldId id="333" r:id="rId7"/>
    <p:sldId id="349" r:id="rId8"/>
    <p:sldId id="350" r:id="rId9"/>
    <p:sldId id="345" r:id="rId10"/>
    <p:sldId id="352" r:id="rId11"/>
    <p:sldId id="353" r:id="rId12"/>
    <p:sldId id="342" r:id="rId13"/>
    <p:sldId id="343" r:id="rId14"/>
    <p:sldId id="354" r:id="rId15"/>
    <p:sldId id="32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60" d="100"/>
          <a:sy n="60" d="100"/>
        </p:scale>
        <p:origin x="8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11" y="771939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Scalability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66" y="2962520"/>
            <a:ext cx="10926293" cy="3442762"/>
          </a:xfrm>
        </p:spPr>
        <p:txBody>
          <a:bodyPr>
            <a:normAutofit/>
          </a:bodyPr>
          <a:lstStyle/>
          <a:p>
            <a:r>
              <a:rPr lang="en-US" b="1" dirty="0"/>
              <a:t>Amdahl’s Law </a:t>
            </a:r>
            <a:r>
              <a:rPr lang="en-US" dirty="0"/>
              <a:t>shows us that a program will have </a:t>
            </a:r>
            <a:r>
              <a:rPr lang="en-US" b="1" dirty="0"/>
              <a:t>diminishing returns </a:t>
            </a:r>
            <a:r>
              <a:rPr lang="en-US" dirty="0"/>
              <a:t>in terms of speedup as the </a:t>
            </a:r>
            <a:r>
              <a:rPr lang="en-US" b="1" dirty="0"/>
              <a:t>number of processors </a:t>
            </a:r>
            <a:r>
              <a:rPr lang="en-US" dirty="0"/>
              <a:t>is </a:t>
            </a:r>
            <a:r>
              <a:rPr lang="en-US" b="1" dirty="0"/>
              <a:t>increased</a:t>
            </a:r>
            <a:r>
              <a:rPr lang="en-US" dirty="0"/>
              <a:t>.</a:t>
            </a:r>
          </a:p>
          <a:p>
            <a:r>
              <a:rPr lang="en-US" dirty="0"/>
              <a:t> However, it does not place a limit on the weak scaling that can be achieved by the program, as the program may allow for bigger classes of problems to be solved as more processors become available. </a:t>
            </a:r>
          </a:p>
          <a:p>
            <a:r>
              <a:rPr lang="en-US" dirty="0"/>
              <a:t>The </a:t>
            </a:r>
            <a:r>
              <a:rPr lang="en-US" b="1" dirty="0"/>
              <a:t>advantages of parallelism for weak scaling </a:t>
            </a:r>
            <a:r>
              <a:rPr lang="en-US" dirty="0"/>
              <a:t>are summarized by John Gustafson in Gustafson’s Law.</a:t>
            </a:r>
          </a:p>
        </p:txBody>
      </p:sp>
    </p:spTree>
    <p:extLst>
      <p:ext uri="{BB962C8B-B14F-4D97-AF65-F5344CB8AC3E}">
        <p14:creationId xmlns:p14="http://schemas.microsoft.com/office/powerpoint/2010/main" val="45467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Isoeffeciency</a:t>
            </a:r>
            <a:r>
              <a:rPr lang="en-US" dirty="0">
                <a:solidFill>
                  <a:srgbClr val="FFFFFF"/>
                </a:solidFill>
              </a:rPr>
              <a:t> Metric of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53" y="2840180"/>
            <a:ext cx="10926293" cy="3442762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b="1" dirty="0" err="1"/>
              <a:t>isoefficiency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can be obtained in terms of the problem size as a function of </a:t>
            </a:r>
            <a:r>
              <a:rPr lang="en-US" altLang="en-US" b="1" dirty="0"/>
              <a:t>P (no. of processing elements) </a:t>
            </a:r>
            <a:r>
              <a:rPr lang="en-US" altLang="en-US" dirty="0"/>
              <a:t>to keep </a:t>
            </a:r>
            <a:r>
              <a:rPr lang="en-US" altLang="en-US" b="1" dirty="0"/>
              <a:t>efficiency, E, </a:t>
            </a:r>
            <a:r>
              <a:rPr lang="en-US" altLang="en-US" dirty="0"/>
              <a:t>constant. </a:t>
            </a:r>
          </a:p>
          <a:p>
            <a:endParaRPr lang="en-US" altLang="en-US" dirty="0"/>
          </a:p>
          <a:p>
            <a:r>
              <a:rPr lang="en-US" altLang="en-US" b="1" dirty="0"/>
              <a:t>This function determines: </a:t>
            </a:r>
            <a:r>
              <a:rPr lang="en-US" altLang="en-US" dirty="0"/>
              <a:t>the ease with which a parallel system can maintain a constant efficiency.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Aids in </a:t>
            </a:r>
            <a:r>
              <a:rPr lang="en-US" altLang="en-US" b="1" dirty="0"/>
              <a:t>achieving speedups </a:t>
            </a:r>
            <a:r>
              <a:rPr lang="en-US" altLang="en-US" dirty="0"/>
              <a:t>in increasing </a:t>
            </a:r>
            <a:r>
              <a:rPr lang="en-US" altLang="en-US" b="1" dirty="0"/>
              <a:t>proportion</a:t>
            </a:r>
            <a:r>
              <a:rPr lang="en-US" altLang="en-US" dirty="0"/>
              <a:t> to the number of processing elements </a:t>
            </a:r>
            <a:r>
              <a:rPr lang="en-US" altLang="en-US" b="1" dirty="0"/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304641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/>
              <a:t>The primary issue with speedup is the communication to computation ratio. To get a higher speedup, you can:</a:t>
            </a:r>
          </a:p>
          <a:p>
            <a:endParaRPr lang="en-US" b="1" dirty="0"/>
          </a:p>
          <a:p>
            <a:r>
              <a:rPr lang="en-US" altLang="en-US" dirty="0"/>
              <a:t>Maximize data locality.</a:t>
            </a:r>
          </a:p>
          <a:p>
            <a:r>
              <a:rPr lang="en-US" altLang="en-US" dirty="0"/>
              <a:t>Minimize volume of data exchange.</a:t>
            </a:r>
          </a:p>
          <a:p>
            <a:r>
              <a:rPr lang="en-US" altLang="en-US" dirty="0"/>
              <a:t>Minimize frequency of interactions.</a:t>
            </a:r>
          </a:p>
          <a:p>
            <a:r>
              <a:rPr lang="en-US" altLang="en-US" dirty="0"/>
              <a:t>Minimize contention and hot-spots.</a:t>
            </a:r>
          </a:p>
        </p:txBody>
      </p:sp>
    </p:spTree>
    <p:extLst>
      <p:ext uri="{BB962C8B-B14F-4D97-AF65-F5344CB8AC3E}">
        <p14:creationId xmlns:p14="http://schemas.microsoft.com/office/powerpoint/2010/main" val="49724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altLang="en-US" dirty="0"/>
              <a:t>Overlap computations with interactions</a:t>
            </a:r>
          </a:p>
          <a:p>
            <a:r>
              <a:rPr lang="en-US" altLang="en-US" dirty="0"/>
              <a:t>Replicate data or computations. </a:t>
            </a:r>
          </a:p>
          <a:p>
            <a:r>
              <a:rPr lang="en-US" altLang="en-US" dirty="0"/>
              <a:t>Use group communications instead of point-to-point primitives. </a:t>
            </a:r>
          </a:p>
          <a:p>
            <a:r>
              <a:rPr lang="en-US" altLang="en-US" dirty="0"/>
              <a:t>Overlap interactions with other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272681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Adapted from: </a:t>
            </a:r>
          </a:p>
          <a:p>
            <a:r>
              <a:rPr lang="en-US" dirty="0"/>
              <a:t> Chapter 3 slides, by A. </a:t>
            </a:r>
            <a:r>
              <a:rPr lang="en-US" dirty="0" err="1"/>
              <a:t>Grama</a:t>
            </a:r>
            <a:r>
              <a:rPr lang="en-US" dirty="0"/>
              <a:t>, of the text: Principles of Parallel Algorithm Design by Ananth </a:t>
            </a:r>
            <a:r>
              <a:rPr lang="en-US" dirty="0" err="1"/>
              <a:t>Grama</a:t>
            </a:r>
            <a:r>
              <a:rPr lang="en-US" dirty="0"/>
              <a:t>, Anshul Gupta, George </a:t>
            </a:r>
            <a:r>
              <a:rPr lang="en-US" dirty="0" err="1"/>
              <a:t>Karypis</a:t>
            </a:r>
            <a:r>
              <a:rPr lang="en-US" dirty="0"/>
              <a:t>, and Vipin Kumar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30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parallel processing, rather than having a </a:t>
            </a:r>
            <a:r>
              <a:rPr lang="en-US" b="1" dirty="0"/>
              <a:t>single program </a:t>
            </a:r>
            <a:r>
              <a:rPr lang="en-US" dirty="0"/>
              <a:t>execute tasks in a sequence, parts of the program are instead </a:t>
            </a:r>
            <a:r>
              <a:rPr lang="en-US" b="1" dirty="0"/>
              <a:t>split</a:t>
            </a:r>
            <a:r>
              <a:rPr lang="en-US" dirty="0"/>
              <a:t> such that the program is executed </a:t>
            </a:r>
            <a:r>
              <a:rPr lang="en-US" b="1" dirty="0"/>
              <a:t>concurrently</a:t>
            </a:r>
            <a:r>
              <a:rPr lang="en-US" dirty="0"/>
              <a:t> (i.e. at the same time), by multiple entities.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implies that the execution time of a program can be made </a:t>
            </a:r>
            <a:r>
              <a:rPr lang="en-US" altLang="en-US" b="1" dirty="0"/>
              <a:t>arbitrarily small </a:t>
            </a:r>
            <a:r>
              <a:rPr lang="en-US" altLang="en-US" dirty="0"/>
              <a:t>by making the tasks </a:t>
            </a:r>
            <a:r>
              <a:rPr lang="en-US" altLang="en-US" b="1" dirty="0"/>
              <a:t>decomposition</a:t>
            </a:r>
            <a:r>
              <a:rPr lang="en-US" altLang="en-US" dirty="0"/>
              <a:t> </a:t>
            </a:r>
            <a:r>
              <a:rPr lang="en-US" altLang="en-US" b="1" dirty="0"/>
              <a:t>finer</a:t>
            </a:r>
            <a:r>
              <a:rPr lang="en-US" altLang="en-US" dirty="0"/>
              <a:t> in granularity.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/>
              <a:t>concurrent</a:t>
            </a:r>
            <a:r>
              <a:rPr lang="en-US" altLang="en-US" dirty="0"/>
              <a:t> tasks might need to </a:t>
            </a:r>
            <a:r>
              <a:rPr lang="en-US" altLang="en-US" b="1" dirty="0"/>
              <a:t>communicate</a:t>
            </a:r>
            <a:r>
              <a:rPr lang="en-US" altLang="en-US" dirty="0"/>
              <a:t> with other tasks to exchange data.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Results in </a:t>
            </a:r>
            <a:r>
              <a:rPr lang="en-US" altLang="en-US" b="1" dirty="0"/>
              <a:t>communication overhead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tradeoff</a:t>
            </a:r>
            <a:r>
              <a:rPr lang="en-US" altLang="en-US" dirty="0"/>
              <a:t> between the granularity of task </a:t>
            </a:r>
            <a:r>
              <a:rPr lang="en-US" altLang="en-US" b="1" dirty="0"/>
              <a:t>decomposition</a:t>
            </a:r>
            <a:r>
              <a:rPr lang="en-US" altLang="en-US" dirty="0"/>
              <a:t> and its corresponding </a:t>
            </a:r>
            <a:r>
              <a:rPr lang="en-US" altLang="en-US" b="1" dirty="0"/>
              <a:t>overheads</a:t>
            </a:r>
            <a:r>
              <a:rPr lang="en-US" altLang="en-US" dirty="0"/>
              <a:t> often determines the parallel </a:t>
            </a:r>
            <a:r>
              <a:rPr lang="en-US" altLang="en-US" b="1" dirty="0"/>
              <a:t>performance</a:t>
            </a:r>
            <a:r>
              <a:rPr lang="en-US" altLang="en-US" dirty="0"/>
              <a:t> of a program.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Parallelization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 aids in achieving </a:t>
            </a:r>
            <a:r>
              <a:rPr lang="en-US" b="1" dirty="0"/>
              <a:t>speedup</a:t>
            </a:r>
            <a:r>
              <a:rPr lang="en-US" dirty="0"/>
              <a:t> (aids in solving problem in less time). </a:t>
            </a:r>
          </a:p>
          <a:p>
            <a:r>
              <a:rPr lang="en-US" dirty="0"/>
              <a:t> facilitates solving </a:t>
            </a:r>
            <a:r>
              <a:rPr lang="en-US" b="1" dirty="0"/>
              <a:t>bigger problems</a:t>
            </a:r>
            <a:r>
              <a:rPr lang="en-US" dirty="0"/>
              <a:t>. </a:t>
            </a:r>
          </a:p>
          <a:p>
            <a:r>
              <a:rPr lang="en-US" dirty="0"/>
              <a:t> allows a problem that is </a:t>
            </a:r>
            <a:r>
              <a:rPr lang="en-US" b="1" dirty="0"/>
              <a:t>too big to fit in the memory </a:t>
            </a:r>
            <a:r>
              <a:rPr lang="en-US" dirty="0"/>
              <a:t>of one processor to be broken up such that it is able to fit in the memories of multiple processors.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78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Parallelization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err="1"/>
              <a:t>Interprocess</a:t>
            </a:r>
            <a:r>
              <a:rPr lang="en-US" altLang="en-US" b="1" dirty="0"/>
              <a:t> interactions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   </a:t>
            </a:r>
            <a:r>
              <a:rPr lang="en-US" altLang="en-US" dirty="0"/>
              <a:t>due to communications between processors while sharing tasks data.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Idling of Processing Elements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caused due to load imbalance, synchronization, or </a:t>
            </a:r>
            <a:r>
              <a:rPr lang="en-US" dirty="0"/>
              <a:t>unparallelizable </a:t>
            </a:r>
            <a:r>
              <a:rPr lang="en-US" altLang="en-US" dirty="0"/>
              <a:t>serial parts of program.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Excess Computation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Best serial algorithm is difficult to parallelize; parallelizing sequential algorithm involve excess computation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57288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It is imperative to </a:t>
            </a:r>
            <a:r>
              <a:rPr lang="en-US" b="1" dirty="0"/>
              <a:t>study</a:t>
            </a:r>
            <a:r>
              <a:rPr lang="en-US" dirty="0"/>
              <a:t> the performance of </a:t>
            </a:r>
            <a:r>
              <a:rPr lang="en-US" b="1" dirty="0"/>
              <a:t>parallel programs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determine</a:t>
            </a:r>
            <a:r>
              <a:rPr lang="en-US" dirty="0"/>
              <a:t> the best algorithm.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hardware platforms.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examine</a:t>
            </a:r>
            <a:r>
              <a:rPr lang="en-US" dirty="0"/>
              <a:t> the benefits from parallelism.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number of metrics </a:t>
            </a:r>
            <a:r>
              <a:rPr lang="en-US" dirty="0"/>
              <a:t>are used to analyze the </a:t>
            </a:r>
            <a:r>
              <a:rPr lang="en-US" b="1" dirty="0"/>
              <a:t>performance</a:t>
            </a:r>
            <a:r>
              <a:rPr lang="en-US" dirty="0"/>
              <a:t> of parallel algorithm's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01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452349"/>
            <a:ext cx="10656472" cy="374358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P</a:t>
            </a:r>
            <a:r>
              <a:rPr lang="en-US" altLang="en-US" sz="2400" dirty="0"/>
              <a:t>= Total number of processing elements.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dirty="0"/>
              <a:t>=  total time collectively spent by all the processing elements.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dirty="0"/>
              <a:t> =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PTp</a:t>
            </a:r>
            <a:r>
              <a:rPr lang="en-US" altLang="en-US" sz="2400" b="1" dirty="0"/>
              <a:t> </a:t>
            </a:r>
            <a:r>
              <a:rPr lang="en-US" altLang="en-US" sz="2400" dirty="0"/>
              <a:t>(where is </a:t>
            </a:r>
            <a:r>
              <a:rPr lang="en-US" altLang="en-US" sz="2400" dirty="0" err="1"/>
              <a:t>Tp</a:t>
            </a:r>
            <a:r>
              <a:rPr lang="en-US" altLang="en-US" sz="2400" dirty="0"/>
              <a:t> is time spent by a processing element).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Ts</a:t>
            </a:r>
            <a:r>
              <a:rPr lang="en-US" altLang="en-US" sz="2400" dirty="0"/>
              <a:t>= serial time.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Total parallel overhead</a:t>
            </a:r>
            <a:r>
              <a:rPr lang="en-US" altLang="en-US" sz="2400" dirty="0"/>
              <a:t>, </a:t>
            </a:r>
            <a:r>
              <a:rPr lang="en-US" altLang="en-US" sz="2400" b="1" dirty="0"/>
              <a:t>To</a:t>
            </a:r>
            <a:r>
              <a:rPr lang="en-US" altLang="en-US" sz="2400" dirty="0"/>
              <a:t>- time spent by all processing elements in non-useful work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 algn="ctr">
              <a:lnSpc>
                <a:spcPct val="80000"/>
              </a:lnSpc>
            </a:pPr>
            <a:r>
              <a:rPr lang="en-US" altLang="en-US" sz="2400" b="1" dirty="0"/>
              <a:t>To</a:t>
            </a:r>
            <a:r>
              <a:rPr lang="en-US" altLang="en-US" sz="2400" dirty="0"/>
              <a:t>= </a:t>
            </a: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-Ts = </a:t>
            </a:r>
            <a:r>
              <a:rPr lang="en-US" altLang="en-US" sz="2400" b="1" dirty="0" err="1"/>
              <a:t>PTp</a:t>
            </a:r>
            <a:r>
              <a:rPr lang="en-US" altLang="en-US" sz="2400" b="1" dirty="0"/>
              <a:t>-Ts</a:t>
            </a:r>
          </a:p>
        </p:txBody>
      </p:sp>
    </p:spTree>
    <p:extLst>
      <p:ext uri="{BB962C8B-B14F-4D97-AF65-F5344CB8AC3E}">
        <p14:creationId xmlns:p14="http://schemas.microsoft.com/office/powerpoint/2010/main" val="45158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speedup</a:t>
            </a:r>
            <a:r>
              <a:rPr lang="en-US" dirty="0"/>
              <a:t> of a </a:t>
            </a:r>
            <a:r>
              <a:rPr lang="en-US" b="1" dirty="0"/>
              <a:t>parallel code </a:t>
            </a:r>
            <a:r>
              <a:rPr lang="en-US" dirty="0"/>
              <a:t>is how much </a:t>
            </a:r>
            <a:r>
              <a:rPr lang="en-US" b="1" dirty="0"/>
              <a:t>faster</a:t>
            </a:r>
            <a:r>
              <a:rPr lang="en-US" dirty="0"/>
              <a:t> it runs in parallel.</a:t>
            </a:r>
          </a:p>
          <a:p>
            <a:r>
              <a:rPr lang="en-US" dirty="0"/>
              <a:t> If the time it takes to run a code on one processors is</a:t>
            </a:r>
            <a:r>
              <a:rPr lang="en-US" b="1" dirty="0"/>
              <a:t> Ts </a:t>
            </a:r>
            <a:r>
              <a:rPr lang="en-US" dirty="0"/>
              <a:t>and the time it takes to run the same code on P processors is</a:t>
            </a:r>
            <a:r>
              <a:rPr lang="en-US" b="1" dirty="0"/>
              <a:t> </a:t>
            </a:r>
            <a:r>
              <a:rPr lang="en-US" b="1" dirty="0" err="1"/>
              <a:t>Tp</a:t>
            </a:r>
            <a:r>
              <a:rPr lang="en-US" dirty="0"/>
              <a:t>, then the </a:t>
            </a:r>
            <a:r>
              <a:rPr lang="en-US" b="1" dirty="0"/>
              <a:t>speedup</a:t>
            </a:r>
            <a:r>
              <a:rPr lang="en-US" dirty="0"/>
              <a:t> is given by </a:t>
            </a:r>
            <a:r>
              <a:rPr lang="en-US" b="1" dirty="0">
                <a:solidFill>
                  <a:srgbClr val="002060"/>
                </a:solidFill>
              </a:rPr>
              <a:t>ratio of a serial runtime to the parallel runtime</a:t>
            </a:r>
          </a:p>
          <a:p>
            <a:endParaRPr lang="en-US" dirty="0"/>
          </a:p>
          <a:p>
            <a:pPr lvl="6"/>
            <a:r>
              <a:rPr lang="en-US" sz="2800" b="1" dirty="0">
                <a:solidFill>
                  <a:srgbClr val="002060"/>
                </a:solidFill>
              </a:rPr>
              <a:t>Speedup, S = Ts / </a:t>
            </a:r>
            <a:r>
              <a:rPr lang="en-US" sz="2800" b="1" dirty="0" err="1">
                <a:solidFill>
                  <a:srgbClr val="002060"/>
                </a:solidFill>
              </a:rPr>
              <a:t>Tp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Ts= Serial runtime of best sequential algorithm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743200" lvl="6" indent="0"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02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6" y="2393343"/>
            <a:ext cx="11966713" cy="43652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Speedup = P (can be delivered only in ideal parallel system with P processing elements )</a:t>
            </a:r>
          </a:p>
          <a:p>
            <a:r>
              <a:rPr lang="en-US" b="1" dirty="0"/>
              <a:t>Processing</a:t>
            </a:r>
            <a:r>
              <a:rPr lang="en-US" dirty="0"/>
              <a:t> elements cannot </a:t>
            </a:r>
            <a:r>
              <a:rPr lang="en-US" b="1" dirty="0"/>
              <a:t>devote</a:t>
            </a:r>
            <a:r>
              <a:rPr lang="en-US" dirty="0"/>
              <a:t> </a:t>
            </a:r>
            <a:r>
              <a:rPr lang="en-US" b="1" dirty="0"/>
              <a:t>100% time to computations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/>
              <a:t>Efficiency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a </a:t>
            </a:r>
            <a:r>
              <a:rPr lang="en-US" b="1" dirty="0"/>
              <a:t>measure</a:t>
            </a:r>
            <a:r>
              <a:rPr lang="en-US" dirty="0"/>
              <a:t> of how much of your </a:t>
            </a:r>
            <a:r>
              <a:rPr lang="en-US" b="1" dirty="0"/>
              <a:t>available processing </a:t>
            </a:r>
            <a:r>
              <a:rPr lang="en-US" dirty="0"/>
              <a:t>power is being </a:t>
            </a:r>
            <a:r>
              <a:rPr lang="en-US" b="1" dirty="0"/>
              <a:t>used</a:t>
            </a:r>
            <a:r>
              <a:rPr lang="en-US" dirty="0"/>
              <a:t> The simplest way to think of it is as the speedup per processor. This is equivalent to defining efficiency as the time to run P models on P processors to the time to run one model on one processor.</a:t>
            </a:r>
          </a:p>
          <a:p>
            <a:pPr lvl="1"/>
            <a:r>
              <a:rPr lang="en-US" dirty="0"/>
              <a:t>defined as </a:t>
            </a:r>
            <a:r>
              <a:rPr lang="en-US" b="1" dirty="0"/>
              <a:t>fraction</a:t>
            </a:r>
            <a:r>
              <a:rPr lang="en-US" dirty="0"/>
              <a:t> of </a:t>
            </a:r>
            <a:r>
              <a:rPr lang="en-US" b="1" dirty="0"/>
              <a:t>time</a:t>
            </a:r>
            <a:r>
              <a:rPr lang="en-US" dirty="0"/>
              <a:t> for which a </a:t>
            </a:r>
            <a:r>
              <a:rPr lang="en-US" b="1" dirty="0"/>
              <a:t>processing element </a:t>
            </a:r>
            <a:r>
              <a:rPr lang="en-US" dirty="0"/>
              <a:t>is usefully </a:t>
            </a:r>
            <a:r>
              <a:rPr lang="en-US" b="1" dirty="0"/>
              <a:t>employed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ratio of speedup to the number of processing elements</a:t>
            </a:r>
          </a:p>
          <a:p>
            <a:endParaRPr lang="en-US" dirty="0"/>
          </a:p>
          <a:p>
            <a:pPr algn="ctr"/>
            <a:r>
              <a:rPr lang="en-US" sz="2600" b="1" dirty="0"/>
              <a:t>Efficiency, E = S/P </a:t>
            </a:r>
          </a:p>
          <a:p>
            <a:pPr algn="ctr"/>
            <a:r>
              <a:rPr lang="en-US" dirty="0"/>
              <a:t>This gives a more </a:t>
            </a:r>
            <a:r>
              <a:rPr lang="en-US" b="1" dirty="0"/>
              <a:t>accurate measure </a:t>
            </a:r>
            <a:r>
              <a:rPr lang="en-US" dirty="0"/>
              <a:t>of the true efficiency of a </a:t>
            </a:r>
            <a:r>
              <a:rPr lang="en-US" b="1" dirty="0"/>
              <a:t>parallel program</a:t>
            </a:r>
            <a:r>
              <a:rPr lang="en-US" dirty="0"/>
              <a:t> than </a:t>
            </a:r>
            <a:r>
              <a:rPr lang="en-US" b="1" dirty="0"/>
              <a:t>CPU usage</a:t>
            </a:r>
            <a:r>
              <a:rPr lang="en-US" dirty="0"/>
              <a:t>, as it considers </a:t>
            </a:r>
            <a:r>
              <a:rPr lang="en-US" b="1" dirty="0"/>
              <a:t>redundant calculations </a:t>
            </a:r>
            <a:r>
              <a:rPr lang="en-US" dirty="0"/>
              <a:t>as well as</a:t>
            </a:r>
            <a:r>
              <a:rPr lang="en-US" b="1" dirty="0"/>
              <a:t> idle time</a:t>
            </a:r>
            <a:r>
              <a:rPr lang="en-US" dirty="0"/>
              <a:t>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2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6" y="2305966"/>
            <a:ext cx="10926293" cy="4552033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/>
              <a:t>Now that we have developed a parallel algorithm, a natural next question is, “does the algorithm scale?”</a:t>
            </a:r>
          </a:p>
          <a:p>
            <a:pPr algn="ctr"/>
            <a:r>
              <a:rPr lang="en-US" sz="2600" b="1" dirty="0"/>
              <a:t>Efficiency, E  can be written as = S/P = Ts / (</a:t>
            </a:r>
            <a:r>
              <a:rPr lang="en-US" sz="2600" b="1" dirty="0" err="1"/>
              <a:t>PTp</a:t>
            </a:r>
            <a:r>
              <a:rPr lang="en-US" sz="2600" b="1" dirty="0"/>
              <a:t>)</a:t>
            </a:r>
          </a:p>
          <a:p>
            <a:pPr algn="ctr"/>
            <a:r>
              <a:rPr lang="en-US" sz="2600" b="1" dirty="0"/>
              <a:t>Or </a:t>
            </a:r>
          </a:p>
          <a:p>
            <a:pPr algn="ctr"/>
            <a:r>
              <a:rPr lang="en-US" sz="3600" b="1" dirty="0"/>
              <a:t>E= 1/(1+T</a:t>
            </a:r>
            <a:r>
              <a:rPr lang="en-US" sz="3600" b="1" baseline="-25000" dirty="0"/>
              <a:t>o</a:t>
            </a:r>
            <a:r>
              <a:rPr lang="en-US" sz="3600" b="1" dirty="0"/>
              <a:t>/Ts )</a:t>
            </a:r>
          </a:p>
          <a:p>
            <a:pPr marL="0" indent="0" algn="ctr">
              <a:buNone/>
            </a:pPr>
            <a:r>
              <a:rPr lang="en-US" altLang="en-US" sz="3600" b="1" dirty="0"/>
              <a:t>Note: </a:t>
            </a:r>
            <a:r>
              <a:rPr lang="en-US" altLang="en-US" sz="3600" dirty="0"/>
              <a:t>The total overhead function </a:t>
            </a:r>
            <a:r>
              <a:rPr lang="en-US" altLang="en-US" sz="3600" b="1" dirty="0"/>
              <a:t>To</a:t>
            </a:r>
            <a:r>
              <a:rPr lang="en-US" altLang="en-US" sz="3600" dirty="0"/>
              <a:t>  is an increasing function of </a:t>
            </a:r>
            <a:r>
              <a:rPr lang="en-US" altLang="en-US" sz="3600" b="1" dirty="0"/>
              <a:t>P </a:t>
            </a:r>
            <a:r>
              <a:rPr lang="en-US" altLang="en-US" sz="3600" dirty="0"/>
              <a:t>. </a:t>
            </a:r>
          </a:p>
          <a:p>
            <a:r>
              <a:rPr lang="en-US" altLang="en-US" sz="3600" dirty="0"/>
              <a:t>For a </a:t>
            </a:r>
            <a:r>
              <a:rPr lang="en-US" altLang="en-US" sz="3600" b="1" dirty="0"/>
              <a:t>given problem size </a:t>
            </a:r>
          </a:p>
          <a:p>
            <a:pPr lvl="1"/>
            <a:r>
              <a:rPr lang="en-US" altLang="en-US" sz="3400" b="1" i="1" dirty="0"/>
              <a:t>T</a:t>
            </a:r>
            <a:r>
              <a:rPr lang="en-US" altLang="en-US" sz="3400" b="1" i="1" baseline="-25000" dirty="0"/>
              <a:t>S</a:t>
            </a:r>
            <a:r>
              <a:rPr lang="en-US" altLang="en-US" sz="3400" dirty="0"/>
              <a:t>  remains constant </a:t>
            </a:r>
          </a:p>
          <a:p>
            <a:pPr lvl="1"/>
            <a:r>
              <a:rPr lang="en-US" altLang="en-US" sz="3400" b="1" dirty="0"/>
              <a:t>T</a:t>
            </a:r>
            <a:r>
              <a:rPr lang="en-US" altLang="en-US" sz="3400" b="1" baseline="-25000" dirty="0"/>
              <a:t>o</a:t>
            </a:r>
            <a:r>
              <a:rPr lang="en-US" altLang="en-US" sz="3400" b="1" dirty="0"/>
              <a:t> increases</a:t>
            </a:r>
            <a:r>
              <a:rPr lang="en-US" altLang="en-US" sz="3400" dirty="0"/>
              <a:t> with </a:t>
            </a:r>
            <a:r>
              <a:rPr lang="en-US" altLang="en-US" sz="3400" b="1" dirty="0"/>
              <a:t>increase</a:t>
            </a:r>
            <a:r>
              <a:rPr lang="en-US" altLang="en-US" sz="3400" dirty="0"/>
              <a:t> in the number of processing elements, </a:t>
            </a:r>
            <a:r>
              <a:rPr lang="en-US" altLang="en-US" sz="3400" b="1" dirty="0"/>
              <a:t>P</a:t>
            </a:r>
            <a:r>
              <a:rPr lang="en-US" altLang="en-US" sz="3400" dirty="0"/>
              <a:t>.</a:t>
            </a:r>
          </a:p>
          <a:p>
            <a:pPr lvl="1"/>
            <a:r>
              <a:rPr lang="en-US" altLang="en-US" sz="3600" dirty="0"/>
              <a:t>Efficiency, </a:t>
            </a:r>
            <a:r>
              <a:rPr lang="en-US" altLang="en-US" sz="3600" b="1" dirty="0"/>
              <a:t>E</a:t>
            </a:r>
            <a:r>
              <a:rPr lang="en-US" altLang="en-US" sz="3600" dirty="0"/>
              <a:t> of the parallel program </a:t>
            </a:r>
            <a:r>
              <a:rPr lang="en-US" altLang="en-US" sz="3600" b="1" dirty="0"/>
              <a:t>decreases.</a:t>
            </a:r>
          </a:p>
          <a:p>
            <a:pPr algn="ctr"/>
            <a:endParaRPr lang="en-US" altLang="en-US" sz="3600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3741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4602</TotalTime>
  <Words>896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Scalability Metrics</vt:lpstr>
      <vt:lpstr>Parallel Processing</vt:lpstr>
      <vt:lpstr>Parallelization Benefits </vt:lpstr>
      <vt:lpstr>Parallelization Overheads</vt:lpstr>
      <vt:lpstr>Performance Metrics</vt:lpstr>
      <vt:lpstr>Parallel Overhead</vt:lpstr>
      <vt:lpstr>Speedup</vt:lpstr>
      <vt:lpstr>Efficiency</vt:lpstr>
      <vt:lpstr>Scaling</vt:lpstr>
      <vt:lpstr>Amdahl’s Law</vt:lpstr>
      <vt:lpstr>Isoeffeciency Metric of Scalability</vt:lpstr>
      <vt:lpstr>Speedup Factors</vt:lpstr>
      <vt:lpstr>Speedup Factors</vt:lpstr>
      <vt:lpstr>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and Performance Models</dc:title>
  <dc:creator>Sukhija, Nitin</dc:creator>
  <cp:lastModifiedBy>Sukhija, Nitin</cp:lastModifiedBy>
  <cp:revision>154</cp:revision>
  <dcterms:created xsi:type="dcterms:W3CDTF">2020-06-11T13:13:25Z</dcterms:created>
  <dcterms:modified xsi:type="dcterms:W3CDTF">2020-06-17T21:42:31Z</dcterms:modified>
</cp:coreProperties>
</file>