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UCqhs2YYJYdaWfOqUGq4Y+eD8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9280B0-F447-4D44-ABE0-3E711CF2670E}">
  <a:tblStyle styleId="{439280B0-F447-4D44-ABE0-3E711CF267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b3da4550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3da455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numba.pydata.org/numba-doc/latest/cuda/memory.html#cuda-shared-memory" TargetMode="External"/><Relationship Id="rId4" Type="http://schemas.openxmlformats.org/officeDocument/2006/relationships/hyperlink" Target="http://docs.nvidia.com/cuda/cuda-c-programming-guide" TargetMode="External"/><Relationship Id="rId5" Type="http://schemas.openxmlformats.org/officeDocument/2006/relationships/hyperlink" Target="https://numba.pydata.org/numba-doc/latest/cuda/kernel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jupyter.org/insta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nvidia.com/cuda/cuda-c-programming-guide/index.html" TargetMode="External"/><Relationship Id="rId4" Type="http://schemas.openxmlformats.org/officeDocument/2006/relationships/hyperlink" Target="http://docs.nvidia.com/cuda/cuda-c-programming-guide" TargetMode="External"/><Relationship Id="rId5" Type="http://schemas.openxmlformats.org/officeDocument/2006/relationships/hyperlink" Target="https://www.python.org/doc/" TargetMode="External"/><Relationship Id="rId6" Type="http://schemas.openxmlformats.org/officeDocument/2006/relationships/hyperlink" Target="https://numba.pydata.org/numba-doc/latest/index.html" TargetMode="External"/><Relationship Id="rId7" Type="http://schemas.openxmlformats.org/officeDocument/2006/relationships/hyperlink" Target="https://docs.anaconda.com/anaconda/install/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lvm.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umba.pydata.org/numba-doc/latest/cuda/overview.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Numba for CUDA</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Kernel Invocation</a:t>
            </a:r>
            <a:endParaRPr/>
          </a:p>
        </p:txBody>
      </p:sp>
      <p:sp>
        <p:nvSpPr>
          <p:cNvPr id="141" name="Google Shape;14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kernel is typically launched in the following way:</a:t>
            </a:r>
            <a:endParaRPr/>
          </a:p>
          <a:p>
            <a:pPr indent="-228600" lvl="1" marL="685800" rtl="0" algn="l">
              <a:lnSpc>
                <a:spcPct val="90000"/>
              </a:lnSpc>
              <a:spcBef>
                <a:spcPts val="500"/>
              </a:spcBef>
              <a:spcAft>
                <a:spcPts val="0"/>
              </a:spcAft>
              <a:buClr>
                <a:schemeClr val="dk1"/>
              </a:buClr>
              <a:buSzPts val="2400"/>
              <a:buChar char="•"/>
            </a:pPr>
            <a:r>
              <a:rPr lang="en-US"/>
              <a:t>Instantiate the kernel proper, by specifying a number of blocks (or “blocks per grid”), and a number of threads per block. The product of the two will give the total number of threads launched. Kernel instantiation is done by taking the compiled kernel and indexing it with a tuple of integers.</a:t>
            </a:r>
            <a:endParaRPr/>
          </a:p>
          <a:p>
            <a:pPr indent="-228600" lvl="1" marL="685800" rtl="0" algn="l">
              <a:lnSpc>
                <a:spcPct val="90000"/>
              </a:lnSpc>
              <a:spcBef>
                <a:spcPts val="500"/>
              </a:spcBef>
              <a:spcAft>
                <a:spcPts val="0"/>
              </a:spcAft>
              <a:buClr>
                <a:schemeClr val="dk1"/>
              </a:buClr>
              <a:buSzPts val="2400"/>
              <a:buChar char="•"/>
            </a:pPr>
            <a:r>
              <a:rPr lang="en-US"/>
              <a:t>Running the kernel, by passing it the input array (and any separate output arrays if necessary). By default, running a kernel is synchronous: the function returns when the kernel has finished executing and the data is synchronized back.</a:t>
            </a:r>
            <a:endParaRPr/>
          </a:p>
        </p:txBody>
      </p:sp>
      <p:sp>
        <p:nvSpPr>
          <p:cNvPr id="142" name="Google Shape;142;p10"/>
          <p:cNvSpPr/>
          <p:nvPr/>
        </p:nvSpPr>
        <p:spPr>
          <a:xfrm>
            <a:off x="2652075" y="5238391"/>
            <a:ext cx="6595620" cy="147732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kernel invocation 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threadsperblock = 32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blockspergrid = (an_array.size + (threadsperblock - 1)) // threadsperblock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Kernel_name[blockspergrid, threadsperblock](an_array)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Kernel invocation</a:t>
            </a:r>
            <a:endParaRPr/>
          </a:p>
        </p:txBody>
      </p:sp>
      <p:sp>
        <p:nvSpPr>
          <p:cNvPr id="148" name="Google Shape;14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might seem curious to have a two-level hierarchy when declaring the number of threads needed by a kernel. The block size (i.e. number of threads per block) is often crucial:</a:t>
            </a:r>
            <a:endParaRPr/>
          </a:p>
          <a:p>
            <a:pPr indent="-228600" lvl="0" marL="228600" rtl="0" algn="l">
              <a:lnSpc>
                <a:spcPct val="90000"/>
              </a:lnSpc>
              <a:spcBef>
                <a:spcPts val="1000"/>
              </a:spcBef>
              <a:spcAft>
                <a:spcPts val="0"/>
              </a:spcAft>
              <a:buClr>
                <a:schemeClr val="dk1"/>
              </a:buClr>
              <a:buSzPts val="2800"/>
              <a:buChar char="•"/>
            </a:pPr>
            <a:r>
              <a:rPr lang="en-US"/>
              <a:t>On the software side, the block size determines how many threads share a given area of </a:t>
            </a:r>
            <a:r>
              <a:rPr lang="en-US" u="sng">
                <a:solidFill>
                  <a:schemeClr val="hlink"/>
                </a:solidFill>
                <a:hlinkClick r:id="rId3"/>
              </a:rPr>
              <a:t>shared memory</a:t>
            </a:r>
            <a:r>
              <a:rPr lang="en-US"/>
              <a:t>.</a:t>
            </a:r>
            <a:endParaRPr/>
          </a:p>
          <a:p>
            <a:pPr indent="-228600" lvl="0" marL="228600" rtl="0" algn="l">
              <a:lnSpc>
                <a:spcPct val="90000"/>
              </a:lnSpc>
              <a:spcBef>
                <a:spcPts val="1000"/>
              </a:spcBef>
              <a:spcAft>
                <a:spcPts val="0"/>
              </a:spcAft>
              <a:buClr>
                <a:schemeClr val="dk1"/>
              </a:buClr>
              <a:buSzPts val="2800"/>
              <a:buChar char="•"/>
            </a:pPr>
            <a:r>
              <a:rPr lang="en-US"/>
              <a:t>On the hardware side, the block size must be large enough for full occupation of execution units; recommendations can be found in the </a:t>
            </a:r>
            <a:r>
              <a:rPr lang="en-US" u="sng">
                <a:solidFill>
                  <a:schemeClr val="hlink"/>
                </a:solidFill>
                <a:hlinkClick r:id="rId4"/>
              </a:rPr>
              <a:t>CUDA C Programming Guide</a:t>
            </a:r>
            <a:r>
              <a:rPr lang="en-US"/>
              <a:t>.</a:t>
            </a:r>
            <a:endParaRPr/>
          </a:p>
          <a:p>
            <a:pPr indent="-228600" lvl="0" marL="228600" rtl="0" algn="l">
              <a:lnSpc>
                <a:spcPct val="90000"/>
              </a:lnSpc>
              <a:spcBef>
                <a:spcPts val="1000"/>
              </a:spcBef>
              <a:spcAft>
                <a:spcPts val="0"/>
              </a:spcAft>
              <a:buClr>
                <a:schemeClr val="dk1"/>
              </a:buClr>
              <a:buSzPts val="2800"/>
              <a:buChar char="•"/>
            </a:pPr>
            <a:r>
              <a:rPr lang="en-US"/>
              <a:t>More details on blocks and grids: </a:t>
            </a:r>
            <a:r>
              <a:rPr lang="en-US" u="sng">
                <a:solidFill>
                  <a:schemeClr val="hlink"/>
                </a:solidFill>
                <a:hlinkClick r:id="rId5"/>
              </a:rPr>
              <a:t>https://numba.pydata.org/numba-doc/latest/cuda/kernels.html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Numba example</a:t>
            </a:r>
            <a:endParaRPr/>
          </a:p>
        </p:txBody>
      </p:sp>
      <p:sp>
        <p:nvSpPr>
          <p:cNvPr id="154" name="Google Shape;15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 us check a simple example of subtracting two matrix</a:t>
            </a:r>
            <a:endParaRPr/>
          </a:p>
          <a:p>
            <a:pPr indent="-228600" lvl="0" marL="228600" rtl="0" algn="l">
              <a:lnSpc>
                <a:spcPct val="90000"/>
              </a:lnSpc>
              <a:spcBef>
                <a:spcPts val="1000"/>
              </a:spcBef>
              <a:spcAft>
                <a:spcPts val="0"/>
              </a:spcAft>
              <a:buClr>
                <a:schemeClr val="dk1"/>
              </a:buClr>
              <a:buSzPts val="2800"/>
              <a:buChar char="•"/>
            </a:pPr>
            <a:r>
              <a:rPr lang="en-US"/>
              <a:t>Suppose there are two 2D-matrix with all element values as 1(can be anything, selected 1 to subtract and get 0 result as shown in figure below)</a:t>
            </a:r>
            <a:endParaRPr/>
          </a:p>
          <a:p>
            <a:pPr indent="-228600" lvl="0" marL="228600" rtl="0" algn="l">
              <a:lnSpc>
                <a:spcPct val="90000"/>
              </a:lnSpc>
              <a:spcBef>
                <a:spcPts val="1000"/>
              </a:spcBef>
              <a:spcAft>
                <a:spcPts val="0"/>
              </a:spcAft>
              <a:buClr>
                <a:schemeClr val="dk1"/>
              </a:buClr>
              <a:buSzPts val="2800"/>
              <a:buChar char="•"/>
            </a:pPr>
            <a:r>
              <a:rPr lang="en-US"/>
              <a:t>We can use GPU to perform subtraction of each element instead of CPU serial subtraction</a:t>
            </a:r>
            <a:endParaRPr/>
          </a:p>
          <a:p>
            <a:pPr indent="-228600" lvl="0" marL="228600" rtl="0" algn="l">
              <a:lnSpc>
                <a:spcPct val="90000"/>
              </a:lnSpc>
              <a:spcBef>
                <a:spcPts val="1000"/>
              </a:spcBef>
              <a:spcAft>
                <a:spcPts val="0"/>
              </a:spcAft>
              <a:buClr>
                <a:schemeClr val="dk1"/>
              </a:buClr>
              <a:buSzPts val="2800"/>
              <a:buChar char="•"/>
            </a:pPr>
            <a:r>
              <a:rPr lang="en-US"/>
              <a:t>We need to import cuda from numba to use in the python file</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155" name="Google Shape;155;p12"/>
          <p:cNvGraphicFramePr/>
          <p:nvPr/>
        </p:nvGraphicFramePr>
        <p:xfrm>
          <a:off x="2273175" y="5081150"/>
          <a:ext cx="3000000" cy="3000000"/>
        </p:xfrm>
        <a:graphic>
          <a:graphicData uri="http://schemas.openxmlformats.org/drawingml/2006/table">
            <a:tbl>
              <a:tblPr>
                <a:noFill/>
                <a:tableStyleId>{439280B0-F447-4D44-ABE0-3E711CF2670E}</a:tableStyleId>
              </a:tblPr>
              <a:tblGrid>
                <a:gridCol w="384050"/>
                <a:gridCol w="384050"/>
                <a:gridCol w="384050"/>
              </a:tblGrid>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graphicFrame>
        <p:nvGraphicFramePr>
          <p:cNvPr id="156" name="Google Shape;156;p12"/>
          <p:cNvGraphicFramePr/>
          <p:nvPr/>
        </p:nvGraphicFramePr>
        <p:xfrm>
          <a:off x="4367375" y="5081150"/>
          <a:ext cx="3000000" cy="3000000"/>
        </p:xfrm>
        <a:graphic>
          <a:graphicData uri="http://schemas.openxmlformats.org/drawingml/2006/table">
            <a:tbl>
              <a:tblPr>
                <a:noFill/>
                <a:tableStyleId>{439280B0-F447-4D44-ABE0-3E711CF2670E}</a:tableStyleId>
              </a:tblPr>
              <a:tblGrid>
                <a:gridCol w="384050"/>
                <a:gridCol w="384050"/>
                <a:gridCol w="384050"/>
              </a:tblGrid>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graphicFrame>
        <p:nvGraphicFramePr>
          <p:cNvPr id="157" name="Google Shape;157;p12"/>
          <p:cNvGraphicFramePr/>
          <p:nvPr/>
        </p:nvGraphicFramePr>
        <p:xfrm>
          <a:off x="6753975" y="5081150"/>
          <a:ext cx="3000000" cy="3000000"/>
        </p:xfrm>
        <a:graphic>
          <a:graphicData uri="http://schemas.openxmlformats.org/drawingml/2006/table">
            <a:tbl>
              <a:tblPr>
                <a:noFill/>
                <a:tableStyleId>{439280B0-F447-4D44-ABE0-3E711CF2670E}</a:tableStyleId>
              </a:tblPr>
              <a:tblGrid>
                <a:gridCol w="382850"/>
                <a:gridCol w="382850"/>
                <a:gridCol w="382850"/>
              </a:tblGrid>
              <a:tr h="3924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924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924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sp>
        <p:nvSpPr>
          <p:cNvPr id="158" name="Google Shape;158;p12"/>
          <p:cNvSpPr txBox="1"/>
          <p:nvPr/>
        </p:nvSpPr>
        <p:spPr>
          <a:xfrm>
            <a:off x="3985300" y="5501863"/>
            <a:ext cx="2736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
        <p:nvSpPr>
          <p:cNvPr id="159" name="Google Shape;159;p12"/>
          <p:cNvSpPr txBox="1"/>
          <p:nvPr/>
        </p:nvSpPr>
        <p:spPr>
          <a:xfrm>
            <a:off x="2669625" y="6395775"/>
            <a:ext cx="9057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A</a:t>
            </a:r>
            <a:endParaRPr>
              <a:latin typeface="Calibri"/>
              <a:ea typeface="Calibri"/>
              <a:cs typeface="Calibri"/>
              <a:sym typeface="Calibri"/>
            </a:endParaRPr>
          </a:p>
        </p:txBody>
      </p:sp>
      <p:sp>
        <p:nvSpPr>
          <p:cNvPr id="160" name="Google Shape;160;p12"/>
          <p:cNvSpPr txBox="1"/>
          <p:nvPr/>
        </p:nvSpPr>
        <p:spPr>
          <a:xfrm>
            <a:off x="4716350" y="6395775"/>
            <a:ext cx="9057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B</a:t>
            </a:r>
            <a:endParaRPr>
              <a:latin typeface="Calibri"/>
              <a:ea typeface="Calibri"/>
              <a:cs typeface="Calibri"/>
              <a:sym typeface="Calibri"/>
            </a:endParaRPr>
          </a:p>
        </p:txBody>
      </p:sp>
      <p:sp>
        <p:nvSpPr>
          <p:cNvPr id="161" name="Google Shape;161;p12"/>
          <p:cNvSpPr txBox="1"/>
          <p:nvPr/>
        </p:nvSpPr>
        <p:spPr>
          <a:xfrm>
            <a:off x="7307400" y="6395775"/>
            <a:ext cx="9057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a:t>
            </a:r>
            <a:endParaRPr>
              <a:latin typeface="Calibri"/>
              <a:ea typeface="Calibri"/>
              <a:cs typeface="Calibri"/>
              <a:sym typeface="Calibri"/>
            </a:endParaRPr>
          </a:p>
        </p:txBody>
      </p:sp>
      <p:sp>
        <p:nvSpPr>
          <p:cNvPr id="162" name="Google Shape;162;p12"/>
          <p:cNvSpPr txBox="1"/>
          <p:nvPr/>
        </p:nvSpPr>
        <p:spPr>
          <a:xfrm>
            <a:off x="6235138" y="5611538"/>
            <a:ext cx="2736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Numba example</a:t>
            </a:r>
            <a:endParaRPr/>
          </a:p>
        </p:txBody>
      </p:sp>
      <p:sp>
        <p:nvSpPr>
          <p:cNvPr id="168" name="Google Shape;168;p13"/>
          <p:cNvSpPr/>
          <p:nvPr/>
        </p:nvSpPr>
        <p:spPr>
          <a:xfrm>
            <a:off x="3770722" y="1905506"/>
            <a:ext cx="7899661"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@cuda.jit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def kernel_op(A, B, C):</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#cuda.grid returns the absolute position of the current thread in the entire grid of blocks</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x, y = cuda.grid(2)</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if x &gt;= C.shape[0] and y &gt;= C.shape[1]:</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 Quit if (x, y) is outside of valid C boundary</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return</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 Each thread computes one element in the result matrix.</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C[x,y]=A[x,y]-B[x,y]</a:t>
            </a:r>
            <a:endParaRPr/>
          </a:p>
        </p:txBody>
      </p:sp>
      <p:sp>
        <p:nvSpPr>
          <p:cNvPr id="169" name="Google Shape;169;p13"/>
          <p:cNvSpPr/>
          <p:nvPr/>
        </p:nvSpPr>
        <p:spPr>
          <a:xfrm>
            <a:off x="934278" y="2087217"/>
            <a:ext cx="2345635" cy="2961861"/>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The example shows a kernel which adds elements from 2D array A and B corresponding to thread 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Numba example: </a:t>
            </a:r>
            <a:endParaRPr/>
          </a:p>
        </p:txBody>
      </p:sp>
      <p:sp>
        <p:nvSpPr>
          <p:cNvPr id="175" name="Google Shape;175;p14"/>
          <p:cNvSpPr/>
          <p:nvPr/>
        </p:nvSpPr>
        <p:spPr>
          <a:xfrm>
            <a:off x="4396034" y="1782050"/>
            <a:ext cx="779596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Initialite the data array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 numpy.ones([48,48], dtype = float)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 = numpy.ones([48,48], dtype =float)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#copy the host variables to device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A_global_mem = cuda.to_device(A)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B_global_mem = cuda.to_device(B)</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#Create memory for C in device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C_global_mem = cuda.device_array((48,48))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Configure the blocks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threadsperblock = (TPB, TPB)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blockspergrid_x = int(math.ceil(A.shape[0] / threadsperblock[1]))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blockspergrid_y = int(math.ceil(B.shape[1] / threadsperblock[0]))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blockspergrid = (blockspergrid_x, blockspergrid_y)</a:t>
            </a:r>
            <a:endParaRPr/>
          </a:p>
        </p:txBody>
      </p:sp>
      <p:sp>
        <p:nvSpPr>
          <p:cNvPr id="176" name="Google Shape;176;p14"/>
          <p:cNvSpPr/>
          <p:nvPr/>
        </p:nvSpPr>
        <p:spPr>
          <a:xfrm>
            <a:off x="838200" y="2092751"/>
            <a:ext cx="1913641" cy="688157"/>
          </a:xfrm>
          <a:custGeom>
            <a:rect b="b" l="l" r="r" t="t"/>
            <a:pathLst>
              <a:path extrusionOk="0" h="120000" w="120000">
                <a:moveTo>
                  <a:pt x="0" y="0"/>
                </a:moveTo>
                <a:lnTo>
                  <a:pt x="120000" y="0"/>
                </a:lnTo>
                <a:lnTo>
                  <a:pt x="120000" y="120000"/>
                </a:lnTo>
                <a:lnTo>
                  <a:pt x="0" y="120000"/>
                </a:lnTo>
                <a:close/>
              </a:path>
              <a:path extrusionOk="0" fill="none" h="120000" w="120000">
                <a:moveTo>
                  <a:pt x="124400" y="51689"/>
                </a:moveTo>
                <a:lnTo>
                  <a:pt x="209782" y="45271"/>
                </a:lnTo>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Initialize the matrices</a:t>
            </a:r>
            <a:endParaRPr/>
          </a:p>
        </p:txBody>
      </p:sp>
      <p:sp>
        <p:nvSpPr>
          <p:cNvPr id="177" name="Google Shape;177;p14"/>
          <p:cNvSpPr/>
          <p:nvPr/>
        </p:nvSpPr>
        <p:spPr>
          <a:xfrm>
            <a:off x="838200" y="3182971"/>
            <a:ext cx="1913641" cy="688157"/>
          </a:xfrm>
          <a:custGeom>
            <a:rect b="b" l="l" r="r" t="t"/>
            <a:pathLst>
              <a:path extrusionOk="0" h="120000" w="120000">
                <a:moveTo>
                  <a:pt x="0" y="0"/>
                </a:moveTo>
                <a:lnTo>
                  <a:pt x="120000" y="0"/>
                </a:lnTo>
                <a:lnTo>
                  <a:pt x="120000" y="120000"/>
                </a:lnTo>
                <a:lnTo>
                  <a:pt x="0" y="120000"/>
                </a:lnTo>
                <a:close/>
              </a:path>
              <a:path extrusionOk="0" fill="none" h="120000" w="120000">
                <a:moveTo>
                  <a:pt x="124400" y="51689"/>
                </a:moveTo>
                <a:lnTo>
                  <a:pt x="209782" y="45271"/>
                </a:lnTo>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Copy host values to device</a:t>
            </a:r>
            <a:endParaRPr/>
          </a:p>
        </p:txBody>
      </p:sp>
      <p:sp>
        <p:nvSpPr>
          <p:cNvPr id="178" name="Google Shape;178;p14"/>
          <p:cNvSpPr/>
          <p:nvPr/>
        </p:nvSpPr>
        <p:spPr>
          <a:xfrm>
            <a:off x="838200" y="4077093"/>
            <a:ext cx="1913641" cy="688157"/>
          </a:xfrm>
          <a:custGeom>
            <a:rect b="b" l="l" r="r" t="t"/>
            <a:pathLst>
              <a:path extrusionOk="0" h="120000" w="120000">
                <a:moveTo>
                  <a:pt x="0" y="0"/>
                </a:moveTo>
                <a:lnTo>
                  <a:pt x="120000" y="0"/>
                </a:lnTo>
                <a:lnTo>
                  <a:pt x="120000" y="120000"/>
                </a:lnTo>
                <a:lnTo>
                  <a:pt x="0" y="120000"/>
                </a:lnTo>
                <a:close/>
              </a:path>
              <a:path extrusionOk="0" fill="none" h="120000" w="120000">
                <a:moveTo>
                  <a:pt x="124400" y="51689"/>
                </a:moveTo>
                <a:lnTo>
                  <a:pt x="209782" y="45271"/>
                </a:lnTo>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Create memory for result matrix in device</a:t>
            </a:r>
            <a:endParaRPr/>
          </a:p>
        </p:txBody>
      </p:sp>
      <p:sp>
        <p:nvSpPr>
          <p:cNvPr id="179" name="Google Shape;179;p14"/>
          <p:cNvSpPr/>
          <p:nvPr/>
        </p:nvSpPr>
        <p:spPr>
          <a:xfrm>
            <a:off x="838200" y="5227163"/>
            <a:ext cx="1913641" cy="688157"/>
          </a:xfrm>
          <a:custGeom>
            <a:rect b="b" l="l" r="r" t="t"/>
            <a:pathLst>
              <a:path extrusionOk="0" h="120000" w="120000">
                <a:moveTo>
                  <a:pt x="0" y="0"/>
                </a:moveTo>
                <a:lnTo>
                  <a:pt x="120000" y="0"/>
                </a:lnTo>
                <a:lnTo>
                  <a:pt x="120000" y="120000"/>
                </a:lnTo>
                <a:lnTo>
                  <a:pt x="0" y="120000"/>
                </a:lnTo>
                <a:close/>
              </a:path>
              <a:path extrusionOk="0" fill="none" h="120000" w="120000">
                <a:moveTo>
                  <a:pt x="124400" y="51689"/>
                </a:moveTo>
                <a:lnTo>
                  <a:pt x="209782" y="45271"/>
                </a:lnTo>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Configure the thread blocks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Numba example</a:t>
            </a:r>
            <a:endParaRPr/>
          </a:p>
        </p:txBody>
      </p:sp>
      <p:sp>
        <p:nvSpPr>
          <p:cNvPr id="185" name="Google Shape;185;p15"/>
          <p:cNvSpPr/>
          <p:nvPr/>
        </p:nvSpPr>
        <p:spPr>
          <a:xfrm>
            <a:off x="1366101" y="3429000"/>
            <a:ext cx="9700183" cy="132343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Start the kernel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kernel_op[blockspergrid, threadsperblock](A_global_mem, B_global_mem, C_global_mem)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#copy the result to cpu</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res = C_global_mem.copy_to_host()</a:t>
            </a:r>
            <a:endParaRPr/>
          </a:p>
        </p:txBody>
      </p:sp>
      <p:sp>
        <p:nvSpPr>
          <p:cNvPr id="186" name="Google Shape;186;p15"/>
          <p:cNvSpPr txBox="1"/>
          <p:nvPr>
            <p:ph idx="1" type="body"/>
          </p:nvPr>
        </p:nvSpPr>
        <p:spPr>
          <a:xfrm>
            <a:off x="838200" y="1825625"/>
            <a:ext cx="10515600" cy="983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Syntax to execute the kernel in the code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8b3da4550f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Instructions to run the program</a:t>
            </a:r>
            <a:endParaRPr/>
          </a:p>
        </p:txBody>
      </p:sp>
      <p:sp>
        <p:nvSpPr>
          <p:cNvPr id="192" name="Google Shape;192;g8b3da4550f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Before running the program make sure that CUDA, python and Numba are properly installed and set up in path</a:t>
            </a:r>
            <a:endParaRPr/>
          </a:p>
          <a:p>
            <a:pPr indent="-342900" lvl="0" marL="457200" rtl="0" algn="l">
              <a:spcBef>
                <a:spcPts val="0"/>
              </a:spcBef>
              <a:spcAft>
                <a:spcPts val="0"/>
              </a:spcAft>
              <a:buSzPts val="1800"/>
              <a:buChar char="•"/>
            </a:pPr>
            <a:r>
              <a:rPr lang="en-US"/>
              <a:t>.ipynb files are the jupyter notebook files and need to be opened with Jupyter Notebook. It should be installed with Anaconda or you can install it manually (</a:t>
            </a:r>
            <a:r>
              <a:rPr lang="en-US" sz="1100" u="sng">
                <a:solidFill>
                  <a:schemeClr val="hlink"/>
                </a:solidFill>
                <a:latin typeface="Arial"/>
                <a:ea typeface="Arial"/>
                <a:cs typeface="Arial"/>
                <a:sym typeface="Arial"/>
                <a:hlinkClick r:id="rId3"/>
              </a:rPr>
              <a:t>https://jupyter.org/install</a:t>
            </a:r>
            <a:r>
              <a:rPr lang="en-US"/>
              <a:t>)</a:t>
            </a:r>
            <a:endParaRPr/>
          </a:p>
          <a:p>
            <a:pPr indent="-342900" lvl="0" marL="457200" rtl="0" algn="l">
              <a:spcBef>
                <a:spcPts val="0"/>
              </a:spcBef>
              <a:spcAft>
                <a:spcPts val="0"/>
              </a:spcAft>
              <a:buSzPts val="1800"/>
              <a:buChar char="•"/>
            </a:pPr>
            <a:r>
              <a:rPr lang="en-US"/>
              <a:t>.py files are the python files extracted from Jupyter Notebook and can be run as basic python programs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98" name="Google Shape;19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Review the code for Numba exercise</a:t>
            </a:r>
            <a:endParaRPr/>
          </a:p>
          <a:p>
            <a:pPr indent="-165100" lvl="0" marL="228600" rtl="0" algn="l">
              <a:lnSpc>
                <a:spcPct val="90000"/>
              </a:lnSpc>
              <a:spcBef>
                <a:spcPts val="0"/>
              </a:spcBef>
              <a:spcAft>
                <a:spcPts val="0"/>
              </a:spcAft>
              <a:buSzPts val="1800"/>
              <a:buChar char="•"/>
            </a:pPr>
            <a:r>
              <a:rPr lang="en-US"/>
              <a:t>Write a program for adding the vectors in CPU using loops and compare the results with using Numba for GPU CUDA</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Similar to the given example, write a python code with Numba to add two 1D lists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Required prerequisites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GPU introduction: </a:t>
            </a:r>
            <a:r>
              <a:rPr lang="en-US" u="sng">
                <a:solidFill>
                  <a:schemeClr val="hlink"/>
                </a:solidFill>
                <a:hlinkClick r:id="rId3"/>
              </a:rPr>
              <a:t>https://docs.nvidia.com/cuda/cuda-c-programming-guide/index.html</a:t>
            </a:r>
            <a:endParaRPr/>
          </a:p>
          <a:p>
            <a:pPr indent="-228600" lvl="0" marL="228600" rtl="0" algn="l">
              <a:lnSpc>
                <a:spcPct val="90000"/>
              </a:lnSpc>
              <a:spcBef>
                <a:spcPts val="1000"/>
              </a:spcBef>
              <a:spcAft>
                <a:spcPts val="0"/>
              </a:spcAft>
              <a:buClr>
                <a:schemeClr val="dk1"/>
              </a:buClr>
              <a:buSzPts val="2800"/>
              <a:buChar char="•"/>
            </a:pPr>
            <a:r>
              <a:rPr lang="en-US"/>
              <a:t>CUDA Basics: </a:t>
            </a:r>
            <a:r>
              <a:rPr lang="en-US" u="sng">
                <a:solidFill>
                  <a:schemeClr val="hlink"/>
                </a:solidFill>
                <a:hlinkClick r:id="rId4"/>
              </a:rPr>
              <a:t>CUDA C Programming Guide</a:t>
            </a:r>
            <a:r>
              <a:rPr lang="en-US"/>
              <a:t>.</a:t>
            </a:r>
            <a:endParaRPr/>
          </a:p>
          <a:p>
            <a:pPr indent="-228600" lvl="0" marL="228600" rtl="0" algn="l">
              <a:lnSpc>
                <a:spcPct val="90000"/>
              </a:lnSpc>
              <a:spcBef>
                <a:spcPts val="1000"/>
              </a:spcBef>
              <a:spcAft>
                <a:spcPts val="0"/>
              </a:spcAft>
              <a:buClr>
                <a:schemeClr val="dk1"/>
              </a:buClr>
              <a:buSzPts val="2800"/>
              <a:buChar char="•"/>
            </a:pPr>
            <a:r>
              <a:rPr lang="en-US"/>
              <a:t>For Numba: </a:t>
            </a:r>
            <a:endParaRPr/>
          </a:p>
          <a:p>
            <a:pPr indent="-228600" lvl="1" marL="685800" rtl="0" algn="l">
              <a:lnSpc>
                <a:spcPct val="90000"/>
              </a:lnSpc>
              <a:spcBef>
                <a:spcPts val="500"/>
              </a:spcBef>
              <a:spcAft>
                <a:spcPts val="0"/>
              </a:spcAft>
              <a:buClr>
                <a:schemeClr val="dk1"/>
              </a:buClr>
              <a:buSzPts val="2400"/>
              <a:buChar char="•"/>
            </a:pPr>
            <a:r>
              <a:rPr lang="en-US"/>
              <a:t>Python programming: </a:t>
            </a:r>
            <a:r>
              <a:rPr lang="en-US" u="sng">
                <a:solidFill>
                  <a:schemeClr val="hlink"/>
                </a:solidFill>
                <a:hlinkClick r:id="rId5"/>
              </a:rPr>
              <a:t>https://www.python.org/doc/</a:t>
            </a:r>
            <a:endParaRPr/>
          </a:p>
          <a:p>
            <a:pPr indent="-228600" lvl="1" marL="685800" rtl="0" algn="l">
              <a:lnSpc>
                <a:spcPct val="90000"/>
              </a:lnSpc>
              <a:spcBef>
                <a:spcPts val="500"/>
              </a:spcBef>
              <a:spcAft>
                <a:spcPts val="0"/>
              </a:spcAft>
              <a:buClr>
                <a:schemeClr val="dk1"/>
              </a:buClr>
              <a:buSzPts val="2400"/>
              <a:buChar char="•"/>
            </a:pPr>
            <a:r>
              <a:rPr lang="en-US"/>
              <a:t>Numba basics: </a:t>
            </a:r>
            <a:r>
              <a:rPr lang="en-US" u="sng">
                <a:solidFill>
                  <a:schemeClr val="hlink"/>
                </a:solidFill>
                <a:hlinkClick r:id="rId6"/>
              </a:rPr>
              <a:t>https://numba.pydata.org/numba-doc/latest/index.html</a:t>
            </a:r>
            <a:endParaRPr/>
          </a:p>
          <a:p>
            <a:pPr indent="-228600" lvl="0" marL="228600" rtl="0" algn="l">
              <a:lnSpc>
                <a:spcPct val="90000"/>
              </a:lnSpc>
              <a:spcBef>
                <a:spcPts val="1000"/>
              </a:spcBef>
              <a:spcAft>
                <a:spcPts val="0"/>
              </a:spcAft>
              <a:buClr>
                <a:schemeClr val="dk1"/>
              </a:buClr>
              <a:buSzPts val="2800"/>
              <a:buChar char="•"/>
            </a:pPr>
            <a:r>
              <a:rPr lang="en-US"/>
              <a:t>To install python using Anaconda</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7"/>
              </a:rPr>
              <a:t>https://docs.anaconda.com/anaconda/install/windows/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Numba</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Numba is a compiler for Python array and numerical functions that speeds up the applications with high performance functions written directly in Python.</a:t>
            </a:r>
            <a:endParaRPr/>
          </a:p>
          <a:p>
            <a:pPr indent="-228600" lvl="0" marL="228600" rtl="0" algn="l">
              <a:lnSpc>
                <a:spcPct val="90000"/>
              </a:lnSpc>
              <a:spcBef>
                <a:spcPts val="1000"/>
              </a:spcBef>
              <a:spcAft>
                <a:spcPts val="0"/>
              </a:spcAft>
              <a:buClr>
                <a:schemeClr val="dk1"/>
              </a:buClr>
              <a:buSzPts val="2800"/>
              <a:buChar char="•"/>
            </a:pPr>
            <a:r>
              <a:rPr lang="en-US"/>
              <a:t>Numba generates optimized machine code from pure Python code using the </a:t>
            </a:r>
            <a:r>
              <a:rPr lang="en-US" u="sng">
                <a:solidFill>
                  <a:schemeClr val="hlink"/>
                </a:solidFill>
                <a:hlinkClick r:id="rId3"/>
              </a:rPr>
              <a:t>LLVM compiler infrastructure</a:t>
            </a:r>
            <a:r>
              <a:rPr lang="en-US"/>
              <a:t>. With a few simple annotations, array-oriented and math-heavy Python code can be just-in-time optimized to performance similar as C, C++ and Fortran, without having to switch languages or Python interpreters.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Numba for CUDA</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Numba supports CUDA GPU programming by directly compiling a restricted subset of Python code into CUDA kernels and device functions following the CUDA execution model. </a:t>
            </a:r>
            <a:endParaRPr/>
          </a:p>
          <a:p>
            <a:pPr indent="-228600" lvl="0" marL="228600" rtl="0" algn="l">
              <a:lnSpc>
                <a:spcPct val="90000"/>
              </a:lnSpc>
              <a:spcBef>
                <a:spcPts val="1000"/>
              </a:spcBef>
              <a:spcAft>
                <a:spcPts val="0"/>
              </a:spcAft>
              <a:buClr>
                <a:schemeClr val="dk1"/>
              </a:buClr>
              <a:buSzPts val="2800"/>
              <a:buChar char="•"/>
            </a:pPr>
            <a:r>
              <a:rPr lang="en-US"/>
              <a:t>Kernels written in Numba appear to have direct access to NumPy arrays. </a:t>
            </a:r>
            <a:endParaRPr/>
          </a:p>
          <a:p>
            <a:pPr indent="-228600" lvl="0" marL="228600" rtl="0" algn="l">
              <a:lnSpc>
                <a:spcPct val="90000"/>
              </a:lnSpc>
              <a:spcBef>
                <a:spcPts val="1000"/>
              </a:spcBef>
              <a:spcAft>
                <a:spcPts val="0"/>
              </a:spcAft>
              <a:buClr>
                <a:schemeClr val="dk1"/>
              </a:buClr>
              <a:buSzPts val="2800"/>
              <a:buChar char="•"/>
            </a:pPr>
            <a:r>
              <a:rPr lang="en-US"/>
              <a:t>NumPy arrays are transferred between the CPU and the GPU automatically.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Installation</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Requirements</a:t>
            </a:r>
            <a:endParaRPr/>
          </a:p>
          <a:p>
            <a:pPr indent="-228600" lvl="1" marL="685800" rtl="0" algn="l">
              <a:lnSpc>
                <a:spcPct val="90000"/>
              </a:lnSpc>
              <a:spcBef>
                <a:spcPts val="500"/>
              </a:spcBef>
              <a:spcAft>
                <a:spcPts val="0"/>
              </a:spcAft>
              <a:buClr>
                <a:schemeClr val="dk1"/>
              </a:buClr>
              <a:buSzPts val="2400"/>
              <a:buChar char="•"/>
            </a:pPr>
            <a:r>
              <a:rPr b="1" lang="en-US"/>
              <a:t>Supported GPUs: </a:t>
            </a:r>
            <a:r>
              <a:rPr lang="en-US"/>
              <a:t>Numba supports CUDA-enabled GPU with compute capability 2.0 or above with an up-to-data Nvidia driver.</a:t>
            </a:r>
            <a:endParaRPr/>
          </a:p>
          <a:p>
            <a:pPr indent="-228600" lvl="0" marL="228600" rtl="0" algn="l">
              <a:lnSpc>
                <a:spcPct val="90000"/>
              </a:lnSpc>
              <a:spcBef>
                <a:spcPts val="1000"/>
              </a:spcBef>
              <a:spcAft>
                <a:spcPts val="0"/>
              </a:spcAft>
              <a:buClr>
                <a:schemeClr val="dk1"/>
              </a:buClr>
              <a:buSzPts val="2800"/>
              <a:buChar char="•"/>
            </a:pPr>
            <a:r>
              <a:rPr lang="en-US"/>
              <a:t>Software</a:t>
            </a:r>
            <a:endParaRPr/>
          </a:p>
          <a:p>
            <a:pPr indent="-228600" lvl="1" marL="685800" rtl="0" algn="l">
              <a:lnSpc>
                <a:spcPct val="90000"/>
              </a:lnSpc>
              <a:spcBef>
                <a:spcPts val="500"/>
              </a:spcBef>
              <a:spcAft>
                <a:spcPts val="0"/>
              </a:spcAft>
              <a:buClr>
                <a:schemeClr val="dk1"/>
              </a:buClr>
              <a:buSzPts val="2400"/>
              <a:buChar char="•"/>
            </a:pPr>
            <a:r>
              <a:rPr lang="en-US"/>
              <a:t>You will need the CUDA toolkit version 8.0 or later installed. </a:t>
            </a:r>
            <a:endParaRPr/>
          </a:p>
          <a:p>
            <a:pPr indent="-228600" lvl="1" marL="685800" rtl="0" algn="l">
              <a:lnSpc>
                <a:spcPct val="90000"/>
              </a:lnSpc>
              <a:spcBef>
                <a:spcPts val="500"/>
              </a:spcBef>
              <a:spcAft>
                <a:spcPts val="0"/>
              </a:spcAft>
              <a:buClr>
                <a:schemeClr val="dk1"/>
              </a:buClr>
              <a:buSzPts val="2400"/>
              <a:buChar char="•"/>
            </a:pPr>
            <a:r>
              <a:rPr lang="en-US"/>
              <a:t>To install using Conda, type: </a:t>
            </a:r>
            <a:endParaRPr/>
          </a:p>
          <a:p>
            <a:pPr indent="-228600" lvl="2" marL="1143000" rtl="0" algn="l">
              <a:lnSpc>
                <a:spcPct val="90000"/>
              </a:lnSpc>
              <a:spcBef>
                <a:spcPts val="500"/>
              </a:spcBef>
              <a:spcAft>
                <a:spcPts val="0"/>
              </a:spcAft>
              <a:buClr>
                <a:schemeClr val="dk1"/>
              </a:buClr>
              <a:buSzPts val="2000"/>
              <a:buChar char="•"/>
            </a:pPr>
            <a:r>
              <a:rPr lang="en-US"/>
              <a:t>conda install cudatoolkit</a:t>
            </a:r>
            <a:endParaRPr/>
          </a:p>
          <a:p>
            <a:pPr indent="-228600" lvl="1" marL="685800" rtl="0" algn="l">
              <a:lnSpc>
                <a:spcPct val="90000"/>
              </a:lnSpc>
              <a:spcBef>
                <a:spcPts val="500"/>
              </a:spcBef>
              <a:spcAft>
                <a:spcPts val="0"/>
              </a:spcAft>
              <a:buClr>
                <a:schemeClr val="dk1"/>
              </a:buClr>
              <a:buSzPts val="2400"/>
              <a:buChar char="•"/>
            </a:pPr>
            <a:r>
              <a:rPr lang="en-US"/>
              <a:t>If you are not using Conda or if you want to use a different version of CUDA toolkit, check here: </a:t>
            </a:r>
            <a:r>
              <a:rPr lang="en-US" u="sng">
                <a:solidFill>
                  <a:schemeClr val="hlink"/>
                </a:solidFill>
                <a:hlinkClick r:id="rId3"/>
              </a:rPr>
              <a:t>https://numba.pydata.org/numba-doc/latest/cuda/overview.html</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Missing CUDA features</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Numba does not implement all features of CUDA, yet. Some missing features are listed below:</a:t>
            </a:r>
            <a:endParaRPr/>
          </a:p>
          <a:p>
            <a:pPr indent="-228600" lvl="1" marL="685800" rtl="0" algn="l">
              <a:lnSpc>
                <a:spcPct val="90000"/>
              </a:lnSpc>
              <a:spcBef>
                <a:spcPts val="500"/>
              </a:spcBef>
              <a:spcAft>
                <a:spcPts val="0"/>
              </a:spcAft>
              <a:buClr>
                <a:schemeClr val="dk1"/>
              </a:buClr>
              <a:buSzPts val="2400"/>
              <a:buChar char="•"/>
            </a:pPr>
            <a:r>
              <a:rPr lang="en-US"/>
              <a:t>dynamic parallelism</a:t>
            </a:r>
            <a:endParaRPr/>
          </a:p>
          <a:p>
            <a:pPr indent="-228600" lvl="1" marL="685800" rtl="0" algn="l">
              <a:lnSpc>
                <a:spcPct val="90000"/>
              </a:lnSpc>
              <a:spcBef>
                <a:spcPts val="500"/>
              </a:spcBef>
              <a:spcAft>
                <a:spcPts val="0"/>
              </a:spcAft>
              <a:buClr>
                <a:schemeClr val="dk1"/>
              </a:buClr>
              <a:buSzPts val="2400"/>
              <a:buChar char="•"/>
            </a:pPr>
            <a:r>
              <a:rPr lang="en-US"/>
              <a:t>texture memory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CUDA Kernels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380"/>
              <a:buChar char="•"/>
            </a:pPr>
            <a:r>
              <a:rPr lang="en-US" sz="2380"/>
              <a:t>CUDA has an execution model unlike the traditional sequential model used for programming CPUs. </a:t>
            </a:r>
            <a:endParaRPr/>
          </a:p>
          <a:p>
            <a:pPr indent="-228600" lvl="1" marL="685800" rtl="0" algn="l">
              <a:lnSpc>
                <a:spcPct val="80000"/>
              </a:lnSpc>
              <a:spcBef>
                <a:spcPts val="500"/>
              </a:spcBef>
              <a:spcAft>
                <a:spcPts val="0"/>
              </a:spcAft>
              <a:buClr>
                <a:schemeClr val="dk1"/>
              </a:buClr>
              <a:buSzPts val="2040"/>
              <a:buChar char="•"/>
            </a:pPr>
            <a:r>
              <a:rPr lang="en-US" sz="2040"/>
              <a:t>In CUDA, the code you write will be executed by multiple threads at once (often hundreds or thousands). </a:t>
            </a:r>
            <a:endParaRPr/>
          </a:p>
          <a:p>
            <a:pPr indent="-228600" lvl="1" marL="685800" rtl="0" algn="l">
              <a:lnSpc>
                <a:spcPct val="80000"/>
              </a:lnSpc>
              <a:spcBef>
                <a:spcPts val="500"/>
              </a:spcBef>
              <a:spcAft>
                <a:spcPts val="0"/>
              </a:spcAft>
              <a:buClr>
                <a:schemeClr val="dk1"/>
              </a:buClr>
              <a:buSzPts val="2040"/>
              <a:buChar char="•"/>
            </a:pPr>
            <a:r>
              <a:rPr lang="en-US" sz="2040"/>
              <a:t>Your solution will be modeled by defining a thread hierarchy of grid, blocks and threads.</a:t>
            </a:r>
            <a:endParaRPr/>
          </a:p>
          <a:p>
            <a:pPr indent="-228600" lvl="0" marL="228600" rtl="0" algn="l">
              <a:lnSpc>
                <a:spcPct val="80000"/>
              </a:lnSpc>
              <a:spcBef>
                <a:spcPts val="1000"/>
              </a:spcBef>
              <a:spcAft>
                <a:spcPts val="0"/>
              </a:spcAft>
              <a:buClr>
                <a:schemeClr val="dk1"/>
              </a:buClr>
              <a:buSzPts val="2380"/>
              <a:buChar char="•"/>
            </a:pPr>
            <a:r>
              <a:rPr lang="en-US" sz="2380"/>
              <a:t>Numba’s CUDA support exposes facilities to declare and manage this hierarchy of threads. </a:t>
            </a:r>
            <a:endParaRPr/>
          </a:p>
          <a:p>
            <a:pPr indent="-228600" lvl="1" marL="685800" rtl="0" algn="l">
              <a:lnSpc>
                <a:spcPct val="80000"/>
              </a:lnSpc>
              <a:spcBef>
                <a:spcPts val="500"/>
              </a:spcBef>
              <a:spcAft>
                <a:spcPts val="0"/>
              </a:spcAft>
              <a:buClr>
                <a:schemeClr val="dk1"/>
              </a:buClr>
              <a:buSzPts val="2040"/>
              <a:buChar char="•"/>
            </a:pPr>
            <a:r>
              <a:rPr lang="en-US" sz="2040"/>
              <a:t>The facilities are largely similar to those exposed by NVidia’s CUDA C language.</a:t>
            </a:r>
            <a:endParaRPr/>
          </a:p>
          <a:p>
            <a:pPr indent="-228600" lvl="0" marL="228600" rtl="0" algn="l">
              <a:lnSpc>
                <a:spcPct val="80000"/>
              </a:lnSpc>
              <a:spcBef>
                <a:spcPts val="1000"/>
              </a:spcBef>
              <a:spcAft>
                <a:spcPts val="0"/>
              </a:spcAft>
              <a:buClr>
                <a:schemeClr val="dk1"/>
              </a:buClr>
              <a:buSzPts val="2380"/>
              <a:buChar char="•"/>
            </a:pPr>
            <a:r>
              <a:rPr lang="en-US" sz="2380"/>
              <a:t>Numba also exposes three kinds of GPU memory: </a:t>
            </a:r>
            <a:endParaRPr/>
          </a:p>
          <a:p>
            <a:pPr indent="-228600" lvl="1" marL="685800" rtl="0" algn="l">
              <a:lnSpc>
                <a:spcPct val="80000"/>
              </a:lnSpc>
              <a:spcBef>
                <a:spcPts val="500"/>
              </a:spcBef>
              <a:spcAft>
                <a:spcPts val="0"/>
              </a:spcAft>
              <a:buClr>
                <a:schemeClr val="dk1"/>
              </a:buClr>
              <a:buSzPts val="2040"/>
              <a:buChar char="•"/>
            </a:pPr>
            <a:r>
              <a:rPr lang="en-US" sz="2040"/>
              <a:t>global device memory (the large, relatively slow off-chip memory that’s connected to the GPU itself), on-chip shared memory and local memory. </a:t>
            </a:r>
            <a:endParaRPr/>
          </a:p>
          <a:p>
            <a:pPr indent="-228600" lvl="1" marL="685800" rtl="0" algn="l">
              <a:lnSpc>
                <a:spcPct val="80000"/>
              </a:lnSpc>
              <a:spcBef>
                <a:spcPts val="500"/>
              </a:spcBef>
              <a:spcAft>
                <a:spcPts val="0"/>
              </a:spcAft>
              <a:buClr>
                <a:schemeClr val="dk1"/>
              </a:buClr>
              <a:buSzPts val="2040"/>
              <a:buChar char="•"/>
            </a:pPr>
            <a:r>
              <a:rPr lang="en-US" sz="2040"/>
              <a:t>For all but the simplest algorithms, it is important that you carefully consider how to use and access memory in order to minimize bandwidth requirements and contention.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Kernel Declaration</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i="1" lang="en-US"/>
              <a:t>kernel function</a:t>
            </a:r>
            <a:r>
              <a:rPr lang="en-US"/>
              <a:t> is a GPU function that is meant to be called from CPU code (*). </a:t>
            </a:r>
            <a:endParaRPr/>
          </a:p>
          <a:p>
            <a:pPr indent="-228600" lvl="0" marL="228600" rtl="0" algn="l">
              <a:lnSpc>
                <a:spcPct val="90000"/>
              </a:lnSpc>
              <a:spcBef>
                <a:spcPts val="1000"/>
              </a:spcBef>
              <a:spcAft>
                <a:spcPts val="0"/>
              </a:spcAft>
              <a:buClr>
                <a:schemeClr val="dk1"/>
              </a:buClr>
              <a:buSzPts val="2800"/>
              <a:buChar char="•"/>
            </a:pPr>
            <a:r>
              <a:rPr lang="en-US"/>
              <a:t>It gives it two fundamental characteristics:</a:t>
            </a:r>
            <a:endParaRPr/>
          </a:p>
          <a:p>
            <a:pPr indent="-228600" lvl="1" marL="685800" rtl="0" algn="l">
              <a:lnSpc>
                <a:spcPct val="90000"/>
              </a:lnSpc>
              <a:spcBef>
                <a:spcPts val="500"/>
              </a:spcBef>
              <a:spcAft>
                <a:spcPts val="0"/>
              </a:spcAft>
              <a:buClr>
                <a:schemeClr val="dk1"/>
              </a:buClr>
              <a:buSzPts val="2400"/>
              <a:buChar char="•"/>
            </a:pPr>
            <a:r>
              <a:rPr lang="en-US"/>
              <a:t>kernels cannot explicitly return a value; all result data must be written to an array passed to the function (if computing a scalar, you will probably pass a one-element array);</a:t>
            </a:r>
            <a:endParaRPr/>
          </a:p>
          <a:p>
            <a:pPr indent="-228600" lvl="1" marL="685800" rtl="0" algn="l">
              <a:lnSpc>
                <a:spcPct val="90000"/>
              </a:lnSpc>
              <a:spcBef>
                <a:spcPts val="500"/>
              </a:spcBef>
              <a:spcAft>
                <a:spcPts val="0"/>
              </a:spcAft>
              <a:buClr>
                <a:schemeClr val="dk1"/>
              </a:buClr>
              <a:buSzPts val="2400"/>
              <a:buChar char="•"/>
            </a:pPr>
            <a:r>
              <a:rPr lang="en-US"/>
              <a:t>kernels explicitly declare their thread hierarchy when called: i.e. the number of thread blocks and the number of threads per block (note that while a kernel is compiled once, it can be called multiple times with different block sizes or grid sizes).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Kernel Declaration</a:t>
            </a:r>
            <a:endParaRPr/>
          </a:p>
        </p:txBody>
      </p:sp>
      <p:sp>
        <p:nvSpPr>
          <p:cNvPr id="133" name="Google Shape;133;p9"/>
          <p:cNvSpPr txBox="1"/>
          <p:nvPr>
            <p:ph idx="1" type="body"/>
          </p:nvPr>
        </p:nvSpPr>
        <p:spPr>
          <a:xfrm>
            <a:off x="1036163"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Numba CUDA kernel format</a:t>
            </a:r>
            <a:endParaRPr/>
          </a:p>
        </p:txBody>
      </p:sp>
      <p:sp>
        <p:nvSpPr>
          <p:cNvPr id="134" name="Google Shape;134;p9"/>
          <p:cNvSpPr/>
          <p:nvPr/>
        </p:nvSpPr>
        <p:spPr>
          <a:xfrm>
            <a:off x="1792664" y="3733702"/>
            <a:ext cx="900259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@cuda.jit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def kernel_name(an_array):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Write kernel computation for each thread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write code </a:t>
            </a:r>
            <a:endParaRPr/>
          </a:p>
        </p:txBody>
      </p:sp>
      <p:sp>
        <p:nvSpPr>
          <p:cNvPr id="135" name="Google Shape;135;p9"/>
          <p:cNvSpPr/>
          <p:nvPr/>
        </p:nvSpPr>
        <p:spPr>
          <a:xfrm>
            <a:off x="3855563" y="2797404"/>
            <a:ext cx="2846895" cy="829559"/>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6000" y="135000"/>
                </a:lnTo>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@cuda.jit decorator from Numba performs the computation on GPU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2020-06-10T23:18:16Z</dcterms:created>
  <dc:creator>Sanish Rai</dc:creator>
</cp:coreProperties>
</file>