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2"/>
  </p:notesMasterIdLst>
  <p:sldIdLst>
    <p:sldId id="273" r:id="rId3"/>
    <p:sldId id="274"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8858d4f4b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8858d4f4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8858d4f4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8858d4f4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8858d4f4b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8858d4f4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8858d4f4b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8858d4f4b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8858d4f4b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8858d4f4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8858d4f4b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8858d4f4b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8858d4f4b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8858d4f4b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8858d4f4b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8858d4f4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87eb79d46_1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87eb79d46_1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8858d4f4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8858d4f4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87eb79d46_1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87eb79d46_1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8858d4f4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8858d4f4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8858d4f4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8858d4f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8858d4f4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8858d4f4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8858d4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8858d4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8858d4f4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8858d4f4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9/12/20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buClrTx/>
              <a:buFontTx/>
              <a:buNone/>
            </a:pPr>
            <a:fld id="{92CAA8A4-0ED2-3C42-8F86-06294E9F5717}" type="datetimeFigureOut">
              <a:rPr lang="en-US" kern="1200" smtClean="0">
                <a:solidFill>
                  <a:prstClr val="black">
                    <a:tint val="75000"/>
                  </a:prstClr>
                </a:solidFill>
                <a:latin typeface="Calibri" panose="020F0502020204030204"/>
                <a:ea typeface=""/>
                <a:cs typeface=""/>
              </a:rPr>
              <a:pPr>
                <a:buClrTx/>
                <a:buFontTx/>
                <a:buNone/>
              </a:pPr>
              <a:t>9/12/20</a:t>
            </a:fld>
            <a:endParaRPr lang="en-US" kern="1200">
              <a:solidFill>
                <a:prstClr val="black">
                  <a:tint val="75000"/>
                </a:prstClr>
              </a:solidFill>
              <a:latin typeface="Calibri" panose="020F0502020204030204"/>
              <a:ea typeface=""/>
              <a:cs typeface=""/>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Tx/>
              <a:buFontTx/>
              <a:buNone/>
            </a:pPr>
            <a:endParaRPr lang="en-US" kern="1200">
              <a:solidFill>
                <a:prstClr val="black">
                  <a:tint val="75000"/>
                </a:prstClr>
              </a:solidFill>
              <a:latin typeface="Calibri" panose="020F0502020204030204"/>
              <a:ea typeface=""/>
              <a:cs typeface=""/>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buClrTx/>
              <a:buFontTx/>
              <a:buNone/>
            </a:pPr>
            <a:fld id="{ADCF0D4B-B936-754B-BA5E-F482D12E455A}" type="slidenum">
              <a:rPr lang="en-US" kern="1200" smtClean="0">
                <a:solidFill>
                  <a:prstClr val="black">
                    <a:tint val="75000"/>
                  </a:prstClr>
                </a:solidFill>
                <a:latin typeface="Calibri" panose="020F0502020204030204"/>
                <a:ea typeface=""/>
                <a:cs typeface=""/>
              </a:rPr>
              <a:pPr>
                <a:buClrTx/>
                <a:buFontTx/>
                <a:buNone/>
              </a:pPr>
              <a:t>‹#›</a:t>
            </a:fld>
            <a:endParaRPr lang="en-US" kern="1200">
              <a:solidFill>
                <a:prstClr val="black">
                  <a:tint val="75000"/>
                </a:prstClr>
              </a:solidFill>
              <a:latin typeface="Calibri" panose="020F0502020204030204"/>
              <a:ea typeface=""/>
              <a:cs typeface=""/>
            </a:endParaRPr>
          </a:p>
        </p:txBody>
      </p:sp>
    </p:spTree>
    <p:extLst>
      <p:ext uri="{BB962C8B-B14F-4D97-AF65-F5344CB8AC3E}">
        <p14:creationId xmlns:p14="http://schemas.microsoft.com/office/powerpoint/2010/main" val="1130425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a:t>
            </a:r>
            <a:r>
              <a:rPr lang="en-US" sz="2700" b="1" dirty="0">
                <a:latin typeface="Times New Roman" charset="0"/>
                <a:ea typeface="Times New Roman" charset="0"/>
                <a:cs typeface="Times New Roman" charset="0"/>
              </a:rPr>
              <a:t>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1: Computation Across the Curriculum </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4: Scientific Examples on a Single Core</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Beau Christ</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endParaRPr lang="en-US" sz="27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7493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point of this </a:t>
            </a:r>
            <a:r>
              <a:rPr lang="en-US" dirty="0" smtClean="0"/>
              <a:t>lesson </a:t>
            </a:r>
            <a:r>
              <a:rPr lang="en" dirty="0" smtClean="0"/>
              <a:t>is </a:t>
            </a:r>
            <a:r>
              <a:rPr lang="en" i="1" u="sng" dirty="0"/>
              <a:t>not</a:t>
            </a:r>
            <a:r>
              <a:rPr lang="en" dirty="0"/>
              <a:t> to write the code yourself, but to use a working example to explore the problem and the performance of the solution</a:t>
            </a:r>
            <a:endParaRPr dirty="0"/>
          </a:p>
          <a:p>
            <a:pPr marL="0" lvl="0" indent="0" algn="l" rtl="0">
              <a:spcBef>
                <a:spcPts val="1600"/>
              </a:spcBef>
              <a:spcAft>
                <a:spcPts val="0"/>
              </a:spcAft>
              <a:buNone/>
            </a:pPr>
            <a:r>
              <a:rPr lang="en" dirty="0"/>
              <a:t>Included with this </a:t>
            </a:r>
            <a:r>
              <a:rPr lang="en-US" dirty="0" smtClean="0"/>
              <a:t>lesson</a:t>
            </a:r>
            <a:r>
              <a:rPr lang="en" dirty="0" smtClean="0"/>
              <a:t> </a:t>
            </a:r>
            <a:r>
              <a:rPr lang="en" dirty="0"/>
              <a:t>is the file </a:t>
            </a:r>
            <a:r>
              <a:rPr lang="en" dirty="0" err="1">
                <a:latin typeface="Courier New"/>
                <a:ea typeface="Courier New"/>
                <a:cs typeface="Courier New"/>
                <a:sym typeface="Courier New"/>
              </a:rPr>
              <a:t>dd_serial.cpp</a:t>
            </a:r>
            <a:r>
              <a:rPr lang="en" dirty="0"/>
              <a:t>, a simple sequential (serial) solution to this problem</a:t>
            </a:r>
            <a:endParaRPr dirty="0"/>
          </a:p>
          <a:p>
            <a:pPr marL="0" lvl="0" indent="0" algn="l" rtl="0">
              <a:spcBef>
                <a:spcPts val="1600"/>
              </a:spcBef>
              <a:spcAft>
                <a:spcPts val="0"/>
              </a:spcAft>
              <a:buNone/>
            </a:pPr>
            <a:r>
              <a:rPr lang="en" dirty="0"/>
              <a:t>You can compile this </a:t>
            </a:r>
            <a:r>
              <a:rPr lang="en" b="1" dirty="0"/>
              <a:t>C++</a:t>
            </a:r>
            <a:r>
              <a:rPr lang="en" dirty="0"/>
              <a:t> file as follows:</a:t>
            </a:r>
            <a:endParaRPr dirty="0"/>
          </a:p>
          <a:p>
            <a:pPr marL="0" lvl="0" indent="0" algn="l" rtl="0">
              <a:spcBef>
                <a:spcPts val="1600"/>
              </a:spcBef>
              <a:spcAft>
                <a:spcPts val="0"/>
              </a:spcAft>
              <a:buNone/>
            </a:pPr>
            <a:r>
              <a:rPr lang="en" dirty="0"/>
              <a:t>	</a:t>
            </a:r>
            <a:r>
              <a:rPr lang="en" dirty="0">
                <a:latin typeface="Courier New"/>
                <a:ea typeface="Courier New"/>
                <a:cs typeface="Courier New"/>
                <a:sym typeface="Courier New"/>
              </a:rPr>
              <a:t>g++ -o </a:t>
            </a:r>
            <a:r>
              <a:rPr lang="en" dirty="0" err="1">
                <a:latin typeface="Courier New"/>
                <a:ea typeface="Courier New"/>
                <a:cs typeface="Courier New"/>
                <a:sym typeface="Courier New"/>
              </a:rPr>
              <a:t>dd_serial</a:t>
            </a:r>
            <a:r>
              <a:rPr lang="en" dirty="0">
                <a:latin typeface="Courier New"/>
                <a:ea typeface="Courier New"/>
                <a:cs typeface="Courier New"/>
                <a:sym typeface="Courier New"/>
              </a:rPr>
              <a:t> </a:t>
            </a:r>
            <a:r>
              <a:rPr lang="en" dirty="0" err="1">
                <a:latin typeface="Courier New"/>
                <a:ea typeface="Courier New"/>
                <a:cs typeface="Courier New"/>
                <a:sym typeface="Courier New"/>
              </a:rPr>
              <a:t>dd_serial.cpp</a:t>
            </a:r>
            <a:endParaRPr dirty="0">
              <a:latin typeface="Courier New"/>
              <a:ea typeface="Courier New"/>
              <a:cs typeface="Courier New"/>
              <a:sym typeface="Courier New"/>
            </a:endParaRPr>
          </a:p>
          <a:p>
            <a:pPr marL="0" lvl="0" indent="0" algn="l" rtl="0">
              <a:spcBef>
                <a:spcPts val="1600"/>
              </a:spcBef>
              <a:spcAft>
                <a:spcPts val="0"/>
              </a:spcAft>
              <a:buNone/>
            </a:pPr>
            <a:r>
              <a:rPr lang="en" dirty="0"/>
              <a:t>You can then run the program as follows:</a:t>
            </a:r>
            <a:endParaRPr dirty="0"/>
          </a:p>
          <a:p>
            <a:pPr marL="0" lvl="0" indent="0" algn="l" rtl="0">
              <a:spcBef>
                <a:spcPts val="1600"/>
              </a:spcBef>
              <a:spcAft>
                <a:spcPts val="1600"/>
              </a:spcAft>
              <a:buNone/>
            </a:pPr>
            <a:r>
              <a:rPr lang="en" dirty="0"/>
              <a:t>	</a:t>
            </a:r>
            <a:r>
              <a:rPr lang="en" dirty="0">
                <a:latin typeface="Courier New"/>
                <a:ea typeface="Courier New"/>
                <a:cs typeface="Courier New"/>
                <a:sym typeface="Courier New"/>
              </a:rPr>
              <a:t>./</a:t>
            </a:r>
            <a:r>
              <a:rPr lang="en" dirty="0" err="1">
                <a:latin typeface="Courier New"/>
                <a:ea typeface="Courier New"/>
                <a:cs typeface="Courier New"/>
                <a:sym typeface="Courier New"/>
              </a:rPr>
              <a:t>dd_serial</a:t>
            </a:r>
            <a:endParaRPr dirty="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dd_serial</a:t>
            </a:r>
            <a:r>
              <a:rPr lang="en"/>
              <a:t> program </a:t>
            </a:r>
            <a:r>
              <a:rPr lang="en" u="sng"/>
              <a:t>optionally</a:t>
            </a:r>
            <a:r>
              <a:rPr lang="en"/>
              <a:t> accepts up to </a:t>
            </a:r>
            <a:r>
              <a:rPr lang="en" i="1"/>
              <a:t>three command-line arguments</a:t>
            </a:r>
            <a:r>
              <a:rPr lang="en"/>
              <a:t>:</a:t>
            </a:r>
            <a:endParaRPr/>
          </a:p>
          <a:p>
            <a:pPr marL="457200" lvl="0" indent="-311150" algn="l" rtl="0">
              <a:spcBef>
                <a:spcPts val="1600"/>
              </a:spcBef>
              <a:spcAft>
                <a:spcPts val="0"/>
              </a:spcAft>
              <a:buSzPts val="1300"/>
              <a:buAutoNum type="arabicParenR"/>
            </a:pPr>
            <a:r>
              <a:rPr lang="en"/>
              <a:t>maximum length of the randomly generated ligand strings</a:t>
            </a:r>
            <a:br>
              <a:rPr lang="en"/>
            </a:br>
            <a:endParaRPr/>
          </a:p>
          <a:p>
            <a:pPr marL="457200" lvl="0" indent="-311150" algn="l" rtl="0">
              <a:spcBef>
                <a:spcPts val="0"/>
              </a:spcBef>
              <a:spcAft>
                <a:spcPts val="0"/>
              </a:spcAft>
              <a:buSzPts val="1300"/>
              <a:buAutoNum type="arabicParenR"/>
            </a:pPr>
            <a:r>
              <a:rPr lang="en"/>
              <a:t>number of ligands generated</a:t>
            </a:r>
            <a:br>
              <a:rPr lang="en"/>
            </a:br>
            <a:endParaRPr/>
          </a:p>
          <a:p>
            <a:pPr marL="457200" lvl="0" indent="-311150" algn="l" rtl="0">
              <a:spcBef>
                <a:spcPts val="0"/>
              </a:spcBef>
              <a:spcAft>
                <a:spcPts val="0"/>
              </a:spcAft>
              <a:buSzPts val="1300"/>
              <a:buAutoNum type="arabicParenR"/>
            </a:pPr>
            <a:r>
              <a:rPr lang="en"/>
              <a:t>protein string to which ligands will be compared</a:t>
            </a:r>
            <a:endParaRPr/>
          </a:p>
          <a:p>
            <a:pPr marL="0" lvl="0" indent="0" algn="l" rtl="0">
              <a:spcBef>
                <a:spcPts val="1600"/>
              </a:spcBef>
              <a:spcAft>
                <a:spcPts val="1600"/>
              </a:spcAft>
              <a:buNone/>
            </a:pPr>
            <a:r>
              <a:rPr lang="en"/>
              <a:t>Try opening the source code file to see what the default values are for these!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Scientific Example #2</a:t>
            </a:r>
            <a:endParaRPr/>
          </a:p>
          <a:p>
            <a:pPr marL="0" lvl="0" indent="0" algn="l" rtl="0">
              <a:spcBef>
                <a:spcPts val="0"/>
              </a:spcBef>
              <a:spcAft>
                <a:spcPts val="0"/>
              </a:spcAft>
              <a:buNone/>
            </a:pPr>
            <a:r>
              <a:rPr lang="en" sz="2300" i="1"/>
              <a:t>Pandemic</a:t>
            </a:r>
            <a:endParaRPr sz="23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194" name="Google Shape;19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extremely important problem is </a:t>
            </a:r>
            <a:r>
              <a:rPr lang="en" b="1"/>
              <a:t>epidemiology</a:t>
            </a:r>
            <a:r>
              <a:rPr lang="en"/>
              <a:t> (the study of infectious disease)</a:t>
            </a:r>
            <a:endParaRPr/>
          </a:p>
          <a:p>
            <a:pPr marL="0" lvl="0" indent="0" algn="l" rtl="0">
              <a:spcBef>
                <a:spcPts val="1600"/>
              </a:spcBef>
              <a:spcAft>
                <a:spcPts val="0"/>
              </a:spcAft>
              <a:buNone/>
            </a:pPr>
            <a:r>
              <a:rPr lang="en"/>
              <a:t>Diseases are said to be </a:t>
            </a:r>
            <a:r>
              <a:rPr lang="en" b="1" i="1" u="sng"/>
              <a:t>contagious</a:t>
            </a:r>
            <a:r>
              <a:rPr lang="en"/>
              <a:t> among people if they are transmittable from one person to another</a:t>
            </a:r>
            <a:endParaRPr/>
          </a:p>
          <a:p>
            <a:pPr marL="0" lvl="0" indent="0" algn="l" rtl="0">
              <a:spcBef>
                <a:spcPts val="1600"/>
              </a:spcBef>
              <a:spcAft>
                <a:spcPts val="0"/>
              </a:spcAft>
              <a:buNone/>
            </a:pPr>
            <a:r>
              <a:rPr lang="en"/>
              <a:t>Epidemiologists can use models to assist them in predicting the behavior of infectious diseases</a:t>
            </a:r>
            <a:endParaRPr/>
          </a:p>
          <a:p>
            <a:pPr marL="0" lvl="0" indent="0" algn="l" rtl="0">
              <a:spcBef>
                <a:spcPts val="1600"/>
              </a:spcBef>
              <a:spcAft>
                <a:spcPts val="0"/>
              </a:spcAft>
              <a:buNone/>
            </a:pPr>
            <a:r>
              <a:rPr lang="en"/>
              <a:t>We now look at a program that implements a simple agent-based model toward the study of infectious disease</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00" name="Google Shape;200;p2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model makes certain assumptions about the spread of the disease:</a:t>
            </a:r>
            <a:endParaRPr/>
          </a:p>
          <a:p>
            <a:pPr marL="457200" lvl="0" indent="-311150" algn="l" rtl="0">
              <a:spcBef>
                <a:spcPts val="1600"/>
              </a:spcBef>
              <a:spcAft>
                <a:spcPts val="0"/>
              </a:spcAft>
              <a:buSzPts val="1300"/>
              <a:buAutoNum type="arabicParenR"/>
            </a:pPr>
            <a:r>
              <a:rPr lang="en"/>
              <a:t>The disease spreads from person to person with some </a:t>
            </a:r>
            <a:r>
              <a:rPr lang="en" b="1" i="1" u="sng"/>
              <a:t>contagiousness factor</a:t>
            </a:r>
            <a:r>
              <a:rPr lang="en"/>
              <a:t> (percent chance that the disease will be transmitted)</a:t>
            </a:r>
            <a:endParaRPr/>
          </a:p>
          <a:p>
            <a:pPr marL="457200" lvl="0" indent="-311150" algn="l" rtl="0">
              <a:spcBef>
                <a:spcPts val="0"/>
              </a:spcBef>
              <a:spcAft>
                <a:spcPts val="0"/>
              </a:spcAft>
              <a:buSzPts val="1300"/>
              <a:buAutoNum type="arabicParenR"/>
            </a:pPr>
            <a:r>
              <a:rPr lang="en"/>
              <a:t>Diseases can only be spread from an </a:t>
            </a:r>
            <a:r>
              <a:rPr lang="en" b="1" i="1" u="sng"/>
              <a:t>infected</a:t>
            </a:r>
            <a:r>
              <a:rPr lang="en"/>
              <a:t> person (carrying the disease) to a </a:t>
            </a:r>
            <a:r>
              <a:rPr lang="en" b="1" i="1" u="sng"/>
              <a:t>susceptible</a:t>
            </a:r>
            <a:r>
              <a:rPr lang="en"/>
              <a:t> person (able to be infected)</a:t>
            </a:r>
            <a:endParaRPr/>
          </a:p>
          <a:p>
            <a:pPr marL="457200" lvl="0" indent="-311150" algn="l" rtl="0">
              <a:spcBef>
                <a:spcPts val="0"/>
              </a:spcBef>
              <a:spcAft>
                <a:spcPts val="0"/>
              </a:spcAft>
              <a:buSzPts val="1300"/>
              <a:buAutoNum type="arabicParenR"/>
            </a:pPr>
            <a:r>
              <a:rPr lang="en"/>
              <a:t>The disease has an incubation period (</a:t>
            </a:r>
            <a:r>
              <a:rPr lang="en" b="1" i="1" u="sng"/>
              <a:t>duration</a:t>
            </a:r>
            <a:r>
              <a:rPr lang="en"/>
              <a:t>) in which the disease remains in the person</a:t>
            </a:r>
            <a:endParaRPr/>
          </a:p>
          <a:p>
            <a:pPr marL="457200" lvl="0" indent="-311150" algn="l" rtl="0">
              <a:spcBef>
                <a:spcPts val="0"/>
              </a:spcBef>
              <a:spcAft>
                <a:spcPts val="0"/>
              </a:spcAft>
              <a:buSzPts val="1300"/>
              <a:buAutoNum type="arabicParenR"/>
            </a:pPr>
            <a:r>
              <a:rPr lang="en"/>
              <a:t>The disease is only transmittable within a distance (</a:t>
            </a:r>
            <a:r>
              <a:rPr lang="en" b="1" i="1" u="sng"/>
              <a:t>infection radius</a:t>
            </a:r>
            <a:r>
              <a:rPr lang="en"/>
              <a:t>) from an infected person</a:t>
            </a:r>
            <a:endParaRPr/>
          </a:p>
          <a:p>
            <a:pPr marL="457200" lvl="0" indent="-311150" algn="l" rtl="0">
              <a:spcBef>
                <a:spcPts val="0"/>
              </a:spcBef>
              <a:spcAft>
                <a:spcPts val="0"/>
              </a:spcAft>
              <a:buSzPts val="1300"/>
              <a:buAutoNum type="arabicParenR"/>
            </a:pPr>
            <a:r>
              <a:rPr lang="en"/>
              <a:t>Each person </a:t>
            </a:r>
            <a:r>
              <a:rPr lang="en" b="1" i="1" u="sng"/>
              <a:t>moves randomly at most 1 unit</a:t>
            </a:r>
            <a:r>
              <a:rPr lang="en"/>
              <a:t> in a given direction each day</a:t>
            </a:r>
            <a:endParaRPr/>
          </a:p>
          <a:p>
            <a:pPr marL="457200" lvl="0" indent="-311150" algn="l" rtl="0">
              <a:spcBef>
                <a:spcPts val="0"/>
              </a:spcBef>
              <a:spcAft>
                <a:spcPts val="0"/>
              </a:spcAft>
              <a:buSzPts val="1300"/>
              <a:buAutoNum type="arabicParenR"/>
            </a:pPr>
            <a:r>
              <a:rPr lang="en"/>
              <a:t>After the incubation period, the person is either </a:t>
            </a:r>
            <a:r>
              <a:rPr lang="en" b="1" i="1" u="sng"/>
              <a:t>immune</a:t>
            </a:r>
            <a:r>
              <a:rPr lang="en"/>
              <a:t> to the disease (moves around but incapable of being further infected or of infecting other people), or </a:t>
            </a:r>
            <a:r>
              <a:rPr lang="en" b="1" i="1" u="sng"/>
              <a:t>dead</a:t>
            </a:r>
            <a:r>
              <a:rPr lang="en"/>
              <a:t> (incapable of being further infected, infecting other people, or moving)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06" name="Google Shape;206;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components of the model:</a:t>
            </a:r>
            <a:endParaRPr/>
          </a:p>
          <a:p>
            <a:pPr marL="457200" lvl="0" indent="-311150" algn="l" rtl="0">
              <a:spcBef>
                <a:spcPts val="1600"/>
              </a:spcBef>
              <a:spcAft>
                <a:spcPts val="0"/>
              </a:spcAft>
              <a:buSzPts val="1300"/>
              <a:buChar char="-"/>
            </a:pPr>
            <a:r>
              <a:rPr lang="en" u="sng"/>
              <a:t>Environment</a:t>
            </a:r>
            <a:endParaRPr u="sng"/>
          </a:p>
          <a:p>
            <a:pPr marL="914400" lvl="1" indent="-298450" algn="l" rtl="0">
              <a:spcBef>
                <a:spcPts val="0"/>
              </a:spcBef>
              <a:spcAft>
                <a:spcPts val="0"/>
              </a:spcAft>
              <a:buSzPts val="1100"/>
              <a:buChar char="-"/>
            </a:pPr>
            <a:r>
              <a:rPr lang="en"/>
              <a:t>The bound in which people move (a fixed </a:t>
            </a:r>
            <a:r>
              <a:rPr lang="en" b="1" i="1"/>
              <a:t>width</a:t>
            </a:r>
            <a:r>
              <a:rPr lang="en"/>
              <a:t> and </a:t>
            </a:r>
            <a:r>
              <a:rPr lang="en" b="1" i="1"/>
              <a:t>height</a:t>
            </a:r>
            <a:r>
              <a:rPr lang="en"/>
              <a:t>)</a:t>
            </a:r>
            <a:endParaRPr u="sng"/>
          </a:p>
          <a:p>
            <a:pPr marL="457200" lvl="0" indent="-311150" algn="l" rtl="0">
              <a:spcBef>
                <a:spcPts val="0"/>
              </a:spcBef>
              <a:spcAft>
                <a:spcPts val="0"/>
              </a:spcAft>
              <a:buSzPts val="1300"/>
              <a:buChar char="-"/>
            </a:pPr>
            <a:r>
              <a:rPr lang="en" u="sng"/>
              <a:t>People</a:t>
            </a:r>
            <a:endParaRPr u="sng"/>
          </a:p>
          <a:p>
            <a:pPr marL="914400" lvl="1" indent="-298450" algn="l" rtl="0">
              <a:spcBef>
                <a:spcPts val="0"/>
              </a:spcBef>
              <a:spcAft>
                <a:spcPts val="0"/>
              </a:spcAft>
              <a:buSzPts val="1100"/>
              <a:buChar char="-"/>
            </a:pPr>
            <a:r>
              <a:rPr lang="en"/>
              <a:t>Each person has </a:t>
            </a:r>
            <a:r>
              <a:rPr lang="en" b="1" i="1"/>
              <a:t>location</a:t>
            </a:r>
            <a:r>
              <a:rPr lang="en"/>
              <a:t> </a:t>
            </a:r>
            <a:r>
              <a:rPr lang="en" b="1" i="1"/>
              <a:t>(x,y)</a:t>
            </a:r>
            <a:r>
              <a:rPr lang="en"/>
              <a:t> in the environment</a:t>
            </a:r>
            <a:endParaRPr/>
          </a:p>
          <a:p>
            <a:pPr marL="914400" lvl="1" indent="-298450" algn="l" rtl="0">
              <a:spcBef>
                <a:spcPts val="0"/>
              </a:spcBef>
              <a:spcAft>
                <a:spcPts val="0"/>
              </a:spcAft>
              <a:buSzPts val="1100"/>
              <a:buChar char="-"/>
            </a:pPr>
            <a:r>
              <a:rPr lang="en"/>
              <a:t>Each person has one </a:t>
            </a:r>
            <a:r>
              <a:rPr lang="en" b="1" i="1"/>
              <a:t>state</a:t>
            </a:r>
            <a:r>
              <a:rPr lang="en"/>
              <a:t>: [</a:t>
            </a:r>
            <a:r>
              <a:rPr lang="en" i="1"/>
              <a:t>susceptible</a:t>
            </a:r>
            <a:r>
              <a:rPr lang="en"/>
              <a:t>, </a:t>
            </a:r>
            <a:r>
              <a:rPr lang="en" i="1"/>
              <a:t>infected</a:t>
            </a:r>
            <a:r>
              <a:rPr lang="en"/>
              <a:t>, </a:t>
            </a:r>
            <a:r>
              <a:rPr lang="en" i="1"/>
              <a:t>immune</a:t>
            </a:r>
            <a:r>
              <a:rPr lang="en"/>
              <a:t>, </a:t>
            </a:r>
            <a:r>
              <a:rPr lang="en" i="1"/>
              <a:t>dead</a:t>
            </a:r>
            <a:r>
              <a:rPr lang="en"/>
              <a:t>]</a:t>
            </a:r>
            <a:endParaRPr/>
          </a:p>
          <a:p>
            <a:pPr marL="457200" lvl="0" indent="-311150" algn="l" rtl="0">
              <a:spcBef>
                <a:spcPts val="0"/>
              </a:spcBef>
              <a:spcAft>
                <a:spcPts val="0"/>
              </a:spcAft>
              <a:buSzPts val="1300"/>
              <a:buChar char="-"/>
            </a:pPr>
            <a:r>
              <a:rPr lang="en" u="sng"/>
              <a:t>Disease</a:t>
            </a:r>
            <a:endParaRPr u="sng"/>
          </a:p>
          <a:p>
            <a:pPr marL="914400" lvl="1" indent="-298450" algn="l" rtl="0">
              <a:spcBef>
                <a:spcPts val="0"/>
              </a:spcBef>
              <a:spcAft>
                <a:spcPts val="0"/>
              </a:spcAft>
              <a:buSzPts val="1100"/>
              <a:buChar char="-"/>
            </a:pPr>
            <a:r>
              <a:rPr lang="en"/>
              <a:t>duration = number of days a person is infected</a:t>
            </a:r>
            <a:endParaRPr/>
          </a:p>
          <a:p>
            <a:pPr marL="914400" lvl="1" indent="-298450" algn="l" rtl="0">
              <a:spcBef>
                <a:spcPts val="0"/>
              </a:spcBef>
              <a:spcAft>
                <a:spcPts val="0"/>
              </a:spcAft>
              <a:buSzPts val="1100"/>
              <a:buChar char="-"/>
            </a:pPr>
            <a:r>
              <a:rPr lang="en"/>
              <a:t>contagiousness factor = likelihood of the disease spreading</a:t>
            </a:r>
            <a:endParaRPr/>
          </a:p>
          <a:p>
            <a:pPr marL="914400" lvl="1" indent="-298450" algn="l" rtl="0">
              <a:spcBef>
                <a:spcPts val="0"/>
              </a:spcBef>
              <a:spcAft>
                <a:spcPts val="0"/>
              </a:spcAft>
              <a:buSzPts val="1100"/>
              <a:buChar char="-"/>
            </a:pPr>
            <a:r>
              <a:rPr lang="en"/>
              <a:t>deadliness factor = likelihood that a person will die from the disease</a:t>
            </a:r>
            <a:endParaRPr/>
          </a:p>
          <a:p>
            <a:pPr marL="457200" lvl="0" indent="-311150" algn="l" rtl="0">
              <a:spcBef>
                <a:spcPts val="0"/>
              </a:spcBef>
              <a:spcAft>
                <a:spcPts val="0"/>
              </a:spcAft>
              <a:buSzPts val="1300"/>
              <a:buChar char="-"/>
            </a:pPr>
            <a:r>
              <a:rPr lang="en" u="sng"/>
              <a:t>Timer</a:t>
            </a:r>
            <a:endParaRPr u="sng"/>
          </a:p>
          <a:p>
            <a:pPr marL="914400" lvl="1" indent="-298450" algn="l" rtl="0">
              <a:spcBef>
                <a:spcPts val="0"/>
              </a:spcBef>
              <a:spcAft>
                <a:spcPts val="0"/>
              </a:spcAft>
              <a:buSzPts val="1100"/>
              <a:buChar char="-"/>
            </a:pPr>
            <a:r>
              <a:rPr lang="en"/>
              <a:t>Counts the number of days that have elapsed in the simulation</a:t>
            </a:r>
            <a:endParaRPr/>
          </a:p>
        </p:txBody>
      </p:sp>
      <p:pic>
        <p:nvPicPr>
          <p:cNvPr id="207" name="Google Shape;207;p25"/>
          <p:cNvPicPr preferRelativeResize="0"/>
          <p:nvPr/>
        </p:nvPicPr>
        <p:blipFill>
          <a:blip r:embed="rId3">
            <a:alphaModFix/>
          </a:blip>
          <a:stretch>
            <a:fillRect/>
          </a:stretch>
        </p:blipFill>
        <p:spPr>
          <a:xfrm>
            <a:off x="6931725" y="2689788"/>
            <a:ext cx="200025" cy="419100"/>
          </a:xfrm>
          <a:prstGeom prst="rect">
            <a:avLst/>
          </a:prstGeom>
          <a:noFill/>
          <a:ln>
            <a:noFill/>
          </a:ln>
        </p:spPr>
      </p:pic>
      <p:pic>
        <p:nvPicPr>
          <p:cNvPr id="208" name="Google Shape;208;p25"/>
          <p:cNvPicPr preferRelativeResize="0"/>
          <p:nvPr/>
        </p:nvPicPr>
        <p:blipFill>
          <a:blip r:embed="rId4">
            <a:alphaModFix/>
          </a:blip>
          <a:stretch>
            <a:fillRect/>
          </a:stretch>
        </p:blipFill>
        <p:spPr>
          <a:xfrm>
            <a:off x="6703125" y="3327100"/>
            <a:ext cx="657225" cy="400050"/>
          </a:xfrm>
          <a:prstGeom prst="rect">
            <a:avLst/>
          </a:prstGeom>
          <a:noFill/>
          <a:ln>
            <a:noFill/>
          </a:ln>
        </p:spPr>
      </p:pic>
      <p:pic>
        <p:nvPicPr>
          <p:cNvPr id="209" name="Google Shape;209;p25"/>
          <p:cNvPicPr preferRelativeResize="0"/>
          <p:nvPr/>
        </p:nvPicPr>
        <p:blipFill>
          <a:blip r:embed="rId5">
            <a:alphaModFix/>
          </a:blip>
          <a:stretch>
            <a:fillRect/>
          </a:stretch>
        </p:blipFill>
        <p:spPr>
          <a:xfrm>
            <a:off x="6741225" y="2000250"/>
            <a:ext cx="581025" cy="571500"/>
          </a:xfrm>
          <a:prstGeom prst="rect">
            <a:avLst/>
          </a:prstGeom>
          <a:noFill/>
          <a:ln>
            <a:noFill/>
          </a:ln>
        </p:spPr>
      </p:pic>
      <p:pic>
        <p:nvPicPr>
          <p:cNvPr id="210" name="Google Shape;210;p25"/>
          <p:cNvPicPr preferRelativeResize="0"/>
          <p:nvPr/>
        </p:nvPicPr>
        <p:blipFill>
          <a:blip r:embed="rId6">
            <a:alphaModFix/>
          </a:blip>
          <a:stretch>
            <a:fillRect/>
          </a:stretch>
        </p:blipFill>
        <p:spPr>
          <a:xfrm>
            <a:off x="6760275" y="3945350"/>
            <a:ext cx="542925" cy="53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16" name="Google Shape;216;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Again, the point of this </a:t>
            </a:r>
            <a:r>
              <a:rPr lang="en-US" dirty="0" smtClean="0"/>
              <a:t>lesson</a:t>
            </a:r>
            <a:r>
              <a:rPr lang="en" dirty="0" smtClean="0"/>
              <a:t> </a:t>
            </a:r>
            <a:r>
              <a:rPr lang="en" dirty="0"/>
              <a:t>is </a:t>
            </a:r>
            <a:r>
              <a:rPr lang="en" i="1" u="sng" dirty="0"/>
              <a:t>not</a:t>
            </a:r>
            <a:r>
              <a:rPr lang="en" dirty="0"/>
              <a:t> to write the code yourself, but to use a working example to explore the problem and the performance of the solution</a:t>
            </a:r>
            <a:endParaRPr dirty="0"/>
          </a:p>
          <a:p>
            <a:pPr marL="0" lvl="0" indent="0" algn="l" rtl="0">
              <a:spcBef>
                <a:spcPts val="1600"/>
              </a:spcBef>
              <a:spcAft>
                <a:spcPts val="0"/>
              </a:spcAft>
              <a:buNone/>
            </a:pPr>
            <a:r>
              <a:rPr lang="en" dirty="0"/>
              <a:t>Included with this </a:t>
            </a:r>
            <a:r>
              <a:rPr lang="en-US" smtClean="0"/>
              <a:t>lesson</a:t>
            </a:r>
            <a:r>
              <a:rPr lang="en" smtClean="0"/>
              <a:t> </a:t>
            </a:r>
            <a:r>
              <a:rPr lang="en" dirty="0"/>
              <a:t>is the directory </a:t>
            </a:r>
            <a:r>
              <a:rPr lang="en" dirty="0">
                <a:latin typeface="Courier New"/>
                <a:ea typeface="Courier New"/>
                <a:cs typeface="Courier New"/>
                <a:sym typeface="Courier New"/>
              </a:rPr>
              <a:t>pandemic</a:t>
            </a:r>
            <a:r>
              <a:rPr lang="en" dirty="0"/>
              <a:t>, which contains a simple sequential (serial) solution to this problem with visualization</a:t>
            </a:r>
            <a:endParaRPr dirty="0"/>
          </a:p>
          <a:p>
            <a:pPr marL="0" lvl="0" indent="0" algn="l" rtl="0">
              <a:spcBef>
                <a:spcPts val="1600"/>
              </a:spcBef>
              <a:spcAft>
                <a:spcPts val="0"/>
              </a:spcAft>
              <a:buNone/>
            </a:pPr>
            <a:r>
              <a:rPr lang="en" dirty="0"/>
              <a:t>You can easily compile this </a:t>
            </a:r>
            <a:r>
              <a:rPr lang="en" b="1" dirty="0"/>
              <a:t>C</a:t>
            </a:r>
            <a:r>
              <a:rPr lang="en" dirty="0"/>
              <a:t> program by running:</a:t>
            </a:r>
            <a:br>
              <a:rPr lang="en" dirty="0"/>
            </a:br>
            <a:r>
              <a:rPr lang="en" dirty="0"/>
              <a:t>	</a:t>
            </a:r>
            <a:r>
              <a:rPr lang="en" dirty="0">
                <a:latin typeface="Courier New"/>
                <a:ea typeface="Courier New"/>
                <a:cs typeface="Courier New"/>
                <a:sym typeface="Courier New"/>
              </a:rPr>
              <a:t>make clean</a:t>
            </a:r>
            <a:br>
              <a:rPr lang="en" dirty="0">
                <a:latin typeface="Courier New"/>
                <a:ea typeface="Courier New"/>
                <a:cs typeface="Courier New"/>
                <a:sym typeface="Courier New"/>
              </a:rPr>
            </a:br>
            <a:r>
              <a:rPr lang="en" dirty="0">
                <a:latin typeface="Courier New"/>
                <a:ea typeface="Courier New"/>
                <a:cs typeface="Courier New"/>
                <a:sym typeface="Courier New"/>
              </a:rPr>
              <a:t>	make</a:t>
            </a:r>
            <a:endParaRPr dirty="0">
              <a:latin typeface="Courier New"/>
              <a:ea typeface="Courier New"/>
              <a:cs typeface="Courier New"/>
              <a:sym typeface="Courier New"/>
            </a:endParaRPr>
          </a:p>
          <a:p>
            <a:pPr marL="0" lvl="0" indent="0" algn="l" rtl="0">
              <a:spcBef>
                <a:spcPts val="1600"/>
              </a:spcBef>
              <a:spcAft>
                <a:spcPts val="0"/>
              </a:spcAft>
              <a:buNone/>
            </a:pPr>
            <a:r>
              <a:rPr lang="en" dirty="0"/>
              <a:t>You can then run the program as follows:</a:t>
            </a:r>
            <a:endParaRPr dirty="0"/>
          </a:p>
          <a:p>
            <a:pPr marL="0" lvl="0" indent="0" algn="l" rtl="0">
              <a:spcBef>
                <a:spcPts val="1600"/>
              </a:spcBef>
              <a:spcAft>
                <a:spcPts val="1600"/>
              </a:spcAft>
              <a:buNone/>
            </a:pPr>
            <a:r>
              <a:rPr lang="en" dirty="0"/>
              <a:t>	</a:t>
            </a:r>
            <a:r>
              <a:rPr lang="en" dirty="0">
                <a:latin typeface="Courier New"/>
                <a:ea typeface="Courier New"/>
                <a:cs typeface="Courier New"/>
                <a:sym typeface="Courier New"/>
              </a:rPr>
              <a:t>./</a:t>
            </a:r>
            <a:r>
              <a:rPr lang="en" dirty="0" err="1">
                <a:latin typeface="Courier New"/>
                <a:ea typeface="Courier New"/>
                <a:cs typeface="Courier New"/>
                <a:sym typeface="Courier New"/>
              </a:rPr>
              <a:t>pandemic_serial</a:t>
            </a:r>
            <a:endParaRPr dirty="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22" name="Google Shape;222;p27"/>
          <p:cNvSpPr txBox="1">
            <a:spLocks noGrp="1"/>
          </p:cNvSpPr>
          <p:nvPr>
            <p:ph type="body" idx="1"/>
          </p:nvPr>
        </p:nvSpPr>
        <p:spPr>
          <a:xfrm>
            <a:off x="1297500" y="1191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pandemic_serial</a:t>
            </a:r>
            <a:r>
              <a:rPr lang="en"/>
              <a:t> program </a:t>
            </a:r>
            <a:r>
              <a:rPr lang="en" u="sng"/>
              <a:t>optionally</a:t>
            </a:r>
            <a:r>
              <a:rPr lang="en"/>
              <a:t> accepts the following </a:t>
            </a:r>
            <a:r>
              <a:rPr lang="en" i="1"/>
              <a:t>command-line arguments</a:t>
            </a:r>
            <a:r>
              <a:rPr lang="en"/>
              <a:t>:</a:t>
            </a:r>
            <a:endParaRPr/>
          </a:p>
          <a:p>
            <a:pPr marL="457200" lvl="0" indent="-311150" algn="l" rtl="0">
              <a:spcBef>
                <a:spcPts val="1600"/>
              </a:spcBef>
              <a:spcAft>
                <a:spcPts val="0"/>
              </a:spcAft>
              <a:buSzPts val="1300"/>
              <a:buChar char="●"/>
            </a:pPr>
            <a:r>
              <a:rPr lang="en">
                <a:latin typeface="Courier New"/>
                <a:ea typeface="Courier New"/>
                <a:cs typeface="Courier New"/>
                <a:sym typeface="Courier New"/>
              </a:rPr>
              <a:t>-n</a:t>
            </a:r>
            <a:r>
              <a:rPr lang="en"/>
              <a:t>	the number of people in the model</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-i</a:t>
            </a:r>
            <a:r>
              <a:rPr lang="en"/>
              <a:t>	the number of initially infected people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-w</a:t>
            </a:r>
            <a:r>
              <a:rPr lang="en"/>
              <a:t>	the width of the environment</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-h</a:t>
            </a:r>
            <a:r>
              <a:rPr lang="en"/>
              <a:t>	the height of the environment</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-t</a:t>
            </a:r>
            <a:r>
              <a:rPr lang="en"/>
              <a:t>	the number of time days in the model</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-T</a:t>
            </a:r>
            <a:r>
              <a:rPr lang="en"/>
              <a:t>	the duration of the disease (in days)</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-c</a:t>
            </a:r>
            <a:r>
              <a:rPr lang="en"/>
              <a:t>	the contagiousness factor of the disease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-d</a:t>
            </a:r>
            <a:r>
              <a:rPr lang="en"/>
              <a:t>	the infection radius of the disease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-D</a:t>
            </a:r>
            <a:r>
              <a:rPr lang="en"/>
              <a:t>	the deadliness factor of the disease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-m</a:t>
            </a:r>
            <a:r>
              <a:rPr lang="en"/>
              <a:t>	the number of microseconds in between days in the model (used to speed</a:t>
            </a:r>
            <a:br>
              <a:rPr lang="en"/>
            </a:br>
            <a:r>
              <a:rPr lang="en"/>
              <a:t>	up or slow down the animation)</a:t>
            </a:r>
            <a:endParaRPr/>
          </a:p>
          <a:p>
            <a:pPr marL="0" lvl="0" indent="0" algn="l" rtl="0">
              <a:spcBef>
                <a:spcPts val="1600"/>
              </a:spcBef>
              <a:spcAft>
                <a:spcPts val="1600"/>
              </a:spcAft>
              <a:buNone/>
            </a:pPr>
            <a:r>
              <a:rPr lang="en"/>
              <a:t>Try opening the source code files to see what the default values are for these!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pic>
        <p:nvPicPr>
          <p:cNvPr id="228" name="Google Shape;228;p28"/>
          <p:cNvPicPr preferRelativeResize="0"/>
          <p:nvPr/>
        </p:nvPicPr>
        <p:blipFill>
          <a:blip r:embed="rId3">
            <a:alphaModFix/>
          </a:blip>
          <a:stretch>
            <a:fillRect/>
          </a:stretch>
        </p:blipFill>
        <p:spPr>
          <a:xfrm>
            <a:off x="2949463" y="1307850"/>
            <a:ext cx="3245075" cy="349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problem with these?</a:t>
            </a:r>
            <a:endParaRPr/>
          </a:p>
        </p:txBody>
      </p:sp>
      <p:sp>
        <p:nvSpPr>
          <p:cNvPr id="234" name="Google Shape;234;p29"/>
          <p:cNvSpPr txBox="1">
            <a:spLocks noGrp="1"/>
          </p:cNvSpPr>
          <p:nvPr>
            <p:ph type="body" idx="1"/>
          </p:nvPr>
        </p:nvSpPr>
        <p:spPr>
          <a:xfrm>
            <a:off x="1297500" y="11744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Both programs work fine, but if you start playing around with the parameters for the models, you will quickly see the performance take a major hit</a:t>
            </a:r>
            <a:endParaRPr/>
          </a:p>
          <a:p>
            <a:pPr marL="0" lvl="0" indent="0" algn="l" rtl="0">
              <a:spcBef>
                <a:spcPts val="1600"/>
              </a:spcBef>
              <a:spcAft>
                <a:spcPts val="0"/>
              </a:spcAft>
              <a:buNone/>
            </a:pPr>
            <a:r>
              <a:rPr lang="en"/>
              <a:t>For both problems, think about:</a:t>
            </a:r>
            <a:endParaRPr/>
          </a:p>
          <a:p>
            <a:pPr marL="0" lvl="0" indent="0" algn="l" rtl="0">
              <a:spcBef>
                <a:spcPts val="1600"/>
              </a:spcBef>
              <a:spcAft>
                <a:spcPts val="0"/>
              </a:spcAft>
              <a:buNone/>
            </a:pPr>
            <a:r>
              <a:rPr lang="en"/>
              <a:t>	</a:t>
            </a:r>
            <a:r>
              <a:rPr lang="en" i="1"/>
              <a:t>Why do they slow down based on different parameter values?</a:t>
            </a:r>
            <a:endParaRPr i="1"/>
          </a:p>
          <a:p>
            <a:pPr marL="0" lvl="0" indent="457200" algn="l" rtl="0">
              <a:spcBef>
                <a:spcPts val="1600"/>
              </a:spcBef>
              <a:spcAft>
                <a:spcPts val="0"/>
              </a:spcAft>
              <a:buNone/>
            </a:pPr>
            <a:r>
              <a:rPr lang="en" i="1"/>
              <a:t>How much do they slow down?</a:t>
            </a:r>
            <a:endParaRPr i="1"/>
          </a:p>
          <a:p>
            <a:pPr marL="0" lvl="0" indent="0" algn="l" rtl="0">
              <a:spcBef>
                <a:spcPts val="1600"/>
              </a:spcBef>
              <a:spcAft>
                <a:spcPts val="0"/>
              </a:spcAft>
              <a:buNone/>
            </a:pPr>
            <a:r>
              <a:rPr lang="en" i="1"/>
              <a:t>	Would a faster processor help?</a:t>
            </a:r>
            <a:endParaRPr i="1"/>
          </a:p>
          <a:p>
            <a:pPr marL="0" lvl="0" indent="0" algn="l" rtl="0">
              <a:spcBef>
                <a:spcPts val="1600"/>
              </a:spcBef>
              <a:spcAft>
                <a:spcPts val="0"/>
              </a:spcAft>
              <a:buNone/>
            </a:pPr>
            <a:r>
              <a:rPr lang="en" i="1"/>
              <a:t>	Are we able to run parts of the problem in parallel if we had more than one core?</a:t>
            </a:r>
            <a:endParaRPr i="1"/>
          </a:p>
          <a:p>
            <a:pPr marL="0" lvl="0" indent="0" algn="l" rtl="0">
              <a:spcBef>
                <a:spcPts val="1600"/>
              </a:spcBef>
              <a:spcAft>
                <a:spcPts val="1600"/>
              </a:spcAft>
              <a:buNone/>
            </a:pPr>
            <a:r>
              <a:rPr lang="en" i="1"/>
              <a:t>	How would you go about parallelizing these programs? No need for specifics, as</a:t>
            </a:r>
            <a:br>
              <a:rPr lang="en" i="1"/>
            </a:br>
            <a:r>
              <a:rPr lang="en" i="1"/>
              <a:t>	you will learn how to later.</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3916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Examples on a Single Core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40" name="Google Shape;140;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Scientific example #1</a:t>
            </a:r>
            <a:r>
              <a:rPr lang="en"/>
              <a:t>: </a:t>
            </a:r>
            <a:r>
              <a:rPr lang="en" i="1"/>
              <a:t>Drug design</a:t>
            </a:r>
            <a:endParaRPr i="1"/>
          </a:p>
          <a:p>
            <a:pPr marL="0" lvl="0" indent="0" algn="l" rtl="0">
              <a:spcBef>
                <a:spcPts val="1600"/>
              </a:spcBef>
              <a:spcAft>
                <a:spcPts val="1600"/>
              </a:spcAft>
              <a:buNone/>
            </a:pPr>
            <a:r>
              <a:rPr lang="en" b="1"/>
              <a:t>Scientific example #2</a:t>
            </a:r>
            <a:r>
              <a:rPr lang="en"/>
              <a:t>: </a:t>
            </a:r>
            <a:r>
              <a:rPr lang="en" i="1"/>
              <a:t>Pandemic</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Scientific Example #1</a:t>
            </a:r>
            <a:endParaRPr/>
          </a:p>
          <a:p>
            <a:pPr marL="0" lvl="0" indent="0" algn="l" rtl="0">
              <a:spcBef>
                <a:spcPts val="0"/>
              </a:spcBef>
              <a:spcAft>
                <a:spcPts val="0"/>
              </a:spcAft>
              <a:buNone/>
            </a:pPr>
            <a:r>
              <a:rPr lang="en" sz="2300"/>
              <a:t>Drug Design</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51" name="Google Shape;151;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extremely important problem in the biological sciences is </a:t>
            </a:r>
            <a:r>
              <a:rPr lang="en" b="1"/>
              <a:t>drug design</a:t>
            </a:r>
            <a:endParaRPr b="1"/>
          </a:p>
          <a:p>
            <a:pPr marL="0" lvl="0" indent="0" algn="l" rtl="0">
              <a:spcBef>
                <a:spcPts val="1600"/>
              </a:spcBef>
              <a:spcAft>
                <a:spcPts val="0"/>
              </a:spcAft>
              <a:buNone/>
            </a:pPr>
            <a:r>
              <a:rPr lang="en" b="1"/>
              <a:t>	Goal:</a:t>
            </a:r>
            <a:r>
              <a:rPr lang="en"/>
              <a:t> Find small molecules (</a:t>
            </a:r>
            <a:r>
              <a:rPr lang="en" b="1"/>
              <a:t>ligands</a:t>
            </a:r>
            <a:r>
              <a:rPr lang="en"/>
              <a:t>) that are good candidates for use as drugs</a:t>
            </a:r>
            <a:endParaRPr/>
          </a:p>
          <a:p>
            <a:pPr marL="0" lvl="0" indent="0" algn="l" rtl="0">
              <a:spcBef>
                <a:spcPts val="1600"/>
              </a:spcBef>
              <a:spcAft>
                <a:spcPts val="0"/>
              </a:spcAft>
              <a:buNone/>
            </a:pPr>
            <a:r>
              <a:rPr lang="en"/>
              <a:t>General approach to the problem:</a:t>
            </a:r>
            <a:endParaRPr/>
          </a:p>
          <a:p>
            <a:pPr marL="457200" lvl="0" indent="-311150" algn="l" rtl="0">
              <a:spcBef>
                <a:spcPts val="1600"/>
              </a:spcBef>
              <a:spcAft>
                <a:spcPts val="0"/>
              </a:spcAft>
              <a:buSzPts val="1300"/>
              <a:buChar char="-"/>
            </a:pPr>
            <a:r>
              <a:rPr lang="en"/>
              <a:t>A protein associated with the disease of interest is identified, and its 3D structure is found either </a:t>
            </a:r>
            <a:r>
              <a:rPr lang="en" i="1"/>
              <a:t>experimentally</a:t>
            </a:r>
            <a:r>
              <a:rPr lang="en"/>
              <a:t> or </a:t>
            </a:r>
            <a:r>
              <a:rPr lang="en" i="1"/>
              <a:t>through a molecular modeling computation</a:t>
            </a:r>
            <a:endParaRPr i="1"/>
          </a:p>
          <a:p>
            <a:pPr marL="457200" lvl="0" indent="-311150" algn="l" rtl="0">
              <a:spcBef>
                <a:spcPts val="0"/>
              </a:spcBef>
              <a:spcAft>
                <a:spcPts val="0"/>
              </a:spcAft>
              <a:buSzPts val="1300"/>
              <a:buChar char="-"/>
            </a:pPr>
            <a:r>
              <a:rPr lang="en"/>
              <a:t>A </a:t>
            </a:r>
            <a:r>
              <a:rPr lang="en" b="1"/>
              <a:t>collection of ligands</a:t>
            </a:r>
            <a:r>
              <a:rPr lang="en"/>
              <a:t> is tested against the protein (that is, for every orientation of the ligand relative to the protein, computation is done to test whether the ligand binds with the protein in useful ways)</a:t>
            </a:r>
            <a:endParaRPr/>
          </a:p>
          <a:p>
            <a:pPr marL="457200" lvl="0" indent="-311150" algn="l" rtl="0">
              <a:spcBef>
                <a:spcPts val="0"/>
              </a:spcBef>
              <a:spcAft>
                <a:spcPts val="0"/>
              </a:spcAft>
              <a:buSzPts val="1300"/>
              <a:buChar char="-"/>
            </a:pPr>
            <a:r>
              <a:rPr lang="en"/>
              <a:t>A </a:t>
            </a:r>
            <a:r>
              <a:rPr lang="en" b="1"/>
              <a:t>score</a:t>
            </a:r>
            <a:r>
              <a:rPr lang="en"/>
              <a:t> is set based on these binding properties, and the best scores are flagged, identifying ligands that would make good drug candidates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pic>
        <p:nvPicPr>
          <p:cNvPr id="157" name="Google Shape;157;p17"/>
          <p:cNvPicPr preferRelativeResize="0"/>
          <p:nvPr/>
        </p:nvPicPr>
        <p:blipFill>
          <a:blip r:embed="rId3">
            <a:alphaModFix/>
          </a:blip>
          <a:stretch>
            <a:fillRect/>
          </a:stretch>
        </p:blipFill>
        <p:spPr>
          <a:xfrm>
            <a:off x="1800225" y="1307850"/>
            <a:ext cx="5543550" cy="293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63" name="Google Shape;163;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with actual ligand and protein data is beyond the scope of this example, so we will represent the computation by a simpler </a:t>
            </a:r>
            <a:r>
              <a:rPr lang="en" i="1" u="sng"/>
              <a:t>string-based comparison</a:t>
            </a:r>
            <a:endParaRPr i="1" u="sng"/>
          </a:p>
          <a:p>
            <a:pPr marL="457200" lvl="0" indent="-311150" algn="l" rtl="0">
              <a:spcBef>
                <a:spcPts val="1600"/>
              </a:spcBef>
              <a:spcAft>
                <a:spcPts val="0"/>
              </a:spcAft>
              <a:buSzPts val="1300"/>
              <a:buChar char="-"/>
            </a:pPr>
            <a:r>
              <a:rPr lang="en"/>
              <a:t>Proteins and ligands will be represented as randomly-generated characters strings</a:t>
            </a:r>
            <a:endParaRPr/>
          </a:p>
          <a:p>
            <a:pPr marL="457200" lvl="0" indent="-311150" algn="l" rtl="0">
              <a:spcBef>
                <a:spcPts val="0"/>
              </a:spcBef>
              <a:spcAft>
                <a:spcPts val="0"/>
              </a:spcAft>
              <a:buSzPts val="1300"/>
              <a:buChar char="-"/>
            </a:pPr>
            <a:r>
              <a:rPr lang="en"/>
              <a:t>The computation will be represented by comparing a </a:t>
            </a:r>
            <a:r>
              <a:rPr lang="en" b="1"/>
              <a:t>ligand string (L)</a:t>
            </a:r>
            <a:r>
              <a:rPr lang="en"/>
              <a:t> to a </a:t>
            </a:r>
            <a:r>
              <a:rPr lang="en" b="1"/>
              <a:t>protein string (P)</a:t>
            </a:r>
            <a:endParaRPr b="1"/>
          </a:p>
          <a:p>
            <a:pPr marL="457200" lvl="0" indent="-311150" algn="l" rtl="0">
              <a:spcBef>
                <a:spcPts val="0"/>
              </a:spcBef>
              <a:spcAft>
                <a:spcPts val="0"/>
              </a:spcAft>
              <a:buSzPts val="1300"/>
              <a:buChar char="-"/>
            </a:pPr>
            <a:r>
              <a:rPr lang="en"/>
              <a:t>The score for a pair [L, P] will be the maximum number of matching characters among all possibilities when L is compared to P, moving from left to right, allowing possible insertions and deletions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69" name="Google Shape;169;p19"/>
          <p:cNvSpPr txBox="1">
            <a:spLocks noGrp="1"/>
          </p:cNvSpPr>
          <p:nvPr>
            <p:ph type="body" idx="1"/>
          </p:nvPr>
        </p:nvSpPr>
        <p:spPr>
          <a:xfrm>
            <a:off x="1297500" y="1307850"/>
            <a:ext cx="7038900" cy="34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example, if </a:t>
            </a:r>
            <a:r>
              <a:rPr lang="en" b="1"/>
              <a:t>L </a:t>
            </a:r>
            <a:r>
              <a:rPr lang="en"/>
              <a:t>is the string “</a:t>
            </a:r>
            <a:r>
              <a:rPr lang="en">
                <a:latin typeface="Courier New"/>
                <a:ea typeface="Courier New"/>
                <a:cs typeface="Courier New"/>
                <a:sym typeface="Courier New"/>
              </a:rPr>
              <a:t>cxtbcrv</a:t>
            </a:r>
            <a:r>
              <a:rPr lang="en"/>
              <a:t>” and</a:t>
            </a:r>
            <a:r>
              <a:rPr lang="en" b="1"/>
              <a:t> P</a:t>
            </a:r>
            <a:r>
              <a:rPr lang="en"/>
              <a:t> is the string “</a:t>
            </a:r>
            <a:r>
              <a:rPr lang="en">
                <a:latin typeface="Courier New"/>
                <a:ea typeface="Courier New"/>
                <a:cs typeface="Courier New"/>
                <a:sym typeface="Courier New"/>
              </a:rPr>
              <a:t>lcacxetqvivg</a:t>
            </a:r>
            <a:r>
              <a:rPr lang="en"/>
              <a:t>”, then the score is </a:t>
            </a:r>
            <a:r>
              <a:rPr lang="en" b="1"/>
              <a:t>4</a:t>
            </a:r>
            <a:r>
              <a:rPr lang="en"/>
              <a:t>, arising from this comparison of </a:t>
            </a:r>
            <a:r>
              <a:rPr lang="en" b="1"/>
              <a:t>L</a:t>
            </a:r>
            <a:r>
              <a:rPr lang="en"/>
              <a:t> to a segment </a:t>
            </a:r>
            <a:r>
              <a:rPr lang="en" b="1"/>
              <a:t>P</a:t>
            </a:r>
            <a:r>
              <a:rPr lang="en"/>
              <a: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Another possible match would be the following (also yielding a score of </a:t>
            </a:r>
            <a:r>
              <a:rPr lang="en" b="1"/>
              <a:t>4</a:t>
            </a:r>
            <a:r>
              <a:rPr lang="en"/>
              <a: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NOTE: there is </a:t>
            </a:r>
            <a:r>
              <a:rPr lang="en" i="1" u="sng"/>
              <a:t>no comparison</a:t>
            </a:r>
            <a:r>
              <a:rPr lang="en"/>
              <a:t> that matches </a:t>
            </a:r>
            <a:r>
              <a:rPr lang="en" i="1"/>
              <a:t>5 or more characters</a:t>
            </a:r>
            <a:r>
              <a:rPr lang="en"/>
              <a:t> while moving left to right, so the score is </a:t>
            </a:r>
            <a:r>
              <a:rPr lang="en" b="1"/>
              <a:t>4</a:t>
            </a:r>
            <a:endParaRPr b="1"/>
          </a:p>
        </p:txBody>
      </p:sp>
      <p:pic>
        <p:nvPicPr>
          <p:cNvPr id="170" name="Google Shape;170;p19"/>
          <p:cNvPicPr preferRelativeResize="0"/>
          <p:nvPr/>
        </p:nvPicPr>
        <p:blipFill>
          <a:blip r:embed="rId3">
            <a:alphaModFix/>
          </a:blip>
          <a:stretch>
            <a:fillRect/>
          </a:stretch>
        </p:blipFill>
        <p:spPr>
          <a:xfrm>
            <a:off x="3605213" y="1961825"/>
            <a:ext cx="1933575" cy="809625"/>
          </a:xfrm>
          <a:prstGeom prst="rect">
            <a:avLst/>
          </a:prstGeom>
          <a:noFill/>
          <a:ln>
            <a:noFill/>
          </a:ln>
        </p:spPr>
      </p:pic>
      <p:pic>
        <p:nvPicPr>
          <p:cNvPr id="171" name="Google Shape;171;p19"/>
          <p:cNvPicPr preferRelativeResize="0"/>
          <p:nvPr/>
        </p:nvPicPr>
        <p:blipFill>
          <a:blip r:embed="rId4">
            <a:alphaModFix/>
          </a:blip>
          <a:stretch>
            <a:fillRect/>
          </a:stretch>
        </p:blipFill>
        <p:spPr>
          <a:xfrm>
            <a:off x="3605213" y="3332175"/>
            <a:ext cx="1933575" cy="69057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736</Words>
  <Application>Microsoft Macintosh PowerPoint</Application>
  <PresentationFormat>On-screen Show (16:9)</PresentationFormat>
  <Paragraphs>98</Paragraphs>
  <Slides>19</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Calibri</vt:lpstr>
      <vt:lpstr>Courier New</vt:lpstr>
      <vt:lpstr>Times New Roman</vt:lpstr>
      <vt:lpstr>Montserrat</vt:lpstr>
      <vt:lpstr>Lato</vt:lpstr>
      <vt:lpstr>Arial</vt:lpstr>
      <vt:lpstr>Calibri Light</vt:lpstr>
      <vt:lpstr>Focus</vt:lpstr>
      <vt:lpstr>Office Theme</vt:lpstr>
      <vt:lpstr>Blue Waters Petascale Semester Curriculum v1.0 Unit 1: Computation Across the Curriculum  Lesson 4: Scientific Examples on a Single Core Developed by Beau Christ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Scientific Examples on a Single Core</vt:lpstr>
      <vt:lpstr>Outline</vt:lpstr>
      <vt:lpstr>Scientific Example #1 Drug Design</vt:lpstr>
      <vt:lpstr>Drug Design</vt:lpstr>
      <vt:lpstr>Drug Design</vt:lpstr>
      <vt:lpstr>Drug Design</vt:lpstr>
      <vt:lpstr>Drug Design</vt:lpstr>
      <vt:lpstr>Drug Design</vt:lpstr>
      <vt:lpstr>Drug Design</vt:lpstr>
      <vt:lpstr>Scientific Example #2 Pandemic</vt:lpstr>
      <vt:lpstr>Pandemic</vt:lpstr>
      <vt:lpstr>Pandemic</vt:lpstr>
      <vt:lpstr>Pandemic</vt:lpstr>
      <vt:lpstr>Pandemic</vt:lpstr>
      <vt:lpstr>Pandemic</vt:lpstr>
      <vt:lpstr>Pandemic</vt:lpstr>
      <vt:lpstr>What is the problem with these?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1: Computation Across the Curriculum  Lesson 4: Scientific Examples on a Single Core Developed by Beau Christ for the Shodor Education Foundation, Inc.</dc:title>
  <cp:lastModifiedBy>Aaron Weeden</cp:lastModifiedBy>
  <cp:revision>3</cp:revision>
  <dcterms:modified xsi:type="dcterms:W3CDTF">2020-09-12T14:58:30Z</dcterms:modified>
</cp:coreProperties>
</file>