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1"/>
  </p:notesMasterIdLst>
  <p:sldIdLst>
    <p:sldId id="282" r:id="rId3"/>
    <p:sldId id="28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4295-8DC6-7744-99EA-BC81EB38DAD3}" type="datetimeFigureOut">
              <a:rPr lang="en-US" smtClean="0"/>
              <a:t>9/12/20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0748-328D-4643-B9C2-E28912597ACE}" type="slidenum">
              <a:rPr lang="en-US" smtClean="0"/>
              <a:t>‹#›</a:t>
            </a:fld>
            <a:endParaRPr lang="en-US"/>
          </a:p>
        </p:txBody>
      </p:sp>
    </p:spTree>
    <p:extLst>
      <p:ext uri="{BB962C8B-B14F-4D97-AF65-F5344CB8AC3E}">
        <p14:creationId xmlns:p14="http://schemas.microsoft.com/office/powerpoint/2010/main" val="55610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7534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68840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571592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61732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99F1C-1463-A74E-ACAE-D25F0447B980}" type="datetimeFigureOut">
              <a:rPr lang="en-US" smtClean="0"/>
              <a:t>9/12/20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47088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99F1C-1463-A74E-ACAE-D25F0447B98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8658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99F1C-1463-A74E-ACAE-D25F0447B980}" type="datetimeFigureOut">
              <a:rPr lang="en-US" smtClean="0"/>
              <a:t>9/12/20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74862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99F1C-1463-A74E-ACAE-D25F0447B980}" type="datetimeFigureOut">
              <a:rPr lang="en-US" smtClean="0"/>
              <a:t>9/12/20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7119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9F1C-1463-A74E-ACAE-D25F0447B980}" type="datetimeFigureOut">
              <a:rPr lang="en-US" smtClean="0"/>
              <a:t>9/12/20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8925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9271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9/12/20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91115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99F1C-1463-A74E-ACAE-D25F0447B980}" type="datetimeFigureOut">
              <a:rPr lang="en-US" smtClean="0"/>
              <a:t>9/12/20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CFA8A-2523-154B-8D44-13400AD8814A}" type="slidenum">
              <a:rPr lang="en-US" smtClean="0"/>
              <a:t>‹#›</a:t>
            </a:fld>
            <a:endParaRPr lang="en-US"/>
          </a:p>
        </p:txBody>
      </p:sp>
    </p:spTree>
    <p:extLst>
      <p:ext uri="{BB962C8B-B14F-4D97-AF65-F5344CB8AC3E}">
        <p14:creationId xmlns:p14="http://schemas.microsoft.com/office/powerpoint/2010/main" val="63746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fld id="{92CAA8A4-0ED2-3C42-8F86-06294E9F5717}" type="datetimeFigureOut">
              <a:rPr lang="en-US" smtClean="0">
                <a:solidFill>
                  <a:prstClr val="black">
                    <a:tint val="75000"/>
                  </a:prstClr>
                </a:solidFill>
                <a:sym typeface="Arial"/>
              </a:rPr>
              <a:pPr defTabSz="914400"/>
              <a:t>9/12/20</a:t>
            </a:fld>
            <a:endParaRPr lang="en-US">
              <a:solidFill>
                <a:prstClr val="black">
                  <a:tint val="75000"/>
                </a:prstClr>
              </a:solidFill>
              <a:sym typeface="Aria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a:endParaRPr lang="en-US">
              <a:solidFill>
                <a:prstClr val="black">
                  <a:tint val="75000"/>
                </a:prstClr>
              </a:solidFill>
              <a:sym typeface="Aria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ADCF0D4B-B936-754B-BA5E-F482D12E455A}" type="slidenum">
              <a:rPr lang="en-US" smtClean="0">
                <a:solidFill>
                  <a:prstClr val="black">
                    <a:tint val="75000"/>
                  </a:prstClr>
                </a:solidFill>
                <a:sym typeface="Arial"/>
              </a:rPr>
              <a:pPr defTabSz="914400"/>
              <a:t>‹#›</a:t>
            </a:fld>
            <a:endParaRPr lang="en-US">
              <a:solidFill>
                <a:prstClr val="black">
                  <a:tint val="75000"/>
                </a:prstClr>
              </a:solidFill>
              <a:sym typeface="Arial"/>
            </a:endParaRPr>
          </a:p>
        </p:txBody>
      </p:sp>
    </p:spTree>
    <p:extLst>
      <p:ext uri="{BB962C8B-B14F-4D97-AF65-F5344CB8AC3E}">
        <p14:creationId xmlns:p14="http://schemas.microsoft.com/office/powerpoint/2010/main" val="43807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 Computation Across the Curriculum </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5: Why Parallel Programming?</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8128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Sooner</a:t>
            </a:r>
            <a:r>
              <a:rPr lang="en-US" dirty="0" err="1" smtClean="0">
                <a:sym typeface="Wingdings"/>
              </a:rPr>
              <a:t>Speedup</a:t>
            </a:r>
            <a:endParaRPr lang="en-US" dirty="0"/>
          </a:p>
        </p:txBody>
      </p:sp>
      <p:sp>
        <p:nvSpPr>
          <p:cNvPr id="3" name="Content Placeholder 2"/>
          <p:cNvSpPr>
            <a:spLocks noGrp="1"/>
          </p:cNvSpPr>
          <p:nvPr>
            <p:ph idx="1"/>
          </p:nvPr>
        </p:nvSpPr>
        <p:spPr/>
        <p:txBody>
          <a:bodyPr>
            <a:normAutofit lnSpcReduction="10000"/>
          </a:bodyPr>
          <a:lstStyle/>
          <a:p>
            <a:r>
              <a:rPr lang="en-US" dirty="0" smtClean="0"/>
              <a:t>In theory, programs will run faster if they are parallelized compared to executing the same program in serial</a:t>
            </a:r>
          </a:p>
          <a:p>
            <a:r>
              <a:rPr lang="en-US" dirty="0" smtClean="0"/>
              <a:t>This means there should be some factor of “speedup” when running in parallel</a:t>
            </a:r>
          </a:p>
          <a:p>
            <a:r>
              <a:rPr lang="en-US" dirty="0" smtClean="0"/>
              <a:t>QUESTION: What is an example where parallelization would provide speedup?</a:t>
            </a:r>
          </a:p>
          <a:p>
            <a:r>
              <a:rPr lang="en-US" dirty="0" smtClean="0"/>
              <a:t>QUESTION: What is an example where parallelization would NOT provide speedup?</a:t>
            </a:r>
            <a:endParaRPr lang="en-US" dirty="0"/>
          </a:p>
        </p:txBody>
      </p:sp>
    </p:spTree>
    <p:extLst>
      <p:ext uri="{BB962C8B-B14F-4D97-AF65-F5344CB8AC3E}">
        <p14:creationId xmlns:p14="http://schemas.microsoft.com/office/powerpoint/2010/main" val="194200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Better</a:t>
            </a:r>
            <a:r>
              <a:rPr lang="en-US" dirty="0" err="1" smtClean="0">
                <a:sym typeface="Wingdings"/>
              </a:rPr>
              <a:t>Accuracy</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The goal with accuracy is to form a better solution to a problem while obtaining the same level of accuracy (or more accuracy) by running in parallel</a:t>
            </a:r>
          </a:p>
          <a:p>
            <a:r>
              <a:rPr lang="en-US" sz="2800" dirty="0" smtClean="0"/>
              <a:t>If more processors are assigned to a task, there is more computing power available to do tasks such as comprehensive error checking, etc., leading to an accurate result</a:t>
            </a:r>
          </a:p>
          <a:p>
            <a:r>
              <a:rPr lang="en-US" sz="2800" dirty="0" smtClean="0"/>
              <a:t>NOTE: In order to make a program more accurate, speedup may need to be sacrificed </a:t>
            </a:r>
          </a:p>
          <a:p>
            <a:r>
              <a:rPr lang="en-US" sz="2800" dirty="0" smtClean="0"/>
              <a:t>QUESTION: What is an example where parallelization would provide more accuracy?</a:t>
            </a:r>
          </a:p>
          <a:p>
            <a:r>
              <a:rPr lang="en-US" sz="2800" dirty="0" smtClean="0"/>
              <a:t>QUESTION: What is an example where parallelization would NOT provide more accuracy?</a:t>
            </a:r>
            <a:endParaRPr lang="en-US" sz="2800" dirty="0"/>
          </a:p>
        </p:txBody>
      </p:sp>
    </p:spTree>
    <p:extLst>
      <p:ext uri="{BB962C8B-B14F-4D97-AF65-F5344CB8AC3E}">
        <p14:creationId xmlns:p14="http://schemas.microsoft.com/office/powerpoint/2010/main" val="377177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More</a:t>
            </a:r>
            <a:r>
              <a:rPr lang="en-US" dirty="0" err="1" smtClean="0">
                <a:sym typeface="Wingdings"/>
              </a:rPr>
              <a:t>Scaling</a:t>
            </a:r>
            <a:endParaRPr lang="en-US" dirty="0"/>
          </a:p>
        </p:txBody>
      </p:sp>
      <p:sp>
        <p:nvSpPr>
          <p:cNvPr id="3" name="Content Placeholder 2"/>
          <p:cNvSpPr>
            <a:spLocks noGrp="1"/>
          </p:cNvSpPr>
          <p:nvPr>
            <p:ph idx="1"/>
          </p:nvPr>
        </p:nvSpPr>
        <p:spPr/>
        <p:txBody>
          <a:bodyPr/>
          <a:lstStyle/>
          <a:p>
            <a:r>
              <a:rPr lang="en-US" dirty="0" smtClean="0"/>
              <a:t>More processors can be used to </a:t>
            </a:r>
            <a:r>
              <a:rPr lang="en-US" dirty="0" smtClean="0"/>
              <a:t>model a </a:t>
            </a:r>
            <a:r>
              <a:rPr lang="en-US" dirty="0" smtClean="0"/>
              <a:t>bigger problem in the same amount of time as fewer processors can model a smaller problem</a:t>
            </a:r>
          </a:p>
          <a:p>
            <a:r>
              <a:rPr lang="en-US" dirty="0" smtClean="0"/>
              <a:t>More science can be done in the same amount of time with parallelism</a:t>
            </a:r>
            <a:endParaRPr lang="en-US" dirty="0"/>
          </a:p>
        </p:txBody>
      </p:sp>
    </p:spTree>
    <p:extLst>
      <p:ext uri="{BB962C8B-B14F-4D97-AF65-F5344CB8AC3E}">
        <p14:creationId xmlns:p14="http://schemas.microsoft.com/office/powerpoint/2010/main" val="60993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Fishing analogy from earlier is example of </a:t>
            </a:r>
            <a:r>
              <a:rPr lang="en-US" dirty="0" err="1" smtClean="0"/>
              <a:t>scaling</a:t>
            </a:r>
            <a:r>
              <a:rPr lang="en-US" dirty="0" err="1" smtClean="0">
                <a:sym typeface="Wingdings"/>
              </a:rPr>
              <a:t>add</a:t>
            </a:r>
            <a:r>
              <a:rPr lang="en-US" dirty="0" smtClean="0">
                <a:sym typeface="Wingdings"/>
              </a:rPr>
              <a:t> more resources to do same amount of work</a:t>
            </a:r>
          </a:p>
          <a:p>
            <a:r>
              <a:rPr lang="en-US" dirty="0" smtClean="0">
                <a:sym typeface="Wingdings"/>
              </a:rPr>
              <a:t>If 100 fishermen each catch 1 fish, then they will reach the goal of 100 fish, in theory 100 times faster</a:t>
            </a:r>
            <a:endParaRPr lang="en-US" dirty="0"/>
          </a:p>
        </p:txBody>
      </p:sp>
    </p:spTree>
    <p:extLst>
      <p:ext uri="{BB962C8B-B14F-4D97-AF65-F5344CB8AC3E}">
        <p14:creationId xmlns:p14="http://schemas.microsoft.com/office/powerpoint/2010/main" val="373680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More is not always better!!!</a:t>
            </a:r>
          </a:p>
          <a:p>
            <a:r>
              <a:rPr lang="en-US" dirty="0" smtClean="0"/>
              <a:t>If we send 500 fishermen to catch 100 fish, 400 of those fishermen will not have work to do and will be wasted resources</a:t>
            </a:r>
            <a:endParaRPr lang="en-US" dirty="0"/>
          </a:p>
        </p:txBody>
      </p:sp>
    </p:spTree>
    <p:extLst>
      <p:ext uri="{BB962C8B-B14F-4D97-AF65-F5344CB8AC3E}">
        <p14:creationId xmlns:p14="http://schemas.microsoft.com/office/powerpoint/2010/main" val="269968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Parallelism</a:t>
            </a:r>
            <a:endParaRPr lang="en-US" dirty="0"/>
          </a:p>
        </p:txBody>
      </p:sp>
      <p:sp>
        <p:nvSpPr>
          <p:cNvPr id="3" name="Content Placeholder 2"/>
          <p:cNvSpPr>
            <a:spLocks noGrp="1"/>
          </p:cNvSpPr>
          <p:nvPr>
            <p:ph idx="1"/>
          </p:nvPr>
        </p:nvSpPr>
        <p:spPr/>
        <p:txBody>
          <a:bodyPr/>
          <a:lstStyle/>
          <a:p>
            <a:r>
              <a:rPr lang="en-US" dirty="0" smtClean="0"/>
              <a:t>Two overarching problems with parallelism that must be kept in mind when deciding whether or not to use parallelism for a problem include:</a:t>
            </a:r>
          </a:p>
          <a:p>
            <a:pPr lvl="1"/>
            <a:r>
              <a:rPr lang="en-US" dirty="0" smtClean="0"/>
              <a:t>Communication overhead</a:t>
            </a:r>
          </a:p>
          <a:p>
            <a:pPr lvl="1"/>
            <a:r>
              <a:rPr lang="en-US" dirty="0" smtClean="0"/>
              <a:t>Speedup limited by serial regions</a:t>
            </a:r>
            <a:endParaRPr lang="en-US" dirty="0"/>
          </a:p>
        </p:txBody>
      </p:sp>
    </p:spTree>
    <p:extLst>
      <p:ext uri="{BB962C8B-B14F-4D97-AF65-F5344CB8AC3E}">
        <p14:creationId xmlns:p14="http://schemas.microsoft.com/office/powerpoint/2010/main" val="355645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Overhead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Communication overhead is when time is lost when workers have to wait for communications among themselves before and after calculations</a:t>
            </a:r>
          </a:p>
          <a:p>
            <a:r>
              <a:rPr lang="en-US" dirty="0" smtClean="0"/>
              <a:t>Falls under “more is not always better”</a:t>
            </a:r>
          </a:p>
          <a:p>
            <a:r>
              <a:rPr lang="en-US" dirty="0" smtClean="0"/>
              <a:t>Need a balance between communication done among workers and the computation done by each worker</a:t>
            </a:r>
          </a:p>
          <a:p>
            <a:r>
              <a:rPr lang="en-US" dirty="0" smtClean="0"/>
              <a:t>If too much communication takes place compared to number of computations, it can actually slow the problem down and can run slower than when running in serial</a:t>
            </a:r>
            <a:endParaRPr lang="en-US" dirty="0"/>
          </a:p>
        </p:txBody>
      </p:sp>
    </p:spTree>
    <p:extLst>
      <p:ext uri="{BB962C8B-B14F-4D97-AF65-F5344CB8AC3E}">
        <p14:creationId xmlns:p14="http://schemas.microsoft.com/office/powerpoint/2010/main" val="328527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 Limited by Serial Regions</a:t>
            </a:r>
            <a:endParaRPr lang="en-US" dirty="0"/>
          </a:p>
        </p:txBody>
      </p:sp>
      <p:sp>
        <p:nvSpPr>
          <p:cNvPr id="3" name="Content Placeholder 2"/>
          <p:cNvSpPr>
            <a:spLocks noGrp="1"/>
          </p:cNvSpPr>
          <p:nvPr>
            <p:ph idx="1"/>
          </p:nvPr>
        </p:nvSpPr>
        <p:spPr/>
        <p:txBody>
          <a:bodyPr/>
          <a:lstStyle/>
          <a:p>
            <a:r>
              <a:rPr lang="en-US" dirty="0" smtClean="0"/>
              <a:t>There are times when regions cannot be executed in parallel</a:t>
            </a:r>
          </a:p>
          <a:p>
            <a:r>
              <a:rPr lang="en-US" dirty="0" smtClean="0"/>
              <a:t>Referred to as Amdahl’s Law</a:t>
            </a:r>
          </a:p>
          <a:p>
            <a:r>
              <a:rPr lang="en-US" dirty="0" smtClean="0"/>
              <a:t>If there is any serialized region in the code whatsoever, the program will not perfectly scale because of overhead from serialized region(s)</a:t>
            </a:r>
            <a:endParaRPr lang="en-US" dirty="0"/>
          </a:p>
        </p:txBody>
      </p:sp>
    </p:spTree>
    <p:extLst>
      <p:ext uri="{BB962C8B-B14F-4D97-AF65-F5344CB8AC3E}">
        <p14:creationId xmlns:p14="http://schemas.microsoft.com/office/powerpoint/2010/main" val="106547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66233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Problem</a:t>
            </a:r>
            <a:endParaRPr lang="en-US" dirty="0"/>
          </a:p>
        </p:txBody>
      </p:sp>
      <p:sp>
        <p:nvSpPr>
          <p:cNvPr id="3" name="Content Placeholder 2"/>
          <p:cNvSpPr>
            <a:spLocks noGrp="1"/>
          </p:cNvSpPr>
          <p:nvPr>
            <p:ph idx="1"/>
          </p:nvPr>
        </p:nvSpPr>
        <p:spPr>
          <a:xfrm>
            <a:off x="457200" y="1600200"/>
            <a:ext cx="4268140" cy="4525963"/>
          </a:xfrm>
        </p:spPr>
        <p:txBody>
          <a:bodyPr>
            <a:normAutofit fontScale="77500" lnSpcReduction="20000"/>
          </a:bodyPr>
          <a:lstStyle/>
          <a:p>
            <a:r>
              <a:rPr lang="en-US" dirty="0" smtClean="0"/>
              <a:t>Need volunteers to help put a puzzle together in parallel</a:t>
            </a:r>
          </a:p>
          <a:p>
            <a:r>
              <a:rPr lang="en-US" dirty="0" smtClean="0"/>
              <a:t>Do combination of increasing number of people, dividing the work in different locations,</a:t>
            </a:r>
            <a:r>
              <a:rPr lang="en-US" dirty="0"/>
              <a:t> </a:t>
            </a:r>
            <a:r>
              <a:rPr lang="en-US" dirty="0" smtClean="0"/>
              <a:t>and communicating among each other to exchange pieces and put the puzzle together</a:t>
            </a:r>
          </a:p>
          <a:p>
            <a:r>
              <a:rPr lang="en-US" dirty="0" smtClean="0"/>
              <a:t>Was parallelism useful or a hindrance for this problem? What about other similar problems?</a:t>
            </a:r>
            <a:endParaRPr lang="en-US" dirty="0"/>
          </a:p>
        </p:txBody>
      </p:sp>
      <p:pic>
        <p:nvPicPr>
          <p:cNvPr id="4" name="Picture 3"/>
          <p:cNvPicPr>
            <a:picLocks noChangeAspect="1"/>
          </p:cNvPicPr>
          <p:nvPr/>
        </p:nvPicPr>
        <p:blipFill>
          <a:blip r:embed="rId2"/>
          <a:stretch>
            <a:fillRect/>
          </a:stretch>
        </p:blipFill>
        <p:spPr>
          <a:xfrm>
            <a:off x="4725340" y="2022415"/>
            <a:ext cx="4091427" cy="3071843"/>
          </a:xfrm>
          <a:prstGeom prst="rect">
            <a:avLst/>
          </a:prstGeom>
        </p:spPr>
      </p:pic>
    </p:spTree>
    <p:extLst>
      <p:ext uri="{BB962C8B-B14F-4D97-AF65-F5344CB8AC3E}">
        <p14:creationId xmlns:p14="http://schemas.microsoft.com/office/powerpoint/2010/main" val="9724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726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Mix and Match</a:t>
            </a:r>
            <a:endParaRPr lang="en-US" dirty="0"/>
          </a:p>
        </p:txBody>
      </p:sp>
      <p:sp>
        <p:nvSpPr>
          <p:cNvPr id="3" name="Content Placeholder 2"/>
          <p:cNvSpPr>
            <a:spLocks noGrp="1"/>
          </p:cNvSpPr>
          <p:nvPr>
            <p:ph idx="1"/>
          </p:nvPr>
        </p:nvSpPr>
        <p:spPr/>
        <p:txBody>
          <a:bodyPr/>
          <a:lstStyle/>
          <a:p>
            <a:r>
              <a:rPr lang="en-US" dirty="0" smtClean="0"/>
              <a:t>In this activity, we are going to look at example applications and programs and decide whether or not they would benefit from parallelism and why</a:t>
            </a:r>
            <a:endParaRPr lang="en-US" dirty="0"/>
          </a:p>
        </p:txBody>
      </p:sp>
    </p:spTree>
    <p:extLst>
      <p:ext uri="{BB962C8B-B14F-4D97-AF65-F5344CB8AC3E}">
        <p14:creationId xmlns:p14="http://schemas.microsoft.com/office/powerpoint/2010/main" val="230547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Galaxy Formations</a:t>
            </a:r>
            <a:endParaRPr lang="en-US" dirty="0"/>
          </a:p>
        </p:txBody>
      </p:sp>
      <p:sp>
        <p:nvSpPr>
          <p:cNvPr id="3"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pic>
        <p:nvPicPr>
          <p:cNvPr id="4" name="image18.png"/>
          <p:cNvPicPr/>
          <p:nvPr/>
        </p:nvPicPr>
        <p:blipFill>
          <a:blip r:embed="rId2"/>
          <a:srcRect/>
          <a:stretch>
            <a:fillRect/>
          </a:stretch>
        </p:blipFill>
        <p:spPr>
          <a:xfrm>
            <a:off x="4383976" y="1964706"/>
            <a:ext cx="4611568" cy="3697012"/>
          </a:xfrm>
          <a:prstGeom prst="rect">
            <a:avLst/>
          </a:prstGeom>
          <a:ln/>
        </p:spPr>
      </p:pic>
    </p:spTree>
    <p:extLst>
      <p:ext uri="{BB962C8B-B14F-4D97-AF65-F5344CB8AC3E}">
        <p14:creationId xmlns:p14="http://schemas.microsoft.com/office/powerpoint/2010/main" val="311050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Tectonic Movements</a:t>
            </a:r>
            <a:endParaRPr lang="en-US" dirty="0"/>
          </a:p>
        </p:txBody>
      </p:sp>
      <p:pic>
        <p:nvPicPr>
          <p:cNvPr id="4" name="image15.png"/>
          <p:cNvPicPr/>
          <p:nvPr/>
        </p:nvPicPr>
        <p:blipFill>
          <a:blip r:embed="rId2"/>
          <a:srcRect/>
          <a:stretch>
            <a:fillRect/>
          </a:stretch>
        </p:blipFill>
        <p:spPr>
          <a:xfrm>
            <a:off x="3562101" y="2395967"/>
            <a:ext cx="5471069" cy="314216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396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Hurricane Paths</a:t>
            </a:r>
            <a:endParaRPr lang="en-US" dirty="0"/>
          </a:p>
        </p:txBody>
      </p:sp>
      <p:pic>
        <p:nvPicPr>
          <p:cNvPr id="4" name="image20.png"/>
          <p:cNvPicPr/>
          <p:nvPr/>
        </p:nvPicPr>
        <p:blipFill>
          <a:blip r:embed="rId2"/>
          <a:srcRect/>
          <a:stretch>
            <a:fillRect/>
          </a:stretch>
        </p:blipFill>
        <p:spPr>
          <a:xfrm>
            <a:off x="4367647" y="2287022"/>
            <a:ext cx="4708860" cy="3133532"/>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4303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Calculator</a:t>
            </a:r>
            <a:endParaRPr lang="en-US" dirty="0"/>
          </a:p>
        </p:txBody>
      </p:sp>
      <p:pic>
        <p:nvPicPr>
          <p:cNvPr id="4" name="image19.png"/>
          <p:cNvPicPr/>
          <p:nvPr/>
        </p:nvPicPr>
        <p:blipFill>
          <a:blip r:embed="rId2"/>
          <a:srcRect/>
          <a:stretch>
            <a:fillRect/>
          </a:stretch>
        </p:blipFill>
        <p:spPr>
          <a:xfrm>
            <a:off x="4732106" y="1675459"/>
            <a:ext cx="3954694" cy="3954694"/>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563783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Planetary Movements</a:t>
            </a:r>
            <a:endParaRPr lang="en-US" dirty="0"/>
          </a:p>
        </p:txBody>
      </p:sp>
      <p:pic>
        <p:nvPicPr>
          <p:cNvPr id="4" name="image23.png"/>
          <p:cNvPicPr/>
          <p:nvPr/>
        </p:nvPicPr>
        <p:blipFill>
          <a:blip r:embed="rId2"/>
          <a:srcRect/>
          <a:stretch>
            <a:fillRect/>
          </a:stretch>
        </p:blipFill>
        <p:spPr>
          <a:xfrm>
            <a:off x="3898769" y="2222309"/>
            <a:ext cx="5001553" cy="277494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79268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Temp from C to F</a:t>
            </a:r>
            <a:endParaRPr lang="en-US" dirty="0"/>
          </a:p>
        </p:txBody>
      </p:sp>
      <p:pic>
        <p:nvPicPr>
          <p:cNvPr id="4" name="image21.png"/>
          <p:cNvPicPr/>
          <p:nvPr/>
        </p:nvPicPr>
        <p:blipFill>
          <a:blip r:embed="rId2"/>
          <a:srcRect/>
          <a:stretch>
            <a:fillRect/>
          </a:stretch>
        </p:blipFill>
        <p:spPr>
          <a:xfrm>
            <a:off x="5999884" y="1665056"/>
            <a:ext cx="2442992" cy="4515349"/>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86692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Dynamic Simulation</a:t>
            </a:r>
            <a:endParaRPr lang="en-US" dirty="0"/>
          </a:p>
        </p:txBody>
      </p:sp>
      <p:pic>
        <p:nvPicPr>
          <p:cNvPr id="4" name="image22.png"/>
          <p:cNvPicPr/>
          <p:nvPr/>
        </p:nvPicPr>
        <p:blipFill>
          <a:blip r:embed="rId2"/>
          <a:srcRect/>
          <a:stretch>
            <a:fillRect/>
          </a:stretch>
        </p:blipFill>
        <p:spPr>
          <a:xfrm>
            <a:off x="4910027" y="2102466"/>
            <a:ext cx="3835565" cy="3099137"/>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4203767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904"/>
            <a:ext cx="8229600" cy="1143000"/>
          </a:xfrm>
        </p:spPr>
        <p:txBody>
          <a:bodyPr>
            <a:normAutofit fontScale="90000"/>
          </a:bodyPr>
          <a:lstStyle/>
          <a:p>
            <a:r>
              <a:rPr lang="en-US" dirty="0" smtClean="0"/>
              <a:t>Example Program: Time to Science with </a:t>
            </a:r>
            <a:r>
              <a:rPr lang="en-US" dirty="0" err="1" smtClean="0"/>
              <a:t>GalaxSee</a:t>
            </a:r>
            <a:endParaRPr lang="en-US" dirty="0"/>
          </a:p>
        </p:txBody>
      </p:sp>
    </p:spTree>
    <p:extLst>
      <p:ext uri="{BB962C8B-B14F-4D97-AF65-F5344CB8AC3E}">
        <p14:creationId xmlns:p14="http://schemas.microsoft.com/office/powerpoint/2010/main" val="26886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Parallel Programming?</a:t>
            </a:r>
            <a:endParaRPr lang="en-US" dirty="0"/>
          </a:p>
        </p:txBody>
      </p:sp>
    </p:spTree>
    <p:extLst>
      <p:ext uri="{BB962C8B-B14F-4D97-AF65-F5344CB8AC3E}">
        <p14:creationId xmlns:p14="http://schemas.microsoft.com/office/powerpoint/2010/main" val="3720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parallel programming</a:t>
            </a:r>
          </a:p>
          <a:p>
            <a:r>
              <a:rPr lang="en-US" dirty="0" smtClean="0"/>
              <a:t>Look at how to know when to use it</a:t>
            </a:r>
          </a:p>
          <a:p>
            <a:r>
              <a:rPr lang="en-US" dirty="0" smtClean="0"/>
              <a:t>Refresh: What is parallel programming? </a:t>
            </a:r>
            <a:endParaRPr lang="en-US" dirty="0"/>
          </a:p>
        </p:txBody>
      </p:sp>
    </p:spTree>
    <p:extLst>
      <p:ext uri="{BB962C8B-B14F-4D97-AF65-F5344CB8AC3E}">
        <p14:creationId xmlns:p14="http://schemas.microsoft.com/office/powerpoint/2010/main" val="314272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Suppose we want to catch 100 fish. You are the only person available so you head out to catch fish one by one. In computing, what type of computing is this?</a:t>
            </a:r>
          </a:p>
          <a:p>
            <a:r>
              <a:rPr lang="en-US" sz="2000" dirty="0" smtClean="0"/>
              <a:t>What if we send a second person with you to catch 100 fish? In theory, it should take half the time to catch the fish because there are twice as many people working </a:t>
            </a:r>
            <a:r>
              <a:rPr lang="en-US" sz="2000" b="1" dirty="0" smtClean="0"/>
              <a:t>in parallel </a:t>
            </a:r>
            <a:r>
              <a:rPr lang="en-US" sz="2000" dirty="0" smtClean="0"/>
              <a:t>to catch the fish</a:t>
            </a:r>
          </a:p>
          <a:p>
            <a:r>
              <a:rPr lang="en-US" sz="2000" dirty="0" smtClean="0"/>
              <a:t>What if we send 4 people instead of 1? How long, in theory, should it take to catch 100 fish?</a:t>
            </a:r>
          </a:p>
          <a:p>
            <a:r>
              <a:rPr lang="en-US" sz="2000" dirty="0" smtClean="0"/>
              <a:t> What if we send 101 people to catch 100 fish? 100 people will catch 1 fish each, but 1 person will be left doing nothing</a:t>
            </a:r>
          </a:p>
          <a:p>
            <a:r>
              <a:rPr lang="en-US" sz="2000" dirty="0" smtClean="0"/>
              <a:t>What if we send 500 people to catch 100 fish? Most of the people will not be able to contribute anything in this case  </a:t>
            </a:r>
          </a:p>
          <a:p>
            <a:endParaRPr lang="en-US" sz="2000" dirty="0"/>
          </a:p>
        </p:txBody>
      </p:sp>
    </p:spTree>
    <p:extLst>
      <p:ext uri="{BB962C8B-B14F-4D97-AF65-F5344CB8AC3E}">
        <p14:creationId xmlns:p14="http://schemas.microsoft.com/office/powerpoint/2010/main" val="37976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Refresh: Serial (sequential) and Parallel Programming </a:t>
            </a:r>
            <a:endParaRPr lang="en-US" dirty="0"/>
          </a:p>
        </p:txBody>
      </p:sp>
      <p:sp>
        <p:nvSpPr>
          <p:cNvPr id="3" name="Content Placeholder 2"/>
          <p:cNvSpPr>
            <a:spLocks noGrp="1"/>
          </p:cNvSpPr>
          <p:nvPr>
            <p:ph idx="1"/>
          </p:nvPr>
        </p:nvSpPr>
        <p:spPr/>
        <p:txBody>
          <a:bodyPr>
            <a:normAutofit/>
          </a:bodyPr>
          <a:lstStyle/>
          <a:p>
            <a:r>
              <a:rPr lang="en-US" sz="2400" dirty="0" smtClean="0"/>
              <a:t>What is a serial, or sequential, program?</a:t>
            </a:r>
          </a:p>
          <a:p>
            <a:r>
              <a:rPr lang="en-US" sz="2400" dirty="0" smtClean="0"/>
              <a:t>Traditionally, a serial program follows these steps:</a:t>
            </a:r>
          </a:p>
          <a:p>
            <a:pPr lvl="1"/>
            <a:r>
              <a:rPr lang="en-US" sz="2000" dirty="0" smtClean="0"/>
              <a:t>A problem is broken into a discrete series of instructions</a:t>
            </a:r>
          </a:p>
          <a:p>
            <a:pPr lvl="1"/>
            <a:r>
              <a:rPr lang="en-US" sz="2000" dirty="0" smtClean="0"/>
              <a:t>Instructions are executed sequentially one after another</a:t>
            </a:r>
          </a:p>
          <a:p>
            <a:pPr lvl="1"/>
            <a:r>
              <a:rPr lang="en-US" sz="2000" dirty="0" smtClean="0"/>
              <a:t>Everything is executed on 1 processor and only 1 instruction is executed at a time</a:t>
            </a:r>
          </a:p>
          <a:p>
            <a:r>
              <a:rPr lang="en-US" sz="2400" dirty="0" smtClean="0"/>
              <a:t>A parallel program generally follows these steps:</a:t>
            </a:r>
          </a:p>
          <a:p>
            <a:pPr lvl="1"/>
            <a:r>
              <a:rPr lang="en-US" sz="2000" dirty="0" smtClean="0"/>
              <a:t>A problem is broken into discrete parts that can be solved at the same time</a:t>
            </a:r>
          </a:p>
          <a:p>
            <a:pPr lvl="1"/>
            <a:r>
              <a:rPr lang="en-US" sz="2000" dirty="0" smtClean="0"/>
              <a:t>Each part is further broken down into a series of instructions</a:t>
            </a:r>
          </a:p>
          <a:p>
            <a:pPr lvl="1"/>
            <a:r>
              <a:rPr lang="en-US" sz="2000" dirty="0" smtClean="0"/>
              <a:t>Instructions from each part execute all at the same time on multiple different processors</a:t>
            </a:r>
            <a:endParaRPr lang="en-US" sz="2000" dirty="0"/>
          </a:p>
        </p:txBody>
      </p:sp>
    </p:spTree>
    <p:extLst>
      <p:ext uri="{BB962C8B-B14F-4D97-AF65-F5344CB8AC3E}">
        <p14:creationId xmlns:p14="http://schemas.microsoft.com/office/powerpoint/2010/main" val="172486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Program</a:t>
            </a:r>
            <a:endParaRPr lang="en-US" dirty="0"/>
          </a:p>
        </p:txBody>
      </p:sp>
      <p:sp>
        <p:nvSpPr>
          <p:cNvPr id="3" name="Content Placeholder 2"/>
          <p:cNvSpPr>
            <a:spLocks noGrp="1"/>
          </p:cNvSpPr>
          <p:nvPr>
            <p:ph idx="1"/>
          </p:nvPr>
        </p:nvSpPr>
        <p:spPr/>
        <p:txBody>
          <a:bodyPr>
            <a:normAutofit/>
          </a:bodyPr>
          <a:lstStyle/>
          <a:p>
            <a:r>
              <a:rPr lang="en-US" sz="2400" dirty="0" smtClean="0"/>
              <a:t>Programs need to be designed specifically to be run in parallel</a:t>
            </a:r>
          </a:p>
          <a:p>
            <a:r>
              <a:rPr lang="en-US" sz="2400" dirty="0" smtClean="0"/>
              <a:t>Sometimes parts of a program can only be run in serial, so the portions of the program that CAN be run in parallel need to be designed to do so</a:t>
            </a:r>
          </a:p>
          <a:p>
            <a:r>
              <a:rPr lang="en-US" sz="2400" dirty="0" smtClean="0"/>
              <a:t>Example times to divide parts of the program into parallel include:</a:t>
            </a:r>
          </a:p>
          <a:p>
            <a:pPr lvl="1"/>
            <a:r>
              <a:rPr lang="en-US" sz="2000" dirty="0" smtClean="0"/>
              <a:t>Large amounts of data that all require the same instructions</a:t>
            </a:r>
          </a:p>
          <a:p>
            <a:pPr lvl="1"/>
            <a:r>
              <a:rPr lang="en-US" sz="2000" dirty="0" smtClean="0"/>
              <a:t>Iterations of a loop doing calculations over and over</a:t>
            </a:r>
          </a:p>
          <a:p>
            <a:pPr lvl="1"/>
            <a:r>
              <a:rPr lang="en-US" sz="2000" dirty="0" smtClean="0"/>
              <a:t>CONTINUE THIS LIST</a:t>
            </a:r>
            <a:endParaRPr lang="en-US" sz="2000" dirty="0"/>
          </a:p>
        </p:txBody>
      </p:sp>
    </p:spTree>
    <p:extLst>
      <p:ext uri="{BB962C8B-B14F-4D97-AF65-F5344CB8AC3E}">
        <p14:creationId xmlns:p14="http://schemas.microsoft.com/office/powerpoint/2010/main" val="331432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Parallelism</a:t>
            </a:r>
            <a:endParaRPr lang="en-US" dirty="0"/>
          </a:p>
        </p:txBody>
      </p:sp>
      <p:pic>
        <p:nvPicPr>
          <p:cNvPr id="4" name="image12.jpg"/>
          <p:cNvPicPr/>
          <p:nvPr/>
        </p:nvPicPr>
        <p:blipFill>
          <a:blip r:embed="rId2"/>
          <a:srcRect l="5448" r="22756"/>
          <a:stretch>
            <a:fillRect/>
          </a:stretch>
        </p:blipFill>
        <p:spPr>
          <a:xfrm>
            <a:off x="2438400" y="1555750"/>
            <a:ext cx="4267200" cy="4457700"/>
          </a:xfrm>
          <a:prstGeom prst="rect">
            <a:avLst/>
          </a:prstGeom>
          <a:ln/>
        </p:spPr>
      </p:pic>
      <p:sp>
        <p:nvSpPr>
          <p:cNvPr id="5" name="TextBox 4"/>
          <p:cNvSpPr txBox="1"/>
          <p:nvPr/>
        </p:nvSpPr>
        <p:spPr>
          <a:xfrm>
            <a:off x="1143000" y="6013450"/>
            <a:ext cx="6565900" cy="646331"/>
          </a:xfrm>
          <a:prstGeom prst="rect">
            <a:avLst/>
          </a:prstGeom>
          <a:noFill/>
        </p:spPr>
        <p:txBody>
          <a:bodyPr wrap="square" rtlCol="0">
            <a:spAutoFit/>
          </a:bodyPr>
          <a:lstStyle/>
          <a:p>
            <a:r>
              <a:rPr lang="en-US" dirty="0" smtClean="0"/>
              <a:t>QUESTION: Is dividing up the work here and parallelizing it beneficial? What do you gain by doing so?</a:t>
            </a:r>
            <a:endParaRPr lang="en-US" dirty="0"/>
          </a:p>
        </p:txBody>
      </p:sp>
    </p:spTree>
    <p:extLst>
      <p:ext uri="{BB962C8B-B14F-4D97-AF65-F5344CB8AC3E}">
        <p14:creationId xmlns:p14="http://schemas.microsoft.com/office/powerpoint/2010/main" val="5679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Parallelism?</a:t>
            </a:r>
            <a:endParaRPr lang="en-US" dirty="0"/>
          </a:p>
        </p:txBody>
      </p:sp>
      <p:sp>
        <p:nvSpPr>
          <p:cNvPr id="3" name="Content Placeholder 2"/>
          <p:cNvSpPr>
            <a:spLocks noGrp="1"/>
          </p:cNvSpPr>
          <p:nvPr>
            <p:ph idx="1"/>
          </p:nvPr>
        </p:nvSpPr>
        <p:spPr/>
        <p:txBody>
          <a:bodyPr/>
          <a:lstStyle/>
          <a:p>
            <a:r>
              <a:rPr lang="en-US" dirty="0" smtClean="0"/>
              <a:t>There are 3 reasons that parallelism can be useful for an application</a:t>
            </a:r>
          </a:p>
          <a:p>
            <a:r>
              <a:rPr lang="en-US" dirty="0" smtClean="0"/>
              <a:t>These reasons follow the motto “Sooner, Better, More”</a:t>
            </a:r>
          </a:p>
          <a:p>
            <a:r>
              <a:rPr lang="en-US" dirty="0" err="1" smtClean="0"/>
              <a:t>Sooner</a:t>
            </a:r>
            <a:r>
              <a:rPr lang="en-US" dirty="0" err="1" smtClean="0">
                <a:sym typeface="Wingdings"/>
              </a:rPr>
              <a:t>Speedup</a:t>
            </a:r>
            <a:endParaRPr lang="en-US" dirty="0" smtClean="0">
              <a:sym typeface="Wingdings"/>
            </a:endParaRPr>
          </a:p>
          <a:p>
            <a:r>
              <a:rPr lang="en-US" dirty="0" err="1" smtClean="0">
                <a:sym typeface="Wingdings"/>
              </a:rPr>
              <a:t>BetterAccuracy</a:t>
            </a:r>
            <a:endParaRPr lang="en-US" dirty="0" smtClean="0">
              <a:sym typeface="Wingdings"/>
            </a:endParaRPr>
          </a:p>
          <a:p>
            <a:r>
              <a:rPr lang="en-US" dirty="0" err="1" smtClean="0">
                <a:sym typeface="Wingdings"/>
              </a:rPr>
              <a:t>MoreScaling</a:t>
            </a:r>
            <a:endParaRPr lang="en-US" dirty="0" smtClean="0">
              <a:sym typeface="Wingdings"/>
            </a:endParaRPr>
          </a:p>
          <a:p>
            <a:endParaRPr lang="en-US" dirty="0">
              <a:sym typeface="Wingdings"/>
            </a:endParaRPr>
          </a:p>
          <a:p>
            <a:pPr marL="0" indent="0">
              <a:buNone/>
            </a:pPr>
            <a:endParaRPr lang="en-US" dirty="0"/>
          </a:p>
        </p:txBody>
      </p:sp>
    </p:spTree>
    <p:extLst>
      <p:ext uri="{BB962C8B-B14F-4D97-AF65-F5344CB8AC3E}">
        <p14:creationId xmlns:p14="http://schemas.microsoft.com/office/powerpoint/2010/main" val="124968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1108</Words>
  <Application>Microsoft Macintosh PowerPoint</Application>
  <PresentationFormat>On-screen Show (4:3)</PresentationFormat>
  <Paragraphs>93</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Calibri</vt:lpstr>
      <vt:lpstr>Calibri Light</vt:lpstr>
      <vt:lpstr>Times New Roman</vt:lpstr>
      <vt:lpstr>Wingdings</vt:lpstr>
      <vt:lpstr>Arial</vt:lpstr>
      <vt:lpstr>Office Theme</vt:lpstr>
      <vt:lpstr>1_Office Theme</vt:lpstr>
      <vt:lpstr>Blue Waters Petascale Semester Curriculum v1.0 Unit 1: Computation Across the Curriculum  Lesson 5: Why Parallel Programming? Developed by Colleen Heinemann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Parallel Programming?</vt:lpstr>
      <vt:lpstr>Goal</vt:lpstr>
      <vt:lpstr>Introduction</vt:lpstr>
      <vt:lpstr>Refresh: Serial (sequential) and Parallel Programming </vt:lpstr>
      <vt:lpstr>Parallel Program</vt:lpstr>
      <vt:lpstr>Example of Parallelism</vt:lpstr>
      <vt:lpstr>Why Parallelism?</vt:lpstr>
      <vt:lpstr>SoonerSpeedup</vt:lpstr>
      <vt:lpstr>BetterAccuracy</vt:lpstr>
      <vt:lpstr>MoreScaling</vt:lpstr>
      <vt:lpstr>Fishing Analogy, Scaling</vt:lpstr>
      <vt:lpstr>Fishing Analogy, Scaling</vt:lpstr>
      <vt:lpstr>Problems with Parallelism</vt:lpstr>
      <vt:lpstr>Communication Overhead</vt:lpstr>
      <vt:lpstr>Speedup Limited by Serial Regions</vt:lpstr>
      <vt:lpstr>PowerPoint Presentation</vt:lpstr>
      <vt:lpstr>Puzzle Problem</vt:lpstr>
      <vt:lpstr> Mix and Match</vt:lpstr>
      <vt:lpstr>Simulating Galaxy Formations</vt:lpstr>
      <vt:lpstr>Plate Tectonic Movements</vt:lpstr>
      <vt:lpstr>Predicting Hurricane Paths</vt:lpstr>
      <vt:lpstr>Tip Calculator</vt:lpstr>
      <vt:lpstr>Simple Planetary Movements</vt:lpstr>
      <vt:lpstr>Convert Temp from C to F</vt:lpstr>
      <vt:lpstr>Molecular Dynamic Simulation</vt:lpstr>
      <vt:lpstr>Example Program: Time to Science with GalaxSee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19</cp:revision>
  <dcterms:created xsi:type="dcterms:W3CDTF">2020-06-24T15:33:39Z</dcterms:created>
  <dcterms:modified xsi:type="dcterms:W3CDTF">2020-09-12T15:01:46Z</dcterms:modified>
</cp:coreProperties>
</file>