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  <p:sldMasterId id="2147483889" r:id="rId2"/>
  </p:sldMasterIdLst>
  <p:notesMasterIdLst>
    <p:notesMasterId r:id="rId18"/>
  </p:notesMasterIdLst>
  <p:sldIdLst>
    <p:sldId id="342" r:id="rId3"/>
    <p:sldId id="343" r:id="rId4"/>
    <p:sldId id="256" r:id="rId5"/>
    <p:sldId id="257" r:id="rId6"/>
    <p:sldId id="330" r:id="rId7"/>
    <p:sldId id="333" r:id="rId8"/>
    <p:sldId id="335" r:id="rId9"/>
    <p:sldId id="332" r:id="rId10"/>
    <p:sldId id="334" r:id="rId11"/>
    <p:sldId id="336" r:id="rId12"/>
    <p:sldId id="337" r:id="rId13"/>
    <p:sldId id="339" r:id="rId14"/>
    <p:sldId id="341" r:id="rId15"/>
    <p:sldId id="338" r:id="rId16"/>
    <p:sldId id="32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="" roundtripDataSignature="AMtx7mg1N4fmKLajmSSvUyUp6ZSh/Wh7vQ==" r:id="rId21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onymous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3807" autoAdjust="0"/>
  </p:normalViewPr>
  <p:slideViewPr>
    <p:cSldViewPr snapToGrid="0">
      <p:cViewPr varScale="1">
        <p:scale>
          <a:sx n="77" d="100"/>
          <a:sy n="77" d="100"/>
        </p:scale>
        <p:origin x="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1" Type="http://customschemas.google.com/relationships/presentationmetadata" Target="metadata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B3AFE-7C7C-4FC9-A8B9-F4DBDC42F3ED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42C44-1CD2-4A3D-BCAB-EE1EDC893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91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3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7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66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0127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29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92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51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73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030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92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7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6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9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5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9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7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26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  <p:sldLayoutId id="21474838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  <a:sym typeface="Arial"/>
              </a:rPr>
              <a:pPr defTabSz="914400"/>
              <a:t>9/12/20</a:t>
            </a:fld>
            <a:endParaRPr lang="en-US">
              <a:solidFill>
                <a:prstClr val="black">
                  <a:tint val="75000"/>
                </a:prstClr>
              </a:solidFill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  <a:sym typeface="Arial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26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8.xml"/><Relationship Id="rId2" Type="http://schemas.openxmlformats.org/officeDocument/2006/relationships/hyperlink" Target="https://creativecommons.org/licenses/by-nc/4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3" y="0"/>
            <a:ext cx="10682514" cy="68580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Unit 2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: Parallel Computing Concepts</a:t>
            </a:r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Lesson 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2: Parallel Programming </a:t>
            </a: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Patterns</a:t>
            </a:r>
            <a:b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 smtClean="0">
                <a:latin typeface="Times New Roman" charset="0"/>
                <a:ea typeface="Times New Roman" charset="0"/>
                <a:cs typeface="Times New Roman" charset="0"/>
              </a:rPr>
              <a:t>Developed </a:t>
            </a:r>
            <a:r>
              <a:rPr lang="en-US" sz="3600" i="1" dirty="0" smtClean="0">
                <a:latin typeface="Times New Roman" charset="0"/>
                <a:ea typeface="Times New Roman" charset="0"/>
                <a:cs typeface="Times New Roman" charset="0"/>
              </a:rPr>
              <a:t>by 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Nitin </a:t>
            </a:r>
            <a:r>
              <a:rPr lang="en-US" sz="3600" i="1" dirty="0" err="1">
                <a:latin typeface="Times New Roman" charset="0"/>
                <a:ea typeface="Times New Roman" charset="0"/>
                <a:cs typeface="Times New Roman" charset="0"/>
              </a:rPr>
              <a:t>Sukhija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 smtClean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  <a:endParaRPr lang="en-US" sz="3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20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Task Parallel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711055"/>
            <a:ext cx="3970857" cy="3484879"/>
          </a:xfrm>
        </p:spPr>
        <p:txBody>
          <a:bodyPr>
            <a:normAutofit/>
          </a:bodyPr>
          <a:lstStyle/>
          <a:p>
            <a:r>
              <a:rPr lang="en-US" altLang="en-US" dirty="0"/>
              <a:t>a </a:t>
            </a:r>
            <a:r>
              <a:rPr lang="en-US" altLang="en-US" b="1" dirty="0"/>
              <a:t>subset of the tasks </a:t>
            </a:r>
            <a:r>
              <a:rPr lang="en-US" altLang="en-US" dirty="0"/>
              <a:t>is allocated to each </a:t>
            </a:r>
            <a:r>
              <a:rPr lang="en-US" altLang="en-US" b="1" dirty="0"/>
              <a:t>process</a:t>
            </a:r>
          </a:p>
          <a:p>
            <a:r>
              <a:rPr lang="en-US" altLang="en-US" dirty="0"/>
              <a:t>each process performs a different subset of tasks on the same data.</a:t>
            </a:r>
          </a:p>
          <a:p>
            <a:r>
              <a:rPr lang="en-US" altLang="en-US" dirty="0"/>
              <a:t>at the end of the tasks, all of processes have to share the results of the tasks executed, (</a:t>
            </a:r>
            <a:r>
              <a:rPr lang="en-US" altLang="en-US" b="1" i="1" u="sng" dirty="0"/>
              <a:t>global reduction)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9DD5827-B9E1-4E40-A299-29D1DC6B7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77" y="2828769"/>
            <a:ext cx="5456393" cy="324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0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Pipelining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711055"/>
            <a:ext cx="10656472" cy="348487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altLang="en-US" dirty="0"/>
              <a:t>A </a:t>
            </a:r>
            <a:r>
              <a:rPr lang="en-US" altLang="en-US" b="1" dirty="0"/>
              <a:t>stream of data </a:t>
            </a:r>
            <a:r>
              <a:rPr lang="en-US" altLang="en-US" dirty="0"/>
              <a:t>is passed through a </a:t>
            </a:r>
            <a:r>
              <a:rPr lang="en-US" altLang="en-US" b="1" dirty="0"/>
              <a:t>succession of processes</a:t>
            </a:r>
            <a:r>
              <a:rPr lang="en-US" altLang="en-US" dirty="0"/>
              <a:t>, each of which perform some task on it. </a:t>
            </a:r>
          </a:p>
          <a:p>
            <a:r>
              <a:rPr lang="en-US" dirty="0"/>
              <a:t>A pipeline is composed of several </a:t>
            </a:r>
            <a:r>
              <a:rPr lang="en-US" b="1" dirty="0"/>
              <a:t>computations</a:t>
            </a:r>
            <a:r>
              <a:rPr lang="en-US" dirty="0"/>
              <a:t> called </a:t>
            </a:r>
            <a:r>
              <a:rPr lang="en-US" b="1" dirty="0"/>
              <a:t>stages</a:t>
            </a:r>
            <a:r>
              <a:rPr lang="en-US" dirty="0"/>
              <a:t>.</a:t>
            </a:r>
          </a:p>
          <a:p>
            <a:r>
              <a:rPr lang="en-US" altLang="en-US" dirty="0"/>
              <a:t>Computation stages performed on data are </a:t>
            </a:r>
            <a:r>
              <a:rPr lang="en-US" altLang="en-US" b="1" dirty="0"/>
              <a:t>ordered</a:t>
            </a:r>
            <a:r>
              <a:rPr lang="en-US" altLang="en-US" dirty="0"/>
              <a:t> but </a:t>
            </a:r>
            <a:r>
              <a:rPr lang="en-US" altLang="en-US" b="1" dirty="0"/>
              <a:t>independent</a:t>
            </a:r>
            <a:r>
              <a:rPr lang="en-US" altLang="en-US" dirty="0"/>
              <a:t>.</a:t>
            </a:r>
          </a:p>
          <a:p>
            <a:r>
              <a:rPr lang="en-US" dirty="0"/>
              <a:t>Computation </a:t>
            </a:r>
            <a:r>
              <a:rPr lang="en-US" b="1" dirty="0"/>
              <a:t>stages</a:t>
            </a:r>
            <a:r>
              <a:rPr lang="en-US" dirty="0"/>
              <a:t> run </a:t>
            </a:r>
            <a:r>
              <a:rPr lang="en-US" b="1" dirty="0"/>
              <a:t>independently</a:t>
            </a:r>
            <a:r>
              <a:rPr lang="en-US" dirty="0"/>
              <a:t> for each item.</a:t>
            </a:r>
          </a:p>
          <a:p>
            <a:r>
              <a:rPr lang="en-US" altLang="en-US" dirty="0"/>
              <a:t>Each </a:t>
            </a:r>
            <a:r>
              <a:rPr lang="en-US" altLang="en-US" b="1" dirty="0"/>
              <a:t>output</a:t>
            </a:r>
            <a:r>
              <a:rPr lang="en-US" altLang="en-US" dirty="0"/>
              <a:t> of computation becomes </a:t>
            </a:r>
            <a:r>
              <a:rPr lang="en-US" altLang="en-US" b="1" dirty="0"/>
              <a:t>input</a:t>
            </a:r>
            <a:r>
              <a:rPr lang="en-US" altLang="en-US" dirty="0"/>
              <a:t> to the following computation.</a:t>
            </a:r>
          </a:p>
        </p:txBody>
      </p:sp>
    </p:spTree>
    <p:extLst>
      <p:ext uri="{BB962C8B-B14F-4D97-AF65-F5344CB8AC3E}">
        <p14:creationId xmlns:p14="http://schemas.microsoft.com/office/powerpoint/2010/main" val="2528042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Pipelining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711055"/>
            <a:ext cx="3296300" cy="348487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altLang="en-US" dirty="0" smtClean="0"/>
              <a:t>Enables </a:t>
            </a:r>
            <a:r>
              <a:rPr lang="en-US" altLang="en-US" b="1" dirty="0"/>
              <a:t>modular</a:t>
            </a:r>
            <a:r>
              <a:rPr lang="en-US" altLang="en-US" dirty="0"/>
              <a:t> design</a:t>
            </a:r>
          </a:p>
          <a:p>
            <a:r>
              <a:rPr lang="en-US" altLang="en-US" dirty="0"/>
              <a:t>Conceptually </a:t>
            </a:r>
            <a:r>
              <a:rPr lang="en-US" altLang="en-US" b="1" dirty="0"/>
              <a:t>simple</a:t>
            </a:r>
            <a:r>
              <a:rPr lang="en-US" altLang="en-US" dirty="0"/>
              <a:t> </a:t>
            </a:r>
          </a:p>
          <a:p>
            <a:r>
              <a:rPr lang="en-US" altLang="en-US" b="1" dirty="0"/>
              <a:t>Serial</a:t>
            </a:r>
            <a:r>
              <a:rPr lang="en-US" altLang="en-US" dirty="0"/>
              <a:t> computation still a </a:t>
            </a:r>
            <a:r>
              <a:rPr lang="en-US" altLang="en-US" b="1" dirty="0"/>
              <a:t>bottleneck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187E33D-E352-4775-A8B2-A5D3B7552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810" y="2413849"/>
            <a:ext cx="7047587" cy="34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32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711055"/>
            <a:ext cx="10641480" cy="3484879"/>
          </a:xfrm>
        </p:spPr>
        <p:txBody>
          <a:bodyPr>
            <a:normAutofit/>
          </a:bodyPr>
          <a:lstStyle/>
          <a:p>
            <a:r>
              <a:rPr lang="en-US" sz="2400" b="1" dirty="0"/>
              <a:t>Concurrency is obtained by:</a:t>
            </a:r>
          </a:p>
          <a:p>
            <a:endParaRPr lang="en-US" sz="2400" b="1" dirty="0"/>
          </a:p>
          <a:p>
            <a:pPr lvl="1"/>
            <a:r>
              <a:rPr lang="en-US" sz="2000" b="1" dirty="0"/>
              <a:t>Splitting</a:t>
            </a:r>
            <a:r>
              <a:rPr lang="en-US" sz="2000" dirty="0"/>
              <a:t> the problem into </a:t>
            </a:r>
            <a:r>
              <a:rPr lang="en-US" sz="2000" b="1" dirty="0"/>
              <a:t>subproblems</a:t>
            </a:r>
          </a:p>
          <a:p>
            <a:pPr lvl="1"/>
            <a:r>
              <a:rPr lang="en-US" sz="2000" b="1" dirty="0" smtClean="0"/>
              <a:t>Concurrently</a:t>
            </a:r>
            <a:r>
              <a:rPr lang="en-US" sz="2000" dirty="0" smtClean="0"/>
              <a:t> </a:t>
            </a:r>
            <a:r>
              <a:rPr lang="en-US" sz="2000" dirty="0"/>
              <a:t>solving the subproblems</a:t>
            </a:r>
          </a:p>
          <a:p>
            <a:pPr lvl="1"/>
            <a:r>
              <a:rPr lang="en-US" sz="2000" b="1" dirty="0" smtClean="0"/>
              <a:t>Merging</a:t>
            </a:r>
            <a:r>
              <a:rPr lang="en-US" sz="2000" dirty="0" smtClean="0"/>
              <a:t> </a:t>
            </a:r>
            <a:r>
              <a:rPr lang="en-US" sz="2000" dirty="0"/>
              <a:t>the solved subproblems solutions into a solution for the whole problem</a:t>
            </a:r>
          </a:p>
        </p:txBody>
      </p:sp>
    </p:spTree>
    <p:extLst>
      <p:ext uri="{BB962C8B-B14F-4D97-AF65-F5344CB8AC3E}">
        <p14:creationId xmlns:p14="http://schemas.microsoft.com/office/powerpoint/2010/main" val="3777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Divide and Conquer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A00D71D-71AF-4E52-9452-877E94418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222" y="2519999"/>
            <a:ext cx="12192000" cy="433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21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11179C-96B1-4D42-B0BC-8CDF6225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31298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3" y="0"/>
            <a:ext cx="10682514" cy="68580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CC BY-NC 4.0. To view a copy of this license, visit 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https://creativecommons.org/licenses/by-nc/4.0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3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2000"/>
                <a:hueMod val="96000"/>
                <a:satMod val="128000"/>
                <a:lumMod val="114000"/>
              </a:schemeClr>
            </a:gs>
            <a:gs pos="100000">
              <a:schemeClr val="bg2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E27238C-8EAF-4098-86E6-7723B7DAE6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xmlns="" id="{992F97B1-1891-4FCC-9E5F-BA97EDB48F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78C6C821-FEE1-4EB6-9590-C021440C77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A50DC5-78F7-43A1-BB91-7DBF8F6AE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711" y="771939"/>
            <a:ext cx="8427035" cy="332958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 b="1" dirty="0"/>
              <a:t>Parallel Programming Patterns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61A74B3-E247-44D4-8C48-FAE8E20564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971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Parallel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711055"/>
            <a:ext cx="10656472" cy="3484879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Patterns</a:t>
            </a:r>
            <a:r>
              <a:rPr lang="en-US" sz="2400" b="1" dirty="0"/>
              <a:t> </a:t>
            </a:r>
          </a:p>
          <a:p>
            <a:pPr lvl="1"/>
            <a:r>
              <a:rPr lang="en-US" sz="2000" dirty="0"/>
              <a:t>a “</a:t>
            </a:r>
            <a:r>
              <a:rPr lang="en-US" sz="2000" b="1" dirty="0"/>
              <a:t>vocabulary</a:t>
            </a:r>
            <a:r>
              <a:rPr lang="en-US" sz="2000" dirty="0"/>
              <a:t>” for </a:t>
            </a:r>
            <a:r>
              <a:rPr lang="en-US" sz="2000" b="1" dirty="0"/>
              <a:t>designing</a:t>
            </a:r>
            <a:r>
              <a:rPr lang="en-US" sz="2000" dirty="0"/>
              <a:t> algorithms</a:t>
            </a:r>
          </a:p>
          <a:p>
            <a:pPr marL="457200" lvl="1" indent="0">
              <a:buNone/>
            </a:pPr>
            <a:endParaRPr lang="en-US" sz="2000" dirty="0"/>
          </a:p>
          <a:p>
            <a:pPr lvl="0">
              <a:buClr>
                <a:srgbClr val="ACD433"/>
              </a:buClr>
            </a:pPr>
            <a:r>
              <a:rPr lang="en-US" sz="2400" b="1" dirty="0">
                <a:solidFill>
                  <a:srgbClr val="002060"/>
                </a:solidFill>
              </a:rPr>
              <a:t>Parallel Patterns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/>
              <a:t>recurring</a:t>
            </a:r>
            <a:r>
              <a:rPr lang="en-US" sz="2000" dirty="0"/>
              <a:t> combination of distribution of </a:t>
            </a:r>
            <a:r>
              <a:rPr lang="en-US" sz="2000" b="1" dirty="0"/>
              <a:t>tasks</a:t>
            </a:r>
            <a:r>
              <a:rPr lang="en-US" sz="2000" dirty="0"/>
              <a:t> and  access of </a:t>
            </a:r>
            <a:r>
              <a:rPr lang="en-US" sz="2000" b="1" dirty="0"/>
              <a:t>data</a:t>
            </a:r>
            <a:r>
              <a:rPr lang="en-US" sz="2000" dirty="0"/>
              <a:t> pertaining to a specific problem in design of  parallel algorithm. </a:t>
            </a:r>
          </a:p>
          <a:p>
            <a:pPr lvl="1"/>
            <a:r>
              <a:rPr lang="en-US" sz="2000" dirty="0"/>
              <a:t>aid in achieving </a:t>
            </a:r>
            <a:r>
              <a:rPr lang="en-US" sz="2000" b="1" dirty="0"/>
              <a:t>scalability</a:t>
            </a:r>
            <a:r>
              <a:rPr lang="en-US" sz="2000" dirty="0"/>
              <a:t> and convenience for developing </a:t>
            </a:r>
            <a:r>
              <a:rPr lang="en-US" sz="2000" b="1" dirty="0"/>
              <a:t>parallel</a:t>
            </a:r>
            <a:r>
              <a:rPr lang="en-US" sz="2000" dirty="0"/>
              <a:t> applications .</a:t>
            </a:r>
          </a:p>
          <a:p>
            <a:pPr lvl="1"/>
            <a:r>
              <a:rPr lang="en-US" sz="2000" dirty="0"/>
              <a:t>facilitates </a:t>
            </a:r>
            <a:r>
              <a:rPr lang="en-US" sz="2000" b="1" dirty="0"/>
              <a:t>comparison</a:t>
            </a:r>
            <a:r>
              <a:rPr lang="en-US" sz="2000" dirty="0"/>
              <a:t> between parallel and serial performance.</a:t>
            </a:r>
          </a:p>
          <a:p>
            <a:pPr lvl="1"/>
            <a:r>
              <a:rPr lang="en-US" sz="2000" b="1" dirty="0"/>
              <a:t>Universal</a:t>
            </a:r>
            <a:r>
              <a:rPr lang="en-US" sz="2000" dirty="0"/>
              <a:t> in nature as patterns can be utilized any parallel programming models. </a:t>
            </a:r>
          </a:p>
        </p:txBody>
      </p:sp>
    </p:spTree>
    <p:extLst>
      <p:ext uri="{BB962C8B-B14F-4D97-AF65-F5344CB8AC3E}">
        <p14:creationId xmlns:p14="http://schemas.microsoft.com/office/powerpoint/2010/main" val="3159386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Parallel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711055"/>
            <a:ext cx="10656472" cy="34848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Bag of Tasks</a:t>
            </a:r>
          </a:p>
          <a:p>
            <a:r>
              <a:rPr lang="en-US" b="1" dirty="0">
                <a:solidFill>
                  <a:srgbClr val="002060"/>
                </a:solidFill>
              </a:rPr>
              <a:t>Data Parallel</a:t>
            </a:r>
          </a:p>
          <a:p>
            <a:r>
              <a:rPr lang="en-US" b="1" dirty="0">
                <a:solidFill>
                  <a:srgbClr val="002060"/>
                </a:solidFill>
              </a:rPr>
              <a:t>Task Parallel </a:t>
            </a:r>
          </a:p>
          <a:p>
            <a:r>
              <a:rPr lang="en-US" b="1" dirty="0">
                <a:solidFill>
                  <a:srgbClr val="002060"/>
                </a:solidFill>
              </a:rPr>
              <a:t>Pipelining</a:t>
            </a:r>
          </a:p>
          <a:p>
            <a:r>
              <a:rPr lang="en-US" b="1" dirty="0">
                <a:solidFill>
                  <a:srgbClr val="002060"/>
                </a:solidFill>
              </a:rPr>
              <a:t>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3552439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Bag-of-Tasks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711055"/>
            <a:ext cx="10656472" cy="34848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Bag of Tasks (</a:t>
            </a:r>
            <a:r>
              <a:rPr lang="en-US" b="1" dirty="0" err="1">
                <a:solidFill>
                  <a:srgbClr val="002060"/>
                </a:solidFill>
              </a:rPr>
              <a:t>BoT</a:t>
            </a:r>
            <a:r>
              <a:rPr lang="en-US" b="1" dirty="0">
                <a:solidFill>
                  <a:srgbClr val="002060"/>
                </a:solidFill>
              </a:rPr>
              <a:t>)</a:t>
            </a:r>
          </a:p>
          <a:p>
            <a:pPr lvl="1"/>
            <a:r>
              <a:rPr lang="en-US" dirty="0"/>
              <a:t>Also called </a:t>
            </a:r>
            <a:r>
              <a:rPr lang="en-US" b="1" dirty="0"/>
              <a:t>Embarrassingly Parallel </a:t>
            </a:r>
            <a:r>
              <a:rPr lang="en-US" dirty="0"/>
              <a:t>or </a:t>
            </a:r>
            <a:r>
              <a:rPr lang="en-US" b="1" dirty="0"/>
              <a:t>loosely coupled </a:t>
            </a:r>
            <a:r>
              <a:rPr lang="en-US" dirty="0"/>
              <a:t>applications</a:t>
            </a:r>
          </a:p>
          <a:p>
            <a:pPr lvl="1"/>
            <a:r>
              <a:rPr lang="en-US" dirty="0"/>
              <a:t>Component </a:t>
            </a:r>
            <a:r>
              <a:rPr lang="en-US" b="1" dirty="0"/>
              <a:t>tasks</a:t>
            </a:r>
            <a:r>
              <a:rPr lang="en-US" dirty="0"/>
              <a:t> of application are </a:t>
            </a:r>
            <a:r>
              <a:rPr lang="en-US" b="1" dirty="0"/>
              <a:t>independent</a:t>
            </a:r>
          </a:p>
          <a:p>
            <a:pPr lvl="1"/>
            <a:r>
              <a:rPr lang="en-US" dirty="0"/>
              <a:t>Tasks </a:t>
            </a:r>
            <a:r>
              <a:rPr lang="en-US" b="1" dirty="0"/>
              <a:t>don't communicate </a:t>
            </a:r>
            <a:r>
              <a:rPr lang="en-US" dirty="0"/>
              <a:t>with each other</a:t>
            </a:r>
          </a:p>
          <a:p>
            <a:pPr lvl="1"/>
            <a:r>
              <a:rPr lang="en-US" dirty="0"/>
              <a:t>Tasks can be executed in any order</a:t>
            </a:r>
          </a:p>
          <a:p>
            <a:pPr lvl="1"/>
            <a:r>
              <a:rPr lang="en-US" b="1" dirty="0"/>
              <a:t>Minimal</a:t>
            </a:r>
            <a:r>
              <a:rPr lang="en-US" dirty="0"/>
              <a:t> parallel </a:t>
            </a:r>
            <a:r>
              <a:rPr lang="en-US" b="1" dirty="0"/>
              <a:t>overhead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80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Bag-of-Tasks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C453393-54BF-4EE2-82E0-B3058D74E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324" y="2701734"/>
            <a:ext cx="7285351" cy="36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80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Task vs Data Parallel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28" y="2452349"/>
            <a:ext cx="4667900" cy="3484879"/>
          </a:xfrm>
        </p:spPr>
        <p:txBody>
          <a:bodyPr>
            <a:normAutofit/>
          </a:bodyPr>
          <a:lstStyle/>
          <a:p>
            <a:pPr marL="419100" indent="-419100">
              <a:lnSpc>
                <a:spcPct val="80000"/>
              </a:lnSpc>
            </a:pPr>
            <a:r>
              <a:rPr lang="en-US" altLang="en-US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Parallel Programs</a:t>
            </a:r>
            <a:endParaRPr lang="en-US" alt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19100" indent="-41910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A50021"/>
                </a:solidFill>
              </a:rPr>
              <a:t>	</a:t>
            </a:r>
            <a:r>
              <a:rPr lang="en-US" altLang="en-US" dirty="0">
                <a:solidFill>
                  <a:srgbClr val="002060"/>
                </a:solidFill>
              </a:rPr>
              <a:t>- simultaneous execution of the same task on different data elements.</a:t>
            </a:r>
          </a:p>
          <a:p>
            <a:pPr marL="419100" indent="-419100">
              <a:lnSpc>
                <a:spcPct val="80000"/>
              </a:lnSpc>
              <a:buNone/>
            </a:pPr>
            <a:endParaRPr lang="en-US" altLang="en-US" dirty="0">
              <a:solidFill>
                <a:srgbClr val="A5002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E7C7A91-8946-4EFC-B8F9-2CBB0DE45C0A}"/>
              </a:ext>
            </a:extLst>
          </p:cNvPr>
          <p:cNvSpPr/>
          <p:nvPr/>
        </p:nvSpPr>
        <p:spPr>
          <a:xfrm>
            <a:off x="6781310" y="2385736"/>
            <a:ext cx="466790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100" indent="-419100">
              <a:lnSpc>
                <a:spcPct val="80000"/>
              </a:lnSpc>
            </a:pPr>
            <a:r>
              <a:rPr lang="en-US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Task Parallel Programs</a:t>
            </a:r>
          </a:p>
          <a:p>
            <a:pPr marL="419100" indent="-419100">
              <a:lnSpc>
                <a:spcPct val="80000"/>
              </a:lnSpc>
            </a:pPr>
            <a:endParaRPr lang="en-US" altLang="en-US" i="1" dirty="0">
              <a:solidFill>
                <a:srgbClr val="A5002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- simultaneous execution of different tasks on the same data elements.</a:t>
            </a:r>
          </a:p>
        </p:txBody>
      </p:sp>
      <p:pic>
        <p:nvPicPr>
          <p:cNvPr id="9" name="Picture 25" descr="img161">
            <a:extLst>
              <a:ext uri="{FF2B5EF4-FFF2-40B4-BE49-F238E27FC236}">
                <a16:creationId xmlns:a16="http://schemas.microsoft.com/office/drawing/2014/main" xmlns="" id="{0FE366DC-75C3-4064-A10E-802B1F535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77" y="4675682"/>
            <a:ext cx="41148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4" descr="img162">
            <a:extLst>
              <a:ext uri="{FF2B5EF4-FFF2-40B4-BE49-F238E27FC236}">
                <a16:creationId xmlns:a16="http://schemas.microsoft.com/office/drawing/2014/main" xmlns="" id="{58A73C7A-4E07-4744-A18A-467EE74A5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1" y="4097900"/>
            <a:ext cx="29718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739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9" y="2335246"/>
            <a:ext cx="4751561" cy="456023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altLang="en-US" dirty="0"/>
              <a:t>Most parallel work in these applications is focused on </a:t>
            </a:r>
            <a:r>
              <a:rPr lang="en-US" altLang="en-US" b="1" dirty="0"/>
              <a:t>performing tasks </a:t>
            </a:r>
            <a:r>
              <a:rPr lang="en-US" altLang="en-US" dirty="0"/>
              <a:t>on a </a:t>
            </a:r>
            <a:r>
              <a:rPr lang="en-US" altLang="en-US" b="1" dirty="0"/>
              <a:t>data set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a </a:t>
            </a:r>
            <a:r>
              <a:rPr lang="en-US" altLang="en-US" b="1" dirty="0"/>
              <a:t>subset/partition </a:t>
            </a:r>
            <a:r>
              <a:rPr lang="en-US" altLang="en-US" dirty="0"/>
              <a:t>of the dataset is given to each </a:t>
            </a:r>
            <a:r>
              <a:rPr lang="en-US" altLang="en-US" b="1" dirty="0"/>
              <a:t>process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each </a:t>
            </a:r>
            <a:r>
              <a:rPr lang="en-US" altLang="en-US" b="1" dirty="0"/>
              <a:t>process</a:t>
            </a:r>
            <a:r>
              <a:rPr lang="en-US" altLang="en-US" dirty="0"/>
              <a:t> performs the same tasks on the different subsets/partition of data.</a:t>
            </a:r>
          </a:p>
          <a:p>
            <a:r>
              <a:rPr lang="en-US" altLang="en-US" b="1" dirty="0"/>
              <a:t>Example: </a:t>
            </a:r>
            <a:r>
              <a:rPr lang="en-US" altLang="en-US" dirty="0"/>
              <a:t>each </a:t>
            </a:r>
            <a:r>
              <a:rPr lang="en-US" altLang="en-US" b="1" dirty="0"/>
              <a:t>task (T1) adds 3 </a:t>
            </a:r>
            <a:r>
              <a:rPr lang="en-US" altLang="en-US" dirty="0"/>
              <a:t>to each data element.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FF02B58-4DEA-455C-B4EE-36B05B56D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645" y="2603230"/>
            <a:ext cx="7315834" cy="354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82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4464</TotalTime>
  <Words>369</Words>
  <Application>Microsoft Macintosh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Calibri</vt:lpstr>
      <vt:lpstr>Calibri Light</vt:lpstr>
      <vt:lpstr>Century Gothic</vt:lpstr>
      <vt:lpstr>Times New Roman</vt:lpstr>
      <vt:lpstr>Wingdings 3</vt:lpstr>
      <vt:lpstr>Arial</vt:lpstr>
      <vt:lpstr>Ion</vt:lpstr>
      <vt:lpstr>1_Office Theme</vt:lpstr>
      <vt:lpstr>Blue Waters Petascale Semester Curriculum v1.0 Unit 2: Parallel Computing Concepts Lesson 2: Parallel Programming Patterns Developed by Nitin Sukhija for the Shodor Education Foundation, Inc.</vt:lpstr>
      <vt:lpstr>Except where otherwise noted, this work by The Shodor Education Foundation, Inc. is licensed under CC BY-NC 4.0. To view a copy of this license, visit https://creativecommons.org/licenses/by-nc/4.0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Parallel Programming Patterns</vt:lpstr>
      <vt:lpstr>Parallel Patterns</vt:lpstr>
      <vt:lpstr>Parallel Patterns</vt:lpstr>
      <vt:lpstr>Bag-of-Tasks</vt:lpstr>
      <vt:lpstr>Bag-of-Tasks</vt:lpstr>
      <vt:lpstr>Task vs Data Parallel Programs</vt:lpstr>
      <vt:lpstr>Data Parallel</vt:lpstr>
      <vt:lpstr>Task Parallel </vt:lpstr>
      <vt:lpstr>Pipelining</vt:lpstr>
      <vt:lpstr>Pipelining</vt:lpstr>
      <vt:lpstr>Divide and Conquer</vt:lpstr>
      <vt:lpstr>Divide and Conquer</vt:lpstr>
      <vt:lpstr>Thank You!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Programming and Performance Models</dc:title>
  <dc:creator>Sukhija, Nitin</dc:creator>
  <cp:lastModifiedBy>Aaron Weeden</cp:lastModifiedBy>
  <cp:revision>116</cp:revision>
  <dcterms:created xsi:type="dcterms:W3CDTF">2020-06-11T13:13:25Z</dcterms:created>
  <dcterms:modified xsi:type="dcterms:W3CDTF">2020-09-12T15:26:09Z</dcterms:modified>
</cp:coreProperties>
</file>