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8" r:id="rId2"/>
    <p:sldId id="269"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77413"/>
  </p:normalViewPr>
  <p:slideViewPr>
    <p:cSldViewPr snapToGrid="0">
      <p:cViewPr varScale="1">
        <p:scale>
          <a:sx n="95" d="100"/>
          <a:sy n="95" d="100"/>
        </p:scale>
        <p:origin x="158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lickr.com/photos/58819758@N00" TargetMode="External"/><Relationship Id="rId4" Type="http://schemas.openxmlformats.org/officeDocument/2006/relationships/hyperlink" Target="https://en.wikipedia.org/wiki/Opera_cake"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ca7179a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ca7179a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ca7179a7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ca7179a7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have 2 tasks running at same time (time is y axis)</a:t>
            </a:r>
            <a:endParaRPr/>
          </a:p>
          <a:p>
            <a:pPr marL="0" lvl="0" indent="0" algn="l" rtl="0">
              <a:spcBef>
                <a:spcPts val="0"/>
              </a:spcBef>
              <a:spcAft>
                <a:spcPts val="0"/>
              </a:spcAft>
              <a:buNone/>
            </a:pPr>
            <a:r>
              <a:rPr lang="en"/>
              <a:t>Key point is that the two loads will both load the same value.  Then each task will increment its local copy.  The result that is eventually stored only has the effect of one of the increments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ca7179a7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ca7179a7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Counting the number of black pixels</a:t>
            </a:r>
            <a:endParaRPr/>
          </a:p>
          <a:p>
            <a:pPr marL="0" lvl="0" indent="0" algn="l" rtl="0">
              <a:spcBef>
                <a:spcPts val="0"/>
              </a:spcBef>
              <a:spcAft>
                <a:spcPts val="0"/>
              </a:spcAft>
              <a:buNone/>
            </a:pPr>
            <a:r>
              <a:rPr lang="en"/>
              <a:t>Note the race on the line that increments numBlack (possibly by running the serial code and then the OpenMP version)</a:t>
            </a:r>
            <a:endParaRPr/>
          </a:p>
          <a:p>
            <a:pPr marL="0" lvl="0" indent="0" algn="l" rtl="0">
              <a:spcBef>
                <a:spcPts val="0"/>
              </a:spcBef>
              <a:spcAft>
                <a:spcPts val="0"/>
              </a:spcAft>
              <a:buNone/>
            </a:pPr>
            <a:r>
              <a:rPr lang="en"/>
              <a:t>Point out that this is like the opera cake example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ca7179a7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ca7179a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a:t>
            </a:r>
            <a:r>
              <a:rPr lang="en" sz="1200">
                <a:solidFill>
                  <a:schemeClr val="dk1"/>
                </a:solidFill>
                <a:latin typeface="Times New Roman"/>
                <a:ea typeface="Times New Roman"/>
                <a:cs typeface="Times New Roman"/>
                <a:sym typeface="Times New Roman"/>
              </a:rPr>
              <a:t> by </a:t>
            </a:r>
            <a:r>
              <a:rPr lang="en" sz="1200" u="sng">
                <a:solidFill>
                  <a:srgbClr val="1155CC"/>
                </a:solidFill>
                <a:latin typeface="Times New Roman"/>
                <a:ea typeface="Times New Roman"/>
                <a:cs typeface="Times New Roman"/>
                <a:sym typeface="Times New Roman"/>
                <a:hlinkClick r:id="rId3"/>
              </a:rPr>
              <a:t>Arnold Gatilao</a:t>
            </a:r>
            <a:r>
              <a:rPr lang="en" sz="1200">
                <a:solidFill>
                  <a:schemeClr val="dk1"/>
                </a:solidFill>
                <a:latin typeface="Times New Roman"/>
                <a:ea typeface="Times New Roman"/>
                <a:cs typeface="Times New Roman"/>
                <a:sym typeface="Times New Roman"/>
              </a:rPr>
              <a:t>, 2007, from </a:t>
            </a:r>
            <a:r>
              <a:rPr lang="en" sz="1200" u="sng">
                <a:solidFill>
                  <a:srgbClr val="1155CC"/>
                </a:solidFill>
                <a:latin typeface="Times New Roman"/>
                <a:ea typeface="Times New Roman"/>
                <a:cs typeface="Times New Roman"/>
                <a:sym typeface="Times New Roman"/>
                <a:hlinkClick r:id="rId4"/>
              </a:rPr>
              <a:t>https://en.wikipedia.org/wiki/Opera_cake</a:t>
            </a:r>
            <a:r>
              <a:rPr lang="en" sz="1200">
                <a:solidFill>
                  <a:schemeClr val="dk1"/>
                </a:solidFill>
                <a:latin typeface="Times New Roman"/>
                <a:ea typeface="Times New Roman"/>
                <a:cs typeface="Times New Roman"/>
                <a:sym typeface="Times New Roman"/>
              </a:rPr>
              <a:t> and shared with a CC 2.0 license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a7179a7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a7179a7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ca7179a7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ca7179a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ca7179a7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ca7179a7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ca7179a7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ca7179a7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 out the extra black pixels in the background (haze in image) and the white pixels in the interior of the image.  Then point out the race on x and 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ca7179a7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ca7179a7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Point out that these work because the race is caused by unnecessary sharing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ca7179a7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ca7179a7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Counting the number of black pixels</a:t>
            </a:r>
            <a:endParaRPr/>
          </a:p>
          <a:p>
            <a:pPr marL="0" lvl="0" indent="0" algn="l" rtl="0">
              <a:spcBef>
                <a:spcPts val="0"/>
              </a:spcBef>
              <a:spcAft>
                <a:spcPts val="0"/>
              </a:spcAft>
              <a:buNone/>
            </a:pPr>
            <a:r>
              <a:rPr lang="en"/>
              <a:t>Note the race on the line that increments numBlack (possibly by running the serial code and then the OpenMP version)</a:t>
            </a:r>
            <a:endParaRPr/>
          </a:p>
          <a:p>
            <a:pPr marL="0" lvl="0" indent="0" algn="l" rtl="0">
              <a:spcBef>
                <a:spcPts val="0"/>
              </a:spcBef>
              <a:spcAft>
                <a:spcPts val="0"/>
              </a:spcAft>
              <a:buNone/>
            </a:pPr>
            <a:r>
              <a:rPr lang="en"/>
              <a:t>Point out that this is like the opera cake example: a single variable gets the result of all the 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a7179a76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ca7179a7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how the single C instruction turns into multiple instructions for the computer.</a:t>
            </a:r>
            <a:endParaRPr/>
          </a:p>
          <a:p>
            <a:pPr marL="0" lvl="0" indent="0" algn="l" rtl="0">
              <a:spcBef>
                <a:spcPts val="0"/>
              </a:spcBef>
              <a:spcAft>
                <a:spcPts val="0"/>
              </a:spcAft>
              <a:buNone/>
            </a:pPr>
            <a:r>
              <a:rPr lang="en"/>
              <a:t>Transition: What happens if two threads do this nearly simultaneously?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a:t>
            </a:r>
            <a:r>
              <a:rPr lang="en-US" sz="2700" b="1" dirty="0">
                <a:latin typeface="Times New Roman" charset="0"/>
                <a:ea typeface="Times New Roman" charset="0"/>
                <a:cs typeface="Times New Roman" charset="0"/>
              </a:rPr>
              <a:t>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4: </a:t>
            </a:r>
            <a:r>
              <a:rPr lang="en-US" sz="2700" b="1" dirty="0" err="1">
                <a:latin typeface="Times New Roman" charset="0"/>
                <a:ea typeface="Times New Roman" charset="0"/>
                <a:cs typeface="Times New Roman" charset="0"/>
              </a:rPr>
              <a:t>OpenMP</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1: Race Conditions</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David P. </a:t>
            </a:r>
            <a:r>
              <a:rPr lang="en-US" sz="2700" i="1" dirty="0" err="1">
                <a:latin typeface="Times New Roman" charset="0"/>
                <a:ea typeface="Times New Roman" charset="0"/>
                <a:cs typeface="Times New Roman" charset="0"/>
              </a:rPr>
              <a:t>Bunde</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endParaRPr lang="en-US" sz="27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30772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involving a reduction</a:t>
            </a:r>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#pragma omp parallel for private(x,y)  </a:t>
            </a:r>
            <a:endParaRPr sz="150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for (int j = 0; j &lt; numRows; j++) {</a:t>
            </a:r>
            <a:endParaRPr sz="1500">
              <a:solidFill>
                <a:schemeClr val="dk1"/>
              </a:solidFill>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for (int i = 0; i &lt; numCols; i++) {</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x = ((double)i / numCols -0.5) * 2;</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y = ((double)j / numRows -0.5) * 2;</a:t>
            </a:r>
            <a:endParaRPr sz="15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int pixel = mandelbrot(x,y);</a:t>
            </a:r>
            <a:endParaRPr sz="1500" u="sng">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pixels[i][j] = pixel;</a:t>
            </a:r>
            <a:endParaRPr sz="1500" u="sng">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if(pixel == 0)</a:t>
            </a:r>
            <a:endParaRPr sz="1500" u="sng">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	numBlack++;</a:t>
            </a:r>
            <a:endParaRPr sz="1500" u="sng">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the race can happen</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C code</a:t>
            </a:r>
            <a:r>
              <a:rPr lang="en"/>
              <a:t>			</a:t>
            </a:r>
            <a:r>
              <a:rPr lang="en" b="1" u="sng"/>
              <a:t>Actual operations</a:t>
            </a:r>
            <a:endParaRPr b="1" u="sng"/>
          </a:p>
          <a:p>
            <a:pPr marL="0" lvl="0" indent="0" algn="l" rtl="0">
              <a:spcBef>
                <a:spcPts val="1600"/>
              </a:spcBef>
              <a:spcAft>
                <a:spcPts val="0"/>
              </a:spcAft>
              <a:buNone/>
            </a:pPr>
            <a:r>
              <a:rPr lang="en"/>
              <a:t>numBlack++		Load into register</a:t>
            </a:r>
            <a:endParaRPr/>
          </a:p>
          <a:p>
            <a:pPr marL="0" lvl="0" indent="0" algn="l" rtl="0">
              <a:spcBef>
                <a:spcPts val="1600"/>
              </a:spcBef>
              <a:spcAft>
                <a:spcPts val="0"/>
              </a:spcAft>
              <a:buNone/>
            </a:pPr>
            <a:r>
              <a:rPr lang="en"/>
              <a:t>				Increment register</a:t>
            </a:r>
            <a:endParaRPr/>
          </a:p>
          <a:p>
            <a:pPr marL="0" lvl="0" indent="0" algn="l" rtl="0">
              <a:spcBef>
                <a:spcPts val="1600"/>
              </a:spcBef>
              <a:spcAft>
                <a:spcPts val="1600"/>
              </a:spcAft>
              <a:buNone/>
            </a:pPr>
            <a:r>
              <a:rPr lang="en"/>
              <a:t>				Store from register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the race can happen</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C code</a:t>
            </a:r>
            <a:r>
              <a:rPr lang="en"/>
              <a:t>			</a:t>
            </a:r>
            <a:r>
              <a:rPr lang="en" b="1" u="sng"/>
              <a:t>First task				Second task</a:t>
            </a:r>
            <a:endParaRPr b="1" u="sng"/>
          </a:p>
          <a:p>
            <a:pPr marL="0" lvl="0" indent="0" algn="l" rtl="0">
              <a:spcBef>
                <a:spcPts val="1600"/>
              </a:spcBef>
              <a:spcAft>
                <a:spcPts val="0"/>
              </a:spcAft>
              <a:buNone/>
            </a:pPr>
            <a:r>
              <a:rPr lang="en"/>
              <a:t>numBlack++		Load into register</a:t>
            </a:r>
            <a:endParaRPr/>
          </a:p>
          <a:p>
            <a:pPr marL="0" lvl="0" indent="0" algn="l" rtl="0">
              <a:spcBef>
                <a:spcPts val="1600"/>
              </a:spcBef>
              <a:spcAft>
                <a:spcPts val="0"/>
              </a:spcAft>
              <a:buNone/>
            </a:pPr>
            <a:r>
              <a:rPr lang="en"/>
              <a:t>				Increment register		Load into register</a:t>
            </a:r>
            <a:endParaRPr/>
          </a:p>
          <a:p>
            <a:pPr marL="0" lvl="0" indent="0" algn="l" rtl="0">
              <a:spcBef>
                <a:spcPts val="1600"/>
              </a:spcBef>
              <a:spcAft>
                <a:spcPts val="0"/>
              </a:spcAft>
              <a:buNone/>
            </a:pPr>
            <a:r>
              <a:rPr lang="en"/>
              <a:t>				Store from register		Increment register</a:t>
            </a:r>
            <a:endParaRPr/>
          </a:p>
          <a:p>
            <a:pPr marL="0" lvl="0" indent="0" algn="l" rtl="0">
              <a:spcBef>
                <a:spcPts val="1600"/>
              </a:spcBef>
              <a:spcAft>
                <a:spcPts val="1600"/>
              </a:spcAft>
              <a:buNone/>
            </a:pPr>
            <a:r>
              <a:rPr lang="en"/>
              <a:t>										Store from register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Fixing the race</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500">
                <a:solidFill>
                  <a:schemeClr val="dk1"/>
                </a:solidFill>
                <a:latin typeface="Courier New"/>
                <a:ea typeface="Courier New"/>
                <a:cs typeface="Courier New"/>
                <a:sym typeface="Courier New"/>
              </a:rPr>
              <a:t>#pragma omp parallel for private(x,y) </a:t>
            </a:r>
            <a:r>
              <a:rPr lang="en" sz="1500" u="sng">
                <a:solidFill>
                  <a:schemeClr val="dk1"/>
                </a:solidFill>
                <a:latin typeface="Courier New"/>
                <a:ea typeface="Courier New"/>
                <a:cs typeface="Courier New"/>
                <a:sym typeface="Courier New"/>
              </a:rPr>
              <a:t>reduction(+:numBlack)</a:t>
            </a: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1500">
                <a:solidFill>
                  <a:schemeClr val="dk1"/>
                </a:solidFill>
                <a:latin typeface="Courier New"/>
                <a:ea typeface="Courier New"/>
                <a:cs typeface="Courier New"/>
                <a:sym typeface="Courier New"/>
              </a:rPr>
              <a:t>for (int j = 0; j &lt; numRows; j++) {</a:t>
            </a:r>
            <a:endParaRPr sz="15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 sz="1500">
                <a:solidFill>
                  <a:schemeClr val="dk1"/>
                </a:solidFill>
                <a:latin typeface="Courier New"/>
                <a:ea typeface="Courier New"/>
                <a:cs typeface="Courier New"/>
                <a:sym typeface="Courier New"/>
              </a:rPr>
              <a:t>for (int i = 0; i &lt; numCols; i++) {</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x = ((double)i / numCols -0.5) * 2;</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y = ((double)j / numRows -0.5) * 2;</a:t>
            </a:r>
            <a:endParaRPr sz="15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int pixel = mandelbrot(x,y);</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pixels[i][j] = pixel;</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if(pixel == 0)</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	numBlack++;</a:t>
            </a:r>
            <a:endParaRPr sz="15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dk1"/>
                </a:solidFill>
                <a:latin typeface="Courier New"/>
                <a:ea typeface="Courier New"/>
                <a:cs typeface="Courier New"/>
                <a:sym typeface="Courier New"/>
              </a:rPr>
              <a:t>  	}</a:t>
            </a:r>
            <a:endParaRPr sz="2100"/>
          </a:p>
        </p:txBody>
      </p:sp>
      <p:sp>
        <p:nvSpPr>
          <p:cNvPr id="130" name="Google Shape;130;p24"/>
          <p:cNvSpPr/>
          <p:nvPr/>
        </p:nvSpPr>
        <p:spPr>
          <a:xfrm>
            <a:off x="6614475" y="682100"/>
            <a:ext cx="1973700" cy="427800"/>
          </a:xfrm>
          <a:prstGeom prst="wedgeRoundRectCallout">
            <a:avLst>
              <a:gd name="adj1" fmla="val -22565"/>
              <a:gd name="adj2" fmla="val 9494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Variable into which results are combined</a:t>
            </a:r>
            <a:endParaRPr/>
          </a:p>
        </p:txBody>
      </p:sp>
      <p:sp>
        <p:nvSpPr>
          <p:cNvPr id="131" name="Google Shape;131;p24"/>
          <p:cNvSpPr/>
          <p:nvPr/>
        </p:nvSpPr>
        <p:spPr>
          <a:xfrm>
            <a:off x="6343725" y="1668975"/>
            <a:ext cx="1737900" cy="532800"/>
          </a:xfrm>
          <a:prstGeom prst="wedgeRoundRectCallout">
            <a:avLst>
              <a:gd name="adj1" fmla="val -45476"/>
              <a:gd name="adj2" fmla="val -8442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Operation used to combine them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37504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Definition and Example: Race condition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Different tasks in the program have operations that can interfere with each other depending on the order in which they are performed</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First example: Commercial kitchen with many chefs</a:t>
            </a:r>
            <a:endParaRPr sz="1600">
              <a:solidFill>
                <a:schemeClr val="dk1"/>
              </a:solidFill>
              <a:latin typeface="Times New Roman"/>
              <a:ea typeface="Times New Roman"/>
              <a:cs typeface="Times New Roman"/>
              <a:sym typeface="Times New Roman"/>
            </a:endParaRPr>
          </a:p>
          <a:p>
            <a:pPr marL="914400" lvl="1"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All need to use a single cutting board, which they clean after use</a:t>
            </a:r>
            <a:endParaRPr sz="1600">
              <a:solidFill>
                <a:schemeClr val="dk1"/>
              </a:solidFill>
              <a:latin typeface="Times New Roman"/>
              <a:ea typeface="Times New Roman"/>
              <a:cs typeface="Times New Roman"/>
              <a:sym typeface="Times New Roman"/>
            </a:endParaRPr>
          </a:p>
          <a:p>
            <a:pPr marL="914400" lvl="1"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Works fine if each chef finishes before the next starts, but contaminates food if two try to use it together</a:t>
            </a:r>
            <a:endParaRPr sz="1600">
              <a:solidFill>
                <a:schemeClr val="dk1"/>
              </a:solidFill>
              <a:latin typeface="Times New Roman"/>
              <a:ea typeface="Times New Roman"/>
              <a:cs typeface="Times New Roman"/>
              <a:sym typeface="Times New Roman"/>
            </a:endParaRPr>
          </a:p>
          <a:p>
            <a:pPr marL="914400" lvl="1"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Solution: Buy more cutting boards</a:t>
            </a:r>
            <a:endParaRPr sz="1600">
              <a:solidFill>
                <a:schemeClr val="dk1"/>
              </a:solidFill>
              <a:latin typeface="Times New Roman"/>
              <a:ea typeface="Times New Roman"/>
              <a:cs typeface="Times New Roman"/>
              <a:sym typeface="Times New Roman"/>
            </a:endParaRPr>
          </a:p>
          <a:p>
            <a:pPr marL="457200" lvl="0" indent="0" algn="l" rtl="0">
              <a:lnSpc>
                <a:spcPct val="125000"/>
              </a:lnSpc>
              <a:spcBef>
                <a:spcPts val="0"/>
              </a:spcBef>
              <a:spcAft>
                <a:spcPts val="0"/>
              </a:spcAft>
              <a:buNone/>
            </a:pPr>
            <a:r>
              <a:rPr lang="en" sz="1600">
                <a:solidFill>
                  <a:schemeClr val="dk1"/>
                </a:solidFill>
                <a:latin typeface="Times New Roman"/>
                <a:ea typeface="Times New Roman"/>
                <a:cs typeface="Times New Roman"/>
                <a:sym typeface="Times New Roman"/>
              </a:rPr>
              <a:t>Cutting board represents shared variable that shouldn’t be shared</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Second example: Chefs who need to interact</a:t>
            </a:r>
            <a:endParaRPr/>
          </a:p>
        </p:txBody>
      </p:sp>
      <p:sp>
        <p:nvSpPr>
          <p:cNvPr id="67" name="Google Shape;67;p15"/>
          <p:cNvSpPr txBox="1">
            <a:spLocks noGrp="1"/>
          </p:cNvSpPr>
          <p:nvPr>
            <p:ph type="body" idx="1"/>
          </p:nvPr>
        </p:nvSpPr>
        <p:spPr>
          <a:xfrm>
            <a:off x="311700" y="1152475"/>
            <a:ext cx="5577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Chefs making many-layered opera cake</a:t>
            </a:r>
            <a:endParaRPr/>
          </a:p>
          <a:p>
            <a:pPr marL="914400" lvl="1" indent="-317500" algn="l" rtl="0">
              <a:lnSpc>
                <a:spcPct val="125000"/>
              </a:lnSpc>
              <a:spcBef>
                <a:spcPts val="0"/>
              </a:spcBef>
              <a:spcAft>
                <a:spcPts val="0"/>
              </a:spcAft>
              <a:buSzPts val="1400"/>
              <a:buChar char="○"/>
            </a:pPr>
            <a:r>
              <a:rPr lang="en"/>
              <a:t>Layers can be made separately, but can’t all try to deposit on serving plate at once</a:t>
            </a:r>
            <a:endParaRPr/>
          </a:p>
          <a:p>
            <a:pPr marL="914400" lvl="1" indent="-317500" algn="l" rtl="0">
              <a:lnSpc>
                <a:spcPct val="125000"/>
              </a:lnSpc>
              <a:spcBef>
                <a:spcPts val="0"/>
              </a:spcBef>
              <a:spcAft>
                <a:spcPts val="0"/>
              </a:spcAft>
              <a:buSzPts val="1400"/>
              <a:buChar char="○"/>
            </a:pPr>
            <a:r>
              <a:rPr lang="en"/>
              <a:t>Called a reduction: many contributions combined into one final product</a:t>
            </a:r>
            <a:endParaRPr/>
          </a:p>
        </p:txBody>
      </p:sp>
      <p:pic>
        <p:nvPicPr>
          <p:cNvPr id="68" name="Google Shape;68;p15"/>
          <p:cNvPicPr preferRelativeResize="0"/>
          <p:nvPr/>
        </p:nvPicPr>
        <p:blipFill>
          <a:blip r:embed="rId3">
            <a:alphaModFix/>
          </a:blip>
          <a:stretch>
            <a:fillRect/>
          </a:stretch>
        </p:blipFill>
        <p:spPr>
          <a:xfrm>
            <a:off x="6131750" y="1249775"/>
            <a:ext cx="2324275" cy="3100775"/>
          </a:xfrm>
          <a:prstGeom prst="rect">
            <a:avLst/>
          </a:prstGeom>
          <a:noFill/>
          <a:ln>
            <a:noFill/>
          </a:ln>
        </p:spPr>
      </p:pic>
      <p:sp>
        <p:nvSpPr>
          <p:cNvPr id="69" name="Google Shape;69;p15"/>
          <p:cNvSpPr txBox="1"/>
          <p:nvPr/>
        </p:nvSpPr>
        <p:spPr>
          <a:xfrm>
            <a:off x="6191025" y="4350550"/>
            <a:ext cx="2265000" cy="2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Image: Arnold Gatilao, via Wikipedia</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conditions in code: Mandelbrot set</a:t>
            </a:r>
            <a:endParaRPr/>
          </a:p>
        </p:txBody>
      </p:sp>
      <p:sp>
        <p:nvSpPr>
          <p:cNvPr id="75" name="Google Shape;75;p16"/>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Fractal image composed by black and white pixels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For our purposes, just assume we have a function mandelbrot that takes real-valued coordinates and returns whether that pixel is in the set (i.e. is black)</a:t>
            </a:r>
            <a:endParaRPr/>
          </a:p>
        </p:txBody>
      </p:sp>
      <p:pic>
        <p:nvPicPr>
          <p:cNvPr id="76" name="Google Shape;76;p16"/>
          <p:cNvPicPr preferRelativeResize="0"/>
          <p:nvPr/>
        </p:nvPicPr>
        <p:blipFill>
          <a:blip r:embed="rId3">
            <a:alphaModFix/>
          </a:blip>
          <a:stretch>
            <a:fillRect/>
          </a:stretch>
        </p:blipFill>
        <p:spPr>
          <a:xfrm>
            <a:off x="5568300" y="1152475"/>
            <a:ext cx="341640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conditions in code: Mandelbrot set</a:t>
            </a:r>
            <a:endParaRPr/>
          </a:p>
        </p:txBody>
      </p:sp>
      <p:sp>
        <p:nvSpPr>
          <p:cNvPr id="82" name="Google Shape;82;p17"/>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2000"/>
          </a:p>
        </p:txBody>
      </p:sp>
      <p:pic>
        <p:nvPicPr>
          <p:cNvPr id="83" name="Google Shape;83;p17"/>
          <p:cNvPicPr preferRelativeResize="0"/>
          <p:nvPr/>
        </p:nvPicPr>
        <p:blipFill>
          <a:blip r:embed="rId3">
            <a:alphaModFix/>
          </a:blip>
          <a:stretch>
            <a:fillRect/>
          </a:stretch>
        </p:blipFill>
        <p:spPr>
          <a:xfrm>
            <a:off x="5568300" y="1152475"/>
            <a:ext cx="3416400"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conditions in code: Mandelbrot set</a:t>
            </a:r>
            <a:endParaRPr/>
          </a:p>
        </p:txBody>
      </p:sp>
      <p:sp>
        <p:nvSpPr>
          <p:cNvPr id="89" name="Google Shape;89;p18"/>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#pragma omp parallel for</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a:t>
            </a:r>
            <a:endParaRPr sz="2000"/>
          </a:p>
        </p:txBody>
      </p:sp>
      <p:pic>
        <p:nvPicPr>
          <p:cNvPr id="90" name="Google Shape;90;p18"/>
          <p:cNvPicPr preferRelativeResize="0"/>
          <p:nvPr/>
        </p:nvPicPr>
        <p:blipFill>
          <a:blip r:embed="rId3">
            <a:alphaModFix/>
          </a:blip>
          <a:stretch>
            <a:fillRect/>
          </a:stretch>
        </p:blipFill>
        <p:spPr>
          <a:xfrm>
            <a:off x="5568300" y="1152475"/>
            <a:ext cx="3416400" cy="3416400"/>
          </a:xfrm>
          <a:prstGeom prst="rect">
            <a:avLst/>
          </a:prstGeom>
          <a:noFill/>
          <a:ln>
            <a:noFill/>
          </a:ln>
        </p:spPr>
      </p:pic>
      <p:sp>
        <p:nvSpPr>
          <p:cNvPr id="91" name="Google Shape;91;p18"/>
          <p:cNvSpPr/>
          <p:nvPr/>
        </p:nvSpPr>
        <p:spPr>
          <a:xfrm>
            <a:off x="3138750" y="1149450"/>
            <a:ext cx="2871600" cy="570300"/>
          </a:xfrm>
          <a:prstGeom prst="wedgeRoundRectCallout">
            <a:avLst>
              <a:gd name="adj1" fmla="val -54492"/>
              <a:gd name="adj2" fmla="val 7471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Creates multiple threads, which split iterations of the j loop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Parallel output</a:t>
            </a:r>
            <a:endParaRPr/>
          </a:p>
        </p:txBody>
      </p:sp>
      <p:sp>
        <p:nvSpPr>
          <p:cNvPr id="97" name="Google Shape;97;p19"/>
          <p:cNvSpPr txBox="1">
            <a:spLocks noGrp="1"/>
          </p:cNvSpPr>
          <p:nvPr>
            <p:ph type="body" idx="1"/>
          </p:nvPr>
        </p:nvSpPr>
        <p:spPr>
          <a:xfrm>
            <a:off x="311700" y="1152475"/>
            <a:ext cx="504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8" name="Google Shape;98;p19"/>
          <p:cNvPicPr preferRelativeResize="0"/>
          <p:nvPr/>
        </p:nvPicPr>
        <p:blipFill>
          <a:blip r:embed="rId3">
            <a:alphaModFix/>
          </a:blip>
          <a:stretch>
            <a:fillRect/>
          </a:stretch>
        </p:blipFill>
        <p:spPr>
          <a:xfrm>
            <a:off x="5551925" y="1152475"/>
            <a:ext cx="3416400" cy="3416400"/>
          </a:xfrm>
          <a:prstGeom prst="rect">
            <a:avLst/>
          </a:prstGeom>
          <a:noFill/>
          <a:ln>
            <a:noFill/>
          </a:ln>
        </p:spPr>
      </p:pic>
      <p:sp>
        <p:nvSpPr>
          <p:cNvPr id="99" name="Google Shape;99;p19"/>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#pragma omp parallel for</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Solving the race</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Need to give each thread its own copies of </a:t>
            </a:r>
            <a:r>
              <a:rPr lang="en">
                <a:latin typeface="Courier New"/>
                <a:ea typeface="Courier New"/>
                <a:cs typeface="Courier New"/>
                <a:sym typeface="Courier New"/>
              </a:rPr>
              <a:t>x</a:t>
            </a:r>
            <a:r>
              <a:rPr lang="en"/>
              <a:t> and y</a:t>
            </a:r>
            <a:endParaRPr/>
          </a:p>
          <a:p>
            <a:pPr marL="457200" lvl="0" indent="-342900" algn="l" rtl="0">
              <a:spcBef>
                <a:spcPts val="1000"/>
              </a:spcBef>
              <a:spcAft>
                <a:spcPts val="0"/>
              </a:spcAft>
              <a:buSzPts val="1800"/>
              <a:buChar char="●"/>
            </a:pPr>
            <a:r>
              <a:rPr lang="en"/>
              <a:t>Two approaches:</a:t>
            </a:r>
            <a:endParaRPr/>
          </a:p>
          <a:p>
            <a:pPr marL="914400" lvl="1" indent="-317500" algn="l" rtl="0">
              <a:spcBef>
                <a:spcPts val="0"/>
              </a:spcBef>
              <a:spcAft>
                <a:spcPts val="0"/>
              </a:spcAft>
              <a:buSzPts val="1400"/>
              <a:buChar char="○"/>
            </a:pPr>
            <a:r>
              <a:rPr lang="en"/>
              <a:t>Add qualifier to pragma</a:t>
            </a:r>
            <a:endParaRPr/>
          </a:p>
          <a:p>
            <a:pPr marL="457200" lvl="0" indent="457200" algn="l" rtl="0">
              <a:spcBef>
                <a:spcPts val="1600"/>
              </a:spcBef>
              <a:spcAft>
                <a:spcPts val="0"/>
              </a:spcAft>
              <a:buNone/>
            </a:pPr>
            <a:r>
              <a:rPr lang="en" sz="1200">
                <a:solidFill>
                  <a:schemeClr val="dk1"/>
                </a:solidFill>
                <a:latin typeface="Courier New"/>
                <a:ea typeface="Courier New"/>
                <a:cs typeface="Courier New"/>
                <a:sym typeface="Courier New"/>
              </a:rPr>
              <a:t>#pragma omp parallel for </a:t>
            </a:r>
            <a:r>
              <a:rPr lang="en" sz="1200" u="sng">
                <a:solidFill>
                  <a:schemeClr val="dk1"/>
                </a:solidFill>
                <a:latin typeface="Courier New"/>
                <a:ea typeface="Courier New"/>
                <a:cs typeface="Courier New"/>
                <a:sym typeface="Courier New"/>
              </a:rPr>
              <a:t>private(x,y)</a:t>
            </a:r>
            <a:endParaRPr sz="1200" u="sng">
              <a:solidFill>
                <a:schemeClr val="dk1"/>
              </a:solidFill>
              <a:latin typeface="Courier New"/>
              <a:ea typeface="Courier New"/>
              <a:cs typeface="Courier New"/>
              <a:sym typeface="Courier New"/>
            </a:endParaRPr>
          </a:p>
          <a:p>
            <a:pPr marL="457200" lvl="0" indent="457200" algn="l" rtl="0">
              <a:spcBef>
                <a:spcPts val="0"/>
              </a:spcBef>
              <a:spcAft>
                <a:spcPts val="0"/>
              </a:spcAft>
              <a:buNone/>
            </a:pPr>
            <a:endParaRPr sz="1200" u="sng">
              <a:solidFill>
                <a:schemeClr val="dk1"/>
              </a:solidFill>
              <a:latin typeface="Courier New"/>
              <a:ea typeface="Courier New"/>
              <a:cs typeface="Courier New"/>
              <a:sym typeface="Courier New"/>
            </a:endParaRPr>
          </a:p>
          <a:p>
            <a:pPr marL="914400" lvl="1" indent="-317500" algn="l" rtl="0">
              <a:spcBef>
                <a:spcPts val="0"/>
              </a:spcBef>
              <a:spcAft>
                <a:spcPts val="0"/>
              </a:spcAft>
              <a:buSzPts val="1400"/>
              <a:buChar char="○"/>
            </a:pPr>
            <a:r>
              <a:rPr lang="en"/>
              <a:t>Declare variables inside the loop</a:t>
            </a:r>
            <a:endParaRPr/>
          </a:p>
          <a:p>
            <a:pPr marL="457200" lvl="0" indent="457200" algn="l" rtl="0">
              <a:spcBef>
                <a:spcPts val="160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400">
                <a:solidFill>
                  <a:schemeClr val="dk1"/>
                </a:solidFill>
                <a:latin typeface="Courier New"/>
                <a:ea typeface="Courier New"/>
                <a:cs typeface="Courier New"/>
                <a:sym typeface="Courier New"/>
              </a:rPr>
              <a:t>double x = ((double)i / numCols -0.5) * 2;</a:t>
            </a:r>
            <a:endParaRPr sz="1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400">
                <a:solidFill>
                  <a:schemeClr val="dk1"/>
                </a:solidFill>
                <a:latin typeface="Courier New"/>
                <a:ea typeface="Courier New"/>
                <a:cs typeface="Courier New"/>
                <a:sym typeface="Courier New"/>
              </a:rPr>
              <a:t>double y = ((double)j / numRows -0.5) * 2;</a:t>
            </a:r>
            <a:endParaRPr sz="1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901</Words>
  <Application>Microsoft Macintosh PowerPoint</Application>
  <PresentationFormat>On-screen Show (16:9)</PresentationFormat>
  <Paragraphs>120</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Courier New</vt:lpstr>
      <vt:lpstr>Times New Roman</vt:lpstr>
      <vt:lpstr>Arial</vt:lpstr>
      <vt:lpstr>Simple Light</vt:lpstr>
      <vt:lpstr>Blue Waters Petascale Semester Curriculum v1.0 Unit 4: OpenMP Lesson 1: Race Conditions Developed by David P. Bunde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Definition and Example: Race condition</vt:lpstr>
      <vt:lpstr>Second example: Chefs who need to interact</vt:lpstr>
      <vt:lpstr>Race conditions in code: Mandelbrot set</vt:lpstr>
      <vt:lpstr>Race conditions in code: Mandelbrot set</vt:lpstr>
      <vt:lpstr>Race conditions in code: Mandelbrot set</vt:lpstr>
      <vt:lpstr>Parallel output</vt:lpstr>
      <vt:lpstr>Solving the race</vt:lpstr>
      <vt:lpstr>Race involving a reduction</vt:lpstr>
      <vt:lpstr>How the race can happen</vt:lpstr>
      <vt:lpstr>How the race can happen</vt:lpstr>
      <vt:lpstr>Fixing the race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4: OpenMP Lesson 8: Scaling on a Cluster 3 Developed by Michael N. Groves for the Shodor Education Foundation, Inc.</dc:title>
  <cp:lastModifiedBy>Aaron Weeden</cp:lastModifiedBy>
  <cp:revision>4</cp:revision>
  <dcterms:modified xsi:type="dcterms:W3CDTF">2020-09-12T15:52:41Z</dcterms:modified>
</cp:coreProperties>
</file>